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256" r:id="rId2"/>
    <p:sldId id="257" r:id="rId3"/>
    <p:sldId id="286" r:id="rId4"/>
    <p:sldId id="262" r:id="rId5"/>
    <p:sldId id="289" r:id="rId6"/>
    <p:sldId id="287" r:id="rId7"/>
    <p:sldId id="260" r:id="rId8"/>
    <p:sldId id="259" r:id="rId9"/>
    <p:sldId id="288" r:id="rId10"/>
    <p:sldId id="261" r:id="rId11"/>
    <p:sldId id="258" r:id="rId12"/>
    <p:sldId id="265" r:id="rId13"/>
    <p:sldId id="263" r:id="rId14"/>
    <p:sldId id="264" r:id="rId15"/>
    <p:sldId id="266" r:id="rId16"/>
    <p:sldId id="268" r:id="rId17"/>
    <p:sldId id="269" r:id="rId18"/>
    <p:sldId id="270" r:id="rId19"/>
    <p:sldId id="271" r:id="rId20"/>
    <p:sldId id="272" r:id="rId21"/>
    <p:sldId id="273" r:id="rId22"/>
    <p:sldId id="274" r:id="rId23"/>
    <p:sldId id="275" r:id="rId24"/>
    <p:sldId id="276" r:id="rId25"/>
    <p:sldId id="277" r:id="rId26"/>
    <p:sldId id="278" r:id="rId27"/>
    <p:sldId id="284" r:id="rId28"/>
    <p:sldId id="279" r:id="rId29"/>
    <p:sldId id="280" r:id="rId30"/>
    <p:sldId id="290" r:id="rId31"/>
    <p:sldId id="291" r:id="rId32"/>
    <p:sldId id="293" r:id="rId42"/>
    <p:sldId id="294" r:id="rId43"/>
    <p:sldId id="295" r:id="rId44"/>
    <p:sldId id="296" r:id="rId45"/>
    <p:sldId id="281" r:id="rId33"/>
    <p:sldId id="292" r:id="rId34"/>
    <p:sldId id="282" r:id="rId35"/>
    <p:sldId id="283" r:id="rId36"/>
    <p:sldId id="297" r:id="rId4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95"/>
    <p:restoredTop sz="76964"/>
  </p:normalViewPr>
  <p:slideViewPr>
    <p:cSldViewPr snapToGrid="0" snapToObjects="1">
      <p:cViewPr varScale="1">
        <p:scale>
          <a:sx n="146" d="100"/>
          <a:sy n="146" d="100"/>
        </p:scale>
        <p:origin x="800" y="168"/>
      </p:cViewPr>
      <p:guideLst/>
    </p:cSldViewPr>
  </p:slideViewPr>
  <p:notesTextViewPr>
    <p:cViewPr>
      <p:scale>
        <a:sx n="1" d="1"/>
        <a:sy n="1" d="1"/>
      </p:scale>
      <p:origin x="0" y="0"/>
    </p:cViewPr>
  </p:notesTextViewPr>
  <p:gridSpacing cx="76200" cy="76200"/>
</p:viewPr>
</file>

<file path=ppt/_rels/presentation.xml.rels><?xml version="1.0" encoding="UTF-8"?><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s>
</file>

<file path=ppt/notesMasters/_rels/notesMaster1.xml.rels><?xml version="1.0" encoding="UTF-8"?><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1491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Today we're going to talk about something that affects every one of us as educators and researchers — how AI is changing the way our students learn, and what we can do about it. I want to share some data that might surprise you, some stories from my own classroom and research this semester, and a framework that gives us a practical path forward. This isn't a technology talk. It's a thinking talk.</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complementary studies here. Lee et al. from CHI 2025 — one of the most-cited AI papers this year with 187 citations and 80,000 downloads — studied 319 information workers. Their key finding: the more confident workers were in AI's abilities, the less they critically evaluated its output. High AI confidence correlated with LESS critical thinking, not more.
But here's the hopeful part that we'll come back to: workers who had high confidence in their OWN skills — not AI's — maintained critical evaluation. Self-confidence was protective. AI-confidence was corrosive.
Messeri and Crockett's Nature piece describes this as 'illusions of understanding.' AI creates a subjective feeling of deep comprehension — you read its explanation and feel like you get it — but you can't apply or transfer that knowledge because the cognitive work of understanding never happened.
DISCUSS: Ask faculty — do your students ever say 'I used AI and I understand it now' but then can't answer follow-up questions?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happened in my class this semester. Students had asked me the same questions three weeks in a row. I became frustrated — not because they were asking, but because the answers were in the materials. Some students had read the book, watched my lectures, practiced the exercises. They understood the material. Others had only been attending class. The usual.
But here's what was different: I had been performing at the highest level of my career from using AI, and I couldn't understand why they weren't doing the same. So I told them to open their AI chat. We downloaded the book in PDF, downloaded the schedule from Learning Suite, and I asked AI to create a 30-minute study plan for the week's content. That alone was new to many of them.
Then I modeled what active engagement looks like. I found a topic I didn't fully understand, copied the text, pasted it into the prompt, and asked AI to explain it like I was in high school. I asked for simple examples. I asked for basic math examples to help me understand formulas. I asked it to generate an interactive visualization showing how everything connected. Finally, I asked it to quiz me without giving away the answers — and told it that if I needed help, it should lead me along slowly, always making me share my understanding before taking me further.
Then I asked the 60 students how many were doing the same. Five or six raised their hands. I told them I could have guessed who those students were — they made the best comments and asked the smartest questions in class. The others said: 'Because nobody has ever showed us.' Two problems here: some students wait to be shown, and those who figured it out on their own were already the best students. But now they're ahead by miles instead of inches.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tell you about a specific student interaction that perfectly illustrates this.
A student sent me a detailed message arguing why he should have gotten credit for certain midterm questions. He'd used Gemini to come up with the argumentation. I decided to test this. I put his answers and arguments into Gemini with a different prompt: 'Take an objective look at this student's answers and arguments. Take no sides. Do you think he has a reasonable case for partial or full credit?' Gemini said no credit on every count.
When I showed him both prompts side by side, he said, 'How can anyone ever trust AI then?' I was expecting this reaction. I showed him my prompt. Then I asked to see his. His was something like: 'Help me come up with logical argumentation for why I should get credit for these responses.'
This is the key insight: AI will take your side if you ask it to. It will support your biases if you want it to. It will generally arc toward supporting your biases even if you don't directly ask, because it's a consumer-facing product designed to be helpful and agreeable. You have to ACTIVELY ask it to take a different side, tell you where you're wrong, play devil's advocate. Ask if you've even asked the right question, whether you understand the boundaries of the problem, or have correctly applied the assumptions underlying your arguments.
Same tool. Same data. Opposite epistemic stances. Opposite results. That's the whole model in one interaction.</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macro picture, and this is where it gets urgent.
OpenAI surveyed 9,000 workers across nearly 100 enterprises and found a 6x productivity gap between power users (95th percentile) and median employees. In coding, the gap is 17x. Power users save 10+ hours per week; people using AI for fewer than three tasks save essentially nothing.
AI-skilled workers command a 56% wage premium over comparable roles — up from 25% just last year. That's the fastest-growing skills premium in the labor market.
IDC projects $5.5 trillion in losses from sustained AI skills gaps globally. And of the 1.4 billion workers who need reskilling by 2028, only 58 million — 4.1% — have completed any AI training.
Anthopic's March 2026 economic impact report confirms the gap is widening month over month. They call it 'a tale of two workforces.'
This maps directly to what I saw in my classroom. The five students who figured it out are pulling ahead by miles. And the 55 who haven't are falling behind faster than ever because passive AI use accelerates the gap — it makes them feel productive while eroding the skills they need.
DISCUSS: What does this mean for our MSB graduates entering the job market?</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stop here and emphasize the hope, because the previous slides can feel bleak.
In every one of these studies, the AVERAGE outcome was negative. But the variance was large. Some people actually got better with AI. Dell'Acqua's centaurs and cyborgs outperformed everyone — including the no-AI control. Lee found that workers with high self-confidence in their own abilities maintained critical thinking even while using AI heavily. And across all the studies, the large variance means some individuals beat the negative average.
The question isn't 'Does AI harm cognition?' — the evidence says yes, on average. The question is: 'What distinguishes the people for whom it doesn't?' That's exactly what our framework tries to answer. The negative outcomes are the default pathway. But they're not destiny. The difference appears to be epistemic stance — how you engage with AI, not whether you use it.</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transition: Our Responsibility. If the research shows that passive AI use degrades thinking, and most people default to passive, then teaching the difference is not optional. It's our responsibility.</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transition: The Framework. Now let me show you the specific model — the Human-AI Epistemic Stance Model.</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AI Interaction Typology — 8 distinct modes of human-AI interaction arranged in three epistemic tiers.
At the bottom, Epistemic Passivity: Mode 1, Oracle — AI as authoritative answer source, accept output with minimal evaluation. This is 'What's the answer to question 3?' Mode 2, Production Assistant — AI as efficiency tool for drafting, editing, summarizing. This is 'Write me a summary of chapter 5.'
In the middle, Epistemic Partnership: Mode 3, Tutor — AI as personalized instructor, user seeks genuine understanding. 'Explain this concept in simpler terms, give me examples.' Mode 4, Collaborative Problem-Solver — AI as thinking partner, user contributes reasoning at each step. 'Let's work through this case analysis together, here's what I think...'
At the top, Epistemic Agency: Mode 5, Verification — check, question, and cross-reference AI output. 'Is this actually correct? Let me verify this claim.' Mode 6, Creative Expander — generate novel possibilities beyond the obvious. 'What approaches haven't I considered?' Mode 7, Critical Challenger — stress-test and strengthen your own reasoning. 'Find the flaws in my argument.' Mode 8, Problem Setter — reframe what the problem actually is. 'Am I even solving the right problem?'
The key insight: the tool doesn't determine the mode. The user's epistemic stance does. The same ChatGPT conversation can be Oracle mode or Critical Challenger mode depending entirely on what the human brings to it.</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does this happen? The primary theoretical mechanism is Cognitive Continuum Theory from Kenneth Hammond, 1996.
CCT says human cognition operates along a continuum from purely intuitive processing (fast, automatic, pattern-based) to purely analytic processing (slow, deliberate, rule-based). Neither extreme is always better — the key is matching cognitive mode to task demands.
Here's how it applies to AI:
Mechanism 1 — Cognitive Effort Allocation: AI produces fluent, confident, well-structured output. This fluency is the problem. When you read AI's clear explanation, your brain registers comprehension — but it's the comprehension of reading, not the comprehension of understanding. The clarity of the output substitutes for the cognitive effort of working through the problem yourself. You slide toward the intuitive pole without realizing it.
Mechanism 2 — Metacognitive Monitoring Failure: Normally, when you're confused or struggling, your brain fires a 'something is wrong' signal — that's metacognitive monitoring. That signal triggers a shift toward more analytic processing. But AI removes the confusion. The output is already clear. So the alarm never fires. You never shift to deeper processing because there's nothing triggering the shift.
Mechanism 3 — Calibration as the Switch: This is the key to the whole model. Well-calibrated users — people who can accurately judge when AI output is trustworthy and when it's not — can deliberately shift between modes. They use Oracle mode when it's efficient (formatting an email) and shift to analytic modes when the task demands it (evaluating a strategic recommendation). Poorly calibrated users stay in Oracle mode for everything because they can't tell the difference.
The goal is NOT to always be in the highest mode. It's calibrated engagement — matching your epistemic stance to what the task actually requires.
DISCUSS: Think about your own AI use this week. Were there moments where you accepted AI output without thinking because it 'sounded right'?</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model integrates six established theoretical frameworks. This matters because we're not proposing something new from whole cloth — we're applying well-validated theories to a new problem.
Bloom's Taxonomy: The 8 modes map directly onto Bloom's cognitive complexity levels. Oracle mode operates at Remember/Understand. Tutor mode is at Understand/Apply. Creative Expander targets Create. Problem Setter operates at the highest level: Evaluate/Create. This mapping means we can use Bloom's as a diagnostic — if a student is only operating at modes 1-2, they're only engaging at the lowest cognitive levels regardless of how sophisticated their AI output looks.
Schön's Reflective Practice: Problem Setter mode IS Schön's concept of problem-setting — reframing the problem before solving it. Schön argued that the most important professional skill is reflection-in-action: noticing when something feels wrong mid-task and adjusting. AI removes the friction that triggers reflection. Active modes restore it.
CCT: Already covered in detail on the previous slide. This is the primary causal mechanism.
Epistemic Vigilance: Sperber et al. showed that humans evolved mechanisms to evaluate the credibility of testimony from other humans. We check tone of voice, facial expressions, reputation, motivation. AI bypasses ALL of these cues. Its output is confident, articulate, and provides no credibility signals to evaluate. Active modes (especially Verification and Critical Challenger) manually restore the vigilance that AI's interface strips away.
Dreyfus Expertise Model: The novice-to-expert progression mirrors our Passivity-to-Agency spectrum. Novices follow rules (Oracle mode). Experts reframe problems (Problem Setter mode). AI can accelerate this progression if used in partnership/agency modes — or it can short-circuit it entirely if used passively, keeping novices at the novice level by doing the expert-level thinking for them.
Cognitive Offloading: Risko and Gilbert's work distinguishes strategic offloading (using a calculator for arithmetic so you can focus on the conceptual problem) from passive offloading (using a calculator because you never learned arithmetic). Same behavior — different epistemic stance. Oracle mode is passive offloading. Verification/Challenger modes are strategic offloading.</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with what's actually happening. I want to begin with a story, and then show you that the research confirms it at scale.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maps each study's findings back to the framework. Every negative finding in our research review maps to Epistemic Passivity — modes 1 and 2. Wu's motivation decline? Oracle mode. Barcaui's borrowed competence? Production Assistant mode. Lee's overconfidence? Oracle mode without verification. Messeri's illusions? Oracle mode.
This gives us diagnostic language. Instead of vaguely telling students to 'use AI responsibly,' we can be specific: 'You're operating in Oracle mode. Let me show you how to shift to Verification mode on this same task.' That's teachable. That's assessable.
DISCUSS: For your discipline, what would it look like for a student to use AI in Critical Challenger mode vs. Oracle mode on a typical assignment?</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transition: Live Demo. Now I want to show you the difference in practice. Theory is important, but seeing it changes how you understand the model.</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 going to demonstrate two approaches to the same task. First, Oracle mode — I'll dump data or a question into AI and accept what comes back. Then I'll switch to active modes — coming in with my own thinking, challenging AI's output, verifying claims, asking it to stress-test my reasoning.
Watch for three things: (1) How different the conversation looks. Oracle mode is short — one prompt, one response. Active mode is a dialogue. (2) How different the output quality is. (3) Most importantly, how different the LEARNING is. In Oracle mode, I know nothing more than when I started. In active mode, I understand the problem better than I did before.
DISCUSS after demo: What modes did you see me use? At what points did I shift between modes?</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[LIVE DEMO — Have AI tool open and ready. Prepare a dataset or problem from your discipline. Run Oracle mode first (copy-paste, accept answer), then run active mode sequence (hypothesis → challenge → verify → reframe). Ask audience to identify the modes in real-time.]</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Section transition: Quick practical wins you can implement this week.</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concrete strategies that require zero curriculum redesign.
The Try-First Framework: Before students use AI, they attempt the problem themselves. This preserves the cognitive friction that CCT says is essential — the confusion, the struggle, the metacognitive alarm that triggers deeper processing. AI becomes a check and a deepener, not a replacement for thinking. In practice: 'Spend 15 minutes on this problem. Write down what you think and where you got stuck. THEN use AI.'
Verification Assignments: Instead of 'Use AI to write an essay,' try 'Write your thesis. Then use AI to attack it. Identify the three strongest counterarguments. Then revise.' This shifts students from Production Assistant mode (AI writes) to Critical Challenger mode (AI stress-tests). The output is better AND the learning is deeper.
Intentional Prompting: Teach students to ask themselves before every AI interaction: 'What am I asking AI to do right now? Am I asking it to think FOR me or WITH me?' This simple metacognitive check — 3 seconds — shifts the default from passive to active.
DISCUSS: Which of these would be easiest to implement in your courses this semester?</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what happened to me personally, and I share this because I think it's important for faculty to see that this framework applies to us too, not just students.
I had a paper rejected by MISQ — one of the top journals in our field. I decided to use AI differently than I ever had. I downloaded several published MISQ papers and stored them in a folder alongside all of my project files — the data, the .qsf survey files, prior drafts, everything. I asked Claude to tell me what was different between my paper and the published papers.
It identified many things, but one in particular stood out: I hadn't properly identified the causal mechanism of my theory. I denied it. I told Claude it had missed that section and pointed it to a specific page number. Claude re-read the page and told me again — it wasn't the same thing. What I had written was a description of what happens, not a mechanism explaining WHY it happens.
I didn't believe it at first. But across three different paper revisions, Claude identified the same issue. I finally began to understand the concept, and I realized something humbling: my coauthors had been covering that base in my prior A-level journal publications. I had literally never learned a key ingredient of theory building that my PhD program didn't teach me and I hadn't learned on my own.
After that realization, I began living in the active modes of AI engagement. The result: 6 papers submitted this semester while teaching 5 classes. That's not because AI wrote my papers. It's because AI taught me something I didn't know I was missing — because I engaged with it actively, not passively.
Notice the modes I used: I started with something like Production Assistant (help me improve this paper). Claude pushed me into Verification mode (is this claim actually supported?). I pushed back — engaging Critical Challenger mode. And eventually I reached genuine learning through Collaborative Problem-Solver mode. The progression through modes is what produced the insight.</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address something directly to this room.
Some faculty think they're too old to learn AI. Some feel threatened by it — and that's understandable. Some disagree with it in principle, whether on pedagogical, ethical, or philosophical grounds. I respect all of those positions.
But no reason is good enough to ignore what's happening. Here's why: these students are going to use AI one way or another. We cannot stop that. We can't take their phones or block ChatGPT on the campus network. The question is whether they use it passively — which every study we've looked at today shows degrades their thinking — or actively.
We can't force them to use it properly. But it IS our responsibility to discover the best ways to use AI and teach our students accordingly and thoroughly to give them the best chance in life. Not in five years when the research is 'settled.' Now. Because the gap is widening every month.
This is going to mean humbling ourselves. For many of us, it means admitting we don't know how to use these tools well yet. It means asking the Lord for help to learn something new at a stage in our careers where we're used to being the experts. And it means teaching these principles in EACH of our disciplines — not leaving it to the IS department.
We cannot wait to 'see what happens with AI.' By then, our students will have graduated into a workforce that's already divided between those who learned to think with AI and those who didn't.</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specific proposal for the Marriott School.
IS 111 already exists as an information systems course. What I'm proposing is that we add the epistemic framework to it and make it a requirement for every MSB student.
The research case: Passive AI use degrades thinking. Active use enhances it. The difference is teachable — it's a set of habits and metacognitive skills, not innate talent.
The market case: 56% wage premium for AI-skilled workers. 6x productivity gap that widens every month. Our graduates are entering a labor market that increasingly rewards AI fluency.
The curriculum case: We don't let students graduate without financial statement literacy. We don't let them graduate without statistics. AI thinking skills belong in that same category of fundamental competencies.
I'm not proposing a university GE today — that's a bigger conversation for another venue. I'm proposing that the Marriott School takes the lead. The course structure is designed. The assessment instruments are validated (the AI Interaction Typology survey with 30 items). The companion platform at aimodes.ai is in development. This is ready to pilot.
DISCUSS: What questions or concerns do you have about making this a requirement?</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 building aimodes.ai as a companion platform for both teaching and research. The core feature: paste an AI conversation, and the platform analyzes which engagement modes were used at each turn. It highlights moments where the user could have shifted to a more active mode.
For students, it's a self-assessment tool — they can see their own patterns and work on shifting. For faculty, it's a teaching tool — you can show students the difference between an Oracle conversation and a Critical Challenger conversation on the same topic. For research, it's a measurement instrument — we can quantify mode usage across large samples of AI conversations.
The platform is designed to work with conversations from any AI tool — ChatGPT, Claude, Gemini, Copilot. You can click on the image to visit the site.
DISCUSS: How might you use a tool like this in your courses?</a:t>
            </a:r>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Noy &amp; Zhang (2023), published in Science. 453 college-educated professionals (marketers, consultants, HR, analysts) were randomly assigned to use or not use ChatGPT-3.5 on realistic writing tasks (press releases, short reports, analysis plans, emails).
Key findings: ChatGPT users produced output rated 0.45 SD higher in quality (+18%). Time to complete tasks dropped by 40%. The biggest gains went to workers who initially scored lowest — their output improved by 1-2 full grade points, cutting the quality gap between bottom-half and top-half workers by 66%.
Two weeks after the experiment, 34% of participants reported using ChatGPT in their actual jobs — showing immediate real-world adoption.
TALKING POINT: This is a landmark study because it uses real professionals (not students), large sample, and was published in one of the world's top scientific journals. The equalizing effect is the key headline for faculty — AI helps the weakest performers most.</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I'd love to hear from you. How are you currently using AI in your teaching and research? What concerns you about what we've discussed today? Where do you see opportunities — both for your own work and for your students? This should be a conversation, not just a presentation.
If you want to learn more, the research paper is in progress. The aimodes.ai platform will be available for pilot testing soon. And I'm always happy to talk about how this framework might apply to your specific discipline. Thank you.</a:t>
            </a:r>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Full reference list for all studies cited in this presentation. These are available if anyone wants to read the original papers.</a:t>
            </a:r>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Harvard-BCG study — the one that introduced the concept of the 'jagged technological frontier.' 758 real BCG consultants, not students, using GPT-4 on real consulting tasks.
The study had three conditions: no AI access (control), GPT-4 access, and GPT-4 access plus prompt engineering training. For 18 tasks inside AI's capability frontier — tasks AI handles well — consultants using AI completed 12% more tasks, 25% faster, with 34% higher quality. Massive gains.
But for tasks outside the frontier — tasks requiring novel judgment, creative synthesis, or reasoning beyond AI's training — consultants who relied on AI performed 19 percentage points WORSE than the no-AI control.
The critical behavioral finding: within the AI groups, researchers observed two strategies emerge naturally. 'Centaurs' clearly divided labor — I do this part, AI does that part. 'Cyborgs' integrated AI fluidly throughout their workflow. Both strategies outperformed both the no-AI control AND the AI users who simply accepted AI output. The worst performers were high-reliance, low-verification users.
DISCUSS: What does the 'jagged frontier' look like in your discipline? Where are the tasks AI handles well vs. where it fails?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SLIDE: We just showed that AI dramatically boosts productivity and quality. Now we turn to the costs.
Pause here briefly. Let the audience sit with the tension. The goal of this section is NOT to make faculty afraid of AI — it is to show that the costs are real, documented, and specific enough to design around.
The studies in this section cover: learning loss without guardrails (Bastani), skill atrophy and borrowed competence (Barcaui), motivation erosion (Wu), creativity homogenization (Doshi), epistemic illusions (Messeri), overconfidence and automation bias (Lee, Romeo).
After presenting these costs, we will pivot to ‘The Pattern’ — showing that these are not reasons to ban AI but reasons to teach students how to use it properly.</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Bastani et al. (2025), published in PNAS. Randomized controlled trial with ~1,000 high school students studying math at a Turkish high school with national exam data.
Three conditions: (1) no AI access (control), (2) GPT Base — standard ChatGPT, (3) GPT Tutor — a custom-prompted version that gives Socratic hints instead of direct answers.
Key findings: GPT Base students scored 48% higher on practice problems (while AI was available) but scored 17% WORSE on the final exam compared to the control group. Students with GPT Base copied solutions directly 67% of the time.
The critical finding: GPT Tutor (with pedagogical guardrails) eliminated the learning harm entirely — students performed at least as well as the control on the exam.
TALKING POINT: This is the single most important study for our argument. It shows that unrestricted AI access actively harms learning, but well-designed AI tools can preserve learning. This is exactly the IS 111 design philosophy — we teach students to use AI as a tutor, not a crutch.</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Barcaui ran a true randomized controlled trial — gold standard for causal evidence. While using AI, students performed at 68.5% accuracy. But 45 days later, without AI, they dropped to 57.5%. The knowledge never transferred.
He called it 'borrowed competence' — students were performing on someone else's understanding. They looked competent while using the tool but couldn't function without it. This is the difference between performance and competence. AI inflates the first while quietly eroding the second.
DISCUSS: This has implications for internships and jobs. If students can't perform without AI in interviews or on-the-job situations where AI isn't available, what have we actually taught them?</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Wu et al. published this in Scientific Reports in 2025 — four experimental studies with 3,562 professionals total. They found that AI users were more productive, about a 23% task-quality gain (d = 0.23). But critically, when AI assistance was withdrawn between tasks, intrinsic motivation dropped sharply — d = −0.51, a medium-to-large effect. Students got the work done faster while AI was available, but lost the desire to continue learning on their own.
Think about what that means for a semester: students complete assignments more easily but come to class less prepared, ask fewer questions, and develop less curiosity. The output looks fine. The learning is hollow.
DISCUSS: Ask the audience — have you seen this in your classes? Students turning in polished work but unable to explain it in office hours?</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combines two complementary studies about AI's hidden costs to creativity and understanding.
LEFT CARD — Doshi &amp; Hauser (2024), Science Advances: 293 writers produced short stories, with random assignment to AI assistance conditions. 600 evaluators rated the stories. AI-assisted stories were individually rated higher (+8% novelty, +9% usefulness) but were 10.7% more similar to each other. Low-creativity writers gained the most from AI; high-creativity writers showed no improvement. The net effect: individual stories look better, but collective creative output becomes homogeneous.
RIGHT CARD — Messeri &amp; Crockett (2024), Nature perspective: Identifies three ‘illusions of understanding’ that arise when scientists use AI tools. (1) Illusion of explanatory depth — we think we understand more than we do because AI provides fluent explanations. (2) Illusion of exploratory breadth — AI narrows the hypothesis space by suggesting popular/likely answers. (3) Illusion of objectivity — AI embeds biases that become invisible when outputs look authoritative.
TALKING POINT: Together these studies show that AI can make individual work look better while making collective knowledge worse. This is the paradox at the heart of AI in education.</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Relationships xmlns="http://schemas.openxmlformats.org/package/2006/relationships"><Relationship Id="rId3" Type="http://schemas.openxmlformats.org/officeDocument/2006/relationships/hyperlink" Target="https://aimodes.ai" TargetMode="External"/><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33.xml.rels><?xml version="1.0" encoding="UTF-8"?><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5.xml.rels><?xml version="1.0" encoding="UTF-8"?><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6.xml.rels><?xml version="1.0" encoding="UTF-8"?><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0.xml.rels><?xml version="1.0" encoding="UTF-8"?><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548640"/>
            <a:ext cx="822960" cy="822960"/>
          </a:xfrm>
          <a:prstGeom prst="rect">
            <a:avLst/>
          </a:prstGeom>
        </p:spPr>
      </p:pic>
      <p:sp>
        <p:nvSpPr>
          <p:cNvPr id="4" name="Text 1"/>
          <p:cNvSpPr/>
          <p:nvPr/>
        </p:nvSpPr>
        <p:spPr>
          <a:xfrm>
            <a:off x="457200" y="1508760"/>
            <a:ext cx="8229600" cy="777240"/>
          </a:xfrm>
          <a:prstGeom prst="rect">
            <a:avLst/>
          </a:prstGeom>
          <a:noFill/>
          <a:ln/>
        </p:spPr>
        <p:txBody>
          <a:bodyPr wrap="square" lIns="0" tIns="0" rIns="0" bIns="0" rtlCol="0" anchor="ctr"/>
          <a:lstStyle/>
          <a:p>
            <a:pPr marL="0" indent="0" algn="ctr">
              <a:buNone/>
            </a:pPr>
            <a:r>
              <a:rPr lang="en-US" sz="4400" b="1" dirty="0">
                <a:solidFill>
                  <a:srgbClr val="FFFFFF"/>
                </a:solidFill>
                <a:latin typeface="Georgia" pitchFamily="34" charset="0"/>
                <a:ea typeface="Georgia" pitchFamily="34" charset="-122"/>
                <a:cs typeface="Georgia" pitchFamily="34" charset="-120"/>
              </a:rPr>
              <a:t>AI Engagement</a:t>
            </a:r>
            <a:endParaRPr lang="en-US" sz="4400" dirty="0"/>
          </a:p>
        </p:txBody>
      </p:sp>
      <p:sp>
        <p:nvSpPr>
          <p:cNvPr id="5" name="Text 2"/>
          <p:cNvSpPr/>
          <p:nvPr/>
        </p:nvSpPr>
        <p:spPr>
          <a:xfrm>
            <a:off x="457200" y="2286000"/>
            <a:ext cx="8229600" cy="594360"/>
          </a:xfrm>
          <a:prstGeom prst="rect">
            <a:avLst/>
          </a:prstGeom>
          <a:noFill/>
          <a:ln/>
        </p:spPr>
        <p:txBody>
          <a:bodyPr wrap="square" lIns="0" tIns="0" rIns="0" bIns="0" rtlCol="0" anchor="ctr"/>
          <a:lstStyle/>
          <a:p>
            <a:pPr marL="0" indent="0" algn="ctr">
              <a:buNone/>
            </a:pPr>
            <a:r>
              <a:rPr lang="en-US" sz="2800" i="1" dirty="0">
                <a:solidFill>
                  <a:srgbClr val="FCD34D"/>
                </a:solidFill>
                <a:latin typeface="Georgia" pitchFamily="34" charset="0"/>
                <a:ea typeface="Georgia" pitchFamily="34" charset="-122"/>
                <a:cs typeface="Georgia" pitchFamily="34" charset="-120"/>
              </a:rPr>
              <a:t>Productive but Dumber?</a:t>
            </a:r>
            <a:endParaRPr lang="en-US" sz="2800" dirty="0"/>
          </a:p>
        </p:txBody>
      </p:sp>
      <p:sp>
        <p:nvSpPr>
          <p:cNvPr id="6" name="Shape 3"/>
          <p:cNvSpPr/>
          <p:nvPr/>
        </p:nvSpPr>
        <p:spPr>
          <a:xfrm>
            <a:off x="3200400" y="3063240"/>
            <a:ext cx="2743200" cy="0"/>
          </a:xfrm>
          <a:prstGeom prst="line">
            <a:avLst/>
          </a:prstGeom>
          <a:noFill/>
          <a:ln w="25400">
            <a:solidFill>
              <a:srgbClr val="0891B2"/>
            </a:solidFill>
            <a:prstDash val="solid"/>
          </a:ln>
        </p:spPr>
        <p:txBody>
          <a:bodyPr/>
          <a:lstStyle/>
          <a:p>
            <a:endParaRPr lang="en-US"/>
          </a:p>
        </p:txBody>
      </p:sp>
      <p:sp>
        <p:nvSpPr>
          <p:cNvPr id="7" name="Text 4"/>
          <p:cNvSpPr/>
          <p:nvPr/>
        </p:nvSpPr>
        <p:spPr>
          <a:xfrm>
            <a:off x="914400" y="3291840"/>
            <a:ext cx="7315200" cy="731520"/>
          </a:xfrm>
          <a:prstGeom prst="rect">
            <a:avLst/>
          </a:prstGeom>
          <a:noFill/>
          <a:ln/>
        </p:spPr>
        <p:txBody>
          <a:bodyPr wrap="square" lIns="0" tIns="0" rIns="0" bIns="0" rtlCol="0" anchor="ctr"/>
          <a:lstStyle/>
          <a:p>
            <a:pPr marL="0" indent="0" algn="ctr">
              <a:buNone/>
            </a:pPr>
            <a:r>
              <a:rPr lang="en-US" sz="1600" dirty="0">
                <a:solidFill>
                  <a:srgbClr val="94A3B8"/>
                </a:solidFill>
                <a:latin typeface="Calibri" pitchFamily="34" charset="0"/>
                <a:ea typeface="Calibri" pitchFamily="34" charset="-122"/>
                <a:cs typeface="Calibri" pitchFamily="34" charset="-120"/>
              </a:rPr>
              <a:t>How Faculty Can Navigate AI's Impact on</a:t>
            </a:r>
            <a:endParaRPr lang="en-US" sz="1600" dirty="0"/>
          </a:p>
          <a:p>
            <a:pPr marL="0" indent="0" algn="ctr">
              <a:buNone/>
            </a:pPr>
            <a:r>
              <a:rPr lang="en-US" sz="1600" dirty="0">
                <a:solidFill>
                  <a:srgbClr val="94A3B8"/>
                </a:solidFill>
                <a:latin typeface="Calibri" pitchFamily="34" charset="0"/>
                <a:ea typeface="Calibri" pitchFamily="34" charset="-122"/>
                <a:cs typeface="Calibri" pitchFamily="34" charset="-120"/>
              </a:rPr>
              <a:t>Learning, Research, and Teaching</a:t>
            </a:r>
            <a:endParaRPr lang="en-US" sz="1600" dirty="0"/>
          </a:p>
        </p:txBody>
      </p:sp>
      <p:sp>
        <p:nvSpPr>
          <p:cNvPr id="8" name="Text 5"/>
          <p:cNvSpPr/>
          <p:nvPr/>
        </p:nvSpPr>
        <p:spPr>
          <a:xfrm>
            <a:off x="914400" y="4206240"/>
            <a:ext cx="7315200" cy="36576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Mark Keith</a:t>
            </a:r>
            <a:r>
              <a:rPr lang="en-US" sz="1400" dirty="0">
                <a:solidFill>
                  <a:srgbClr val="FFFFFF"/>
                </a:solidFill>
                <a:latin typeface="Calibri" pitchFamily="34" charset="0"/>
                <a:ea typeface="Calibri" pitchFamily="34" charset="-122"/>
                <a:cs typeface="Calibri" pitchFamily="34" charset="-120"/>
              </a:rPr>
              <a:t xml:space="preserve"> (</a:t>
            </a:r>
            <a:r>
              <a:rPr lang="en-US" sz="1400" dirty="0" err="1">
                <a:solidFill>
                  <a:srgbClr val="FFFFFF"/>
                </a:solidFill>
                <a:latin typeface="Calibri" pitchFamily="34" charset="0"/>
                <a:ea typeface="Calibri" pitchFamily="34" charset="-122"/>
                <a:cs typeface="Calibri" pitchFamily="34" charset="-120"/>
              </a:rPr>
              <a:t>mark_keith@byu.edu</a:t>
            </a:r>
            <a:r>
              <a:rPr lang="en-US" sz="1400" dirty="0">
                <a:solidFill>
                  <a:srgbClr val="FFFFFF"/>
                </a:solidFill>
                <a:latin typeface="Calibri" pitchFamily="34" charset="0"/>
                <a:ea typeface="Calibri" pitchFamily="34" charset="-122"/>
                <a:cs typeface="Calibri" pitchFamily="34" charset="-120"/>
              </a:rPr>
              <a:t>)</a:t>
            </a:r>
            <a:r>
              <a:rPr lang="en-US" sz="1400" b="1" dirty="0">
                <a:solidFill>
                  <a:srgbClr val="FFFFFF"/>
                </a:solidFill>
                <a:latin typeface="Calibri" pitchFamily="34" charset="0"/>
                <a:ea typeface="Calibri" pitchFamily="34" charset="-122"/>
                <a:cs typeface="Calibri" pitchFamily="34" charset="-120"/>
              </a:rPr>
              <a:t xml:space="preserve"> —  Brigham Young University</a:t>
            </a:r>
            <a:endParaRPr lang="en-US" sz="1400" dirty="0"/>
          </a:p>
        </p:txBody>
      </p:sp>
      <p:sp>
        <p:nvSpPr>
          <p:cNvPr id="9" name="Text 6"/>
          <p:cNvSpPr/>
          <p:nvPr/>
        </p:nvSpPr>
        <p:spPr>
          <a:xfrm>
            <a:off x="914400" y="4526280"/>
            <a:ext cx="7315200" cy="320040"/>
          </a:xfrm>
          <a:prstGeom prst="rect">
            <a:avLst/>
          </a:prstGeom>
          <a:noFill/>
          <a:ln/>
        </p:spPr>
        <p:txBody>
          <a:bodyPr wrap="square" lIns="0" tIns="0" rIns="0" bIns="0" rtlCol="0" anchor="ctr"/>
          <a:lstStyle/>
          <a:p>
            <a:pPr marL="0" indent="0" algn="ctr">
              <a:buNone/>
            </a:pPr>
            <a:r>
              <a:rPr lang="en-US" sz="1200" dirty="0">
                <a:solidFill>
                  <a:srgbClr val="94A3B8"/>
                </a:solidFill>
                <a:latin typeface="Calibri" pitchFamily="34" charset="0"/>
                <a:ea typeface="Calibri" pitchFamily="34" charset="-122"/>
                <a:cs typeface="Calibri" pitchFamily="34" charset="-120"/>
              </a:rPr>
              <a:t>April 2026</a:t>
            </a:r>
            <a:endParaRPr lang="en-US" sz="1200" dirty="0"/>
          </a:p>
        </p:txBody>
      </p:sp>
      <p:sp>
        <p:nvSpPr>
          <p:cNvPr id="10" name="TextBox 9">
            <a:extLst>
              <a:ext uri="{FF2B5EF4-FFF2-40B4-BE49-F238E27FC236}">
                <a16:creationId xmlns:a16="http://schemas.microsoft.com/office/drawing/2014/main" id="{4BF29FD6-B388-7F8E-CE8B-931DA92237B5}"/>
              </a:ext>
            </a:extLst>
          </p:cNvPr>
          <p:cNvSpPr txBox="1"/>
          <p:nvPr/>
        </p:nvSpPr>
        <p:spPr>
          <a:xfrm>
            <a:off x="457200" y="4880000"/>
            <a:ext cx="8229600" cy="228600"/>
          </a:xfrm>
          <a:prstGeom prst="rect">
            <a:avLst/>
          </a:prstGeom>
          <a:noFill/>
        </p:spPr>
        <p:txBody>
          <a:bodyPr wrap="square" lIns="0" tIns="0" rIns="0" bIns="0" rtlCol="0" anchor="ctr"/>
          <a:lstStyle/>
          <a:p>
            <a:pPr algn="ctr" indent="0" marL="0">
              <a:buNone/>
            </a:pPr>
            <a:r>
              <a:rPr lang="en-US" sz="900" dirty="0">
                <a:solidFill>
                  <a:srgbClr val="64748B"/>
                </a:solidFill>
                <a:latin typeface="Calibri" pitchFamily="34" charset="0"/>
              </a:rPr>
              <a:t>© 2026 Mark Keith, PhD  •  Licensed CC BY-NC 4.0  •  mark.keith@gmail.com  •  Slide deck made with my friend Claude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6">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PRICE</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Overconfidence and Automation Bias</a:t>
            </a:r>
            <a:endParaRPr lang="en-US" sz="2800" dirty="0"/>
          </a:p>
        </p:txBody>
      </p:sp>
      <p:sp>
        <p:nvSpPr>
          <p:cNvPr id="4" name="Shape 2"/>
          <p:cNvSpPr/>
          <p:nvPr/>
        </p:nvSpPr>
        <p:spPr>
          <a:xfrm>
            <a:off x="457200" y="1371600"/>
            <a:ext cx="3886200" cy="25603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71600"/>
            <a:ext cx="73152" cy="2560320"/>
          </a:xfrm>
          <a:prstGeom prst="rect">
            <a:avLst/>
          </a:prstGeom>
          <a:solidFill>
            <a:srgbClr val="F59E0B"/>
          </a:solidFill>
          <a:ln/>
        </p:spPr>
        <p:txBody>
          <a:bodyPr/>
          <a:lstStyle/>
          <a:p>
            <a:endParaRPr lang="en-US"/>
          </a:p>
        </p:txBody>
      </p:sp>
      <p:sp>
        <p:nvSpPr>
          <p:cNvPr id="6" name="Text 4"/>
          <p:cNvSpPr/>
          <p:nvPr/>
        </p:nvSpPr>
        <p:spPr>
          <a:xfrm>
            <a:off x="777240" y="1508760"/>
            <a:ext cx="3383280" cy="274320"/>
          </a:xfrm>
          <a:prstGeom prst="rect">
            <a:avLst/>
          </a:prstGeom>
          <a:noFill/>
          <a:ln/>
        </p:spPr>
        <p:txBody>
          <a:bodyPr wrap="square" lIns="0" tIns="0" rIns="0" bIns="0" rtlCol="0" anchor="ctr"/>
          <a:lstStyle/>
          <a:p>
            <a:pPr marL="0" indent="0">
              <a:buNone/>
            </a:pPr>
            <a:r>
              <a:rPr lang="en-US" sz="1200" b="1" dirty="0">
                <a:solidFill>
                  <a:srgbClr val="F59E0B"/>
                </a:solidFill>
                <a:latin typeface="Calibri" pitchFamily="34" charset="0"/>
                <a:ea typeface="Calibri" pitchFamily="34" charset="-122"/>
                <a:cs typeface="Calibri" pitchFamily="34" charset="-120"/>
              </a:rPr>
              <a:t>Lee et al. (2025)</a:t>
            </a:r>
            <a:endParaRPr lang="en-US" sz="1200" dirty="0"/>
          </a:p>
        </p:txBody>
      </p:sp>
      <p:sp>
        <p:nvSpPr>
          <p:cNvPr id="7" name="Text 5"/>
          <p:cNvSpPr/>
          <p:nvPr/>
        </p:nvSpPr>
        <p:spPr>
          <a:xfrm>
            <a:off x="777240" y="1737360"/>
            <a:ext cx="3383280" cy="22860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CHI  •  187 citations  •  80K downloads</a:t>
            </a:r>
            <a:endParaRPr lang="en-US" sz="900" dirty="0"/>
          </a:p>
        </p:txBody>
      </p:sp>
      <p:sp>
        <p:nvSpPr>
          <p:cNvPr id="8" name="Text 6"/>
          <p:cNvSpPr/>
          <p:nvPr/>
        </p:nvSpPr>
        <p:spPr>
          <a:xfrm>
            <a:off x="777240" y="2103120"/>
            <a:ext cx="3383280" cy="274320"/>
          </a:xfrm>
          <a:prstGeom prst="rect">
            <a:avLst/>
          </a:prstGeom>
          <a:noFill/>
          <a:ln/>
        </p:spPr>
        <p:txBody>
          <a:bodyPr wrap="square" lIns="0" tIns="0" rIns="0" bIns="0" rtlCol="0" anchor="ctr"/>
          <a:lstStyle/>
          <a:p>
            <a:pPr marL="0" indent="0">
              <a:buNone/>
            </a:pPr>
            <a:r>
              <a:rPr lang="en-US" sz="1300" b="1" dirty="0">
                <a:solidFill>
                  <a:srgbClr val="1E293B"/>
                </a:solidFill>
                <a:latin typeface="Calibri" pitchFamily="34" charset="0"/>
                <a:ea typeface="Calibri" pitchFamily="34" charset="-122"/>
                <a:cs typeface="Calibri" pitchFamily="34" charset="-120"/>
              </a:rPr>
              <a:t>319 knowledge workers studied</a:t>
            </a:r>
            <a:endParaRPr lang="en-US" sz="1300" dirty="0"/>
          </a:p>
        </p:txBody>
      </p:sp>
      <p:sp>
        <p:nvSpPr>
          <p:cNvPr id="9" name="Text 7"/>
          <p:cNvSpPr/>
          <p:nvPr/>
        </p:nvSpPr>
        <p:spPr>
          <a:xfrm>
            <a:off x="777240" y="2423160"/>
            <a:ext cx="3383280" cy="91440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Higher AI confidence correlated with less critical evaluation of AI output. Workers who trusted AI the most checked its work the least.</a:t>
            </a:r>
            <a:endParaRPr lang="en-US" sz="1100" dirty="0"/>
          </a:p>
        </p:txBody>
      </p:sp>
      <p:sp>
        <p:nvSpPr>
          <p:cNvPr id="10" name="Shape 8"/>
          <p:cNvSpPr/>
          <p:nvPr/>
        </p:nvSpPr>
        <p:spPr>
          <a:xfrm>
            <a:off x="4800600" y="1371600"/>
            <a:ext cx="3886200" cy="25603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9"/>
          <p:cNvSpPr/>
          <p:nvPr/>
        </p:nvSpPr>
        <p:spPr>
          <a:xfrm>
            <a:off x="4800600" y="1371600"/>
            <a:ext cx="73152" cy="2560320"/>
          </a:xfrm>
          <a:prstGeom prst="rect">
            <a:avLst/>
          </a:prstGeom>
          <a:solidFill>
            <a:srgbClr val="EF4444"/>
          </a:solidFill>
          <a:ln/>
        </p:spPr>
        <p:txBody>
          <a:bodyPr/>
          <a:lstStyle/>
          <a:p>
            <a:endParaRPr lang="en-US"/>
          </a:p>
        </p:txBody>
      </p:sp>
      <p:sp>
        <p:nvSpPr>
          <p:cNvPr id="12" name="Text 10"/>
          <p:cNvSpPr/>
          <p:nvPr/>
        </p:nvSpPr>
        <p:spPr>
          <a:xfrm>
            <a:off x="5120640" y="1508760"/>
            <a:ext cx="3383280" cy="274320"/>
          </a:xfrm>
          <a:prstGeom prst="rect">
            <a:avLst/>
          </a:prstGeom>
          <a:noFill/>
          <a:ln/>
        </p:spPr>
        <p:txBody>
          <a:bodyPr wrap="square" lIns="0" tIns="0" rIns="0" bIns="0" rtlCol="0" anchor="ctr"/>
          <a:lstStyle/>
          <a:p>
            <a:pPr marL="0" indent="0">
              <a:buNone/>
            </a:pPr>
            <a:r>
              <a:rPr lang="en-US" sz="1200" b="1" dirty="0">
                <a:solidFill>
                  <a:srgbClr val="EF4444"/>
                </a:solidFill>
                <a:latin typeface="Calibri" pitchFamily="34" charset="0"/>
                <a:ea typeface="Calibri" pitchFamily="34" charset="-122"/>
                <a:cs typeface="Calibri" pitchFamily="34" charset="-120"/>
              </a:rPr>
              <a:t>Romeo &amp; Conti (2026)</a:t>
            </a:r>
            <a:endParaRPr lang="en-US" sz="1200" dirty="0"/>
          </a:p>
        </p:txBody>
      </p:sp>
      <p:sp>
        <p:nvSpPr>
          <p:cNvPr id="13" name="Text 11"/>
          <p:cNvSpPr/>
          <p:nvPr/>
        </p:nvSpPr>
        <p:spPr>
          <a:xfrm>
            <a:off x="5120640" y="1737360"/>
            <a:ext cx="3383280" cy="22860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AI &amp; Society  •  Systematic Review of 35 Studies</a:t>
            </a:r>
            <a:endParaRPr lang="en-US" sz="900" dirty="0"/>
          </a:p>
        </p:txBody>
      </p:sp>
      <p:sp>
        <p:nvSpPr>
          <p:cNvPr id="14" name="Text 12"/>
          <p:cNvSpPr/>
          <p:nvPr/>
        </p:nvSpPr>
        <p:spPr>
          <a:xfrm>
            <a:off x="5120640" y="2103120"/>
            <a:ext cx="3383280" cy="274320"/>
          </a:xfrm>
          <a:prstGeom prst="rect">
            <a:avLst/>
          </a:prstGeom>
          <a:noFill/>
          <a:ln/>
        </p:spPr>
        <p:txBody>
          <a:bodyPr wrap="square" lIns="0" tIns="0" rIns="0" bIns="0" rtlCol="0" anchor="ctr"/>
          <a:lstStyle/>
          <a:p>
            <a:pPr marL="0" indent="0">
              <a:buNone/>
            </a:pPr>
            <a:r>
              <a:rPr lang="en-US" sz="1300" b="1" i="1" dirty="0">
                <a:solidFill>
                  <a:srgbClr val="1E293B"/>
                </a:solidFill>
                <a:latin typeface="Calibri" pitchFamily="34" charset="0"/>
                <a:ea typeface="Calibri" pitchFamily="34" charset="-122"/>
                <a:cs typeface="Calibri" pitchFamily="34" charset="-120"/>
              </a:rPr>
              <a:t>Automation Bias in Human-AI Collaboration</a:t>
            </a:r>
            <a:endParaRPr lang="en-US" sz="1300" dirty="0"/>
          </a:p>
        </p:txBody>
      </p:sp>
      <p:sp>
        <p:nvSpPr>
          <p:cNvPr id="15" name="Text 13"/>
          <p:cNvSpPr/>
          <p:nvPr/>
        </p:nvSpPr>
        <p:spPr>
          <a:xfrm>
            <a:off x="5120640" y="2423160"/>
            <a:ext cx="3383280" cy="91440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Across 35 studies (19,774 participants), automation bias is the dominant pattern. Less experienced professionals are most vulnerable. Explanations designed to fix over-reliance often backfire.</a:t>
            </a:r>
            <a:endParaRPr lang="en-US" sz="1100" dirty="0"/>
          </a:p>
        </p:txBody>
      </p:sp>
      <p:sp>
        <p:nvSpPr>
          <p:cNvPr id="16" name="Shape 14"/>
          <p:cNvSpPr/>
          <p:nvPr/>
        </p:nvSpPr>
        <p:spPr>
          <a:xfrm>
            <a:off x="457200" y="4160520"/>
            <a:ext cx="8229600" cy="502920"/>
          </a:xfrm>
          <a:prstGeom prst="rect">
            <a:avLst/>
          </a:prstGeom>
          <a:solidFill>
            <a:srgbClr val="0F1B2D"/>
          </a:solidFill>
          <a:ln/>
        </p:spPr>
        <p:txBody>
          <a:bodyPr/>
          <a:lstStyle/>
          <a:p>
            <a:endParaRPr lang="en-US"/>
          </a:p>
        </p:txBody>
      </p:sp>
      <p:sp>
        <p:nvSpPr>
          <p:cNvPr id="17" name="Text 15"/>
          <p:cNvSpPr/>
          <p:nvPr/>
        </p:nvSpPr>
        <p:spPr>
          <a:xfrm>
            <a:off x="640080" y="4160520"/>
            <a:ext cx="7863840" cy="50292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Higher AI confidence means less verification. When people do trust AI blindly, the errors cascade — especially in high-stakes domains.</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dissolv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name="Slide 3">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PATTERN</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Nobody Has Ever Showed Us</a:t>
            </a:r>
            <a:endParaRPr lang="en-US" sz="2800" dirty="0"/>
          </a:p>
        </p:txBody>
      </p:sp>
      <p:sp>
        <p:nvSpPr>
          <p:cNvPr id="4" name="Text 2"/>
          <p:cNvSpPr/>
          <p:nvPr/>
        </p:nvSpPr>
        <p:spPr>
          <a:xfrm>
            <a:off x="640080" y="1234440"/>
            <a:ext cx="7863840" cy="731520"/>
          </a:xfrm>
          <a:prstGeom prst="rect">
            <a:avLst/>
          </a:prstGeom>
          <a:noFill/>
          <a:ln/>
        </p:spPr>
        <p:txBody>
          <a:bodyPr wrap="square" lIns="0" tIns="0" rIns="0" bIns="0" rtlCol="0" anchor="ctr"/>
          <a:lstStyle/>
          <a:p>
            <a:pPr marL="0" indent="0" algn="ctr">
              <a:buNone/>
            </a:pPr>
            <a:r>
              <a:rPr lang="en-US" sz="1600" i="1" dirty="0">
                <a:solidFill>
                  <a:srgbClr val="1E293B"/>
                </a:solidFill>
                <a:latin typeface="Calibri" pitchFamily="34" charset="0"/>
                <a:ea typeface="Calibri" pitchFamily="34" charset="-122"/>
                <a:cs typeface="Calibri" pitchFamily="34" charset="-120"/>
              </a:rPr>
              <a:t>I asked 60 students how many were using AI to actively study the material. Five raised their hands.</a:t>
            </a:r>
            <a:endParaRPr lang="en-US" sz="1600" dirty="0"/>
          </a:p>
        </p:txBody>
      </p:sp>
      <p:sp>
        <p:nvSpPr>
          <p:cNvPr id="5" name="Shape 3"/>
          <p:cNvSpPr/>
          <p:nvPr/>
        </p:nvSpPr>
        <p:spPr>
          <a:xfrm>
            <a:off x="457200" y="2194560"/>
            <a:ext cx="8229600" cy="5943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Shape 4"/>
          <p:cNvSpPr/>
          <p:nvPr/>
        </p:nvSpPr>
        <p:spPr>
          <a:xfrm>
            <a:off x="457200" y="2194560"/>
            <a:ext cx="73152" cy="594360"/>
          </a:xfrm>
          <a:prstGeom prst="rect">
            <a:avLst/>
          </a:prstGeom>
          <a:solidFill>
            <a:srgbClr val="0891B2"/>
          </a:solidFill>
          <a:ln/>
        </p:spPr>
        <p:txBody>
          <a:bodyPr/>
          <a:lstStyle/>
          <a:p>
            <a:endParaRPr lang="en-US"/>
          </a:p>
        </p:txBody>
      </p:sp>
      <p:sp>
        <p:nvSpPr>
          <p:cNvPr id="7" name="Text 5"/>
          <p:cNvSpPr/>
          <p:nvPr/>
        </p:nvSpPr>
        <p:spPr>
          <a:xfrm>
            <a:off x="777240" y="2267712"/>
            <a:ext cx="7589520" cy="45720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Those five were already the best students — they made the best comments and asked the smartest questions.</a:t>
            </a:r>
            <a:endParaRPr lang="en-US" sz="1100" dirty="0"/>
          </a:p>
        </p:txBody>
      </p:sp>
      <p:sp>
        <p:nvSpPr>
          <p:cNvPr id="8" name="Shape 6"/>
          <p:cNvSpPr/>
          <p:nvPr/>
        </p:nvSpPr>
        <p:spPr>
          <a:xfrm>
            <a:off x="457200" y="2880360"/>
            <a:ext cx="8229600" cy="5943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9" name="Shape 7"/>
          <p:cNvSpPr/>
          <p:nvPr/>
        </p:nvSpPr>
        <p:spPr>
          <a:xfrm>
            <a:off x="457200" y="2880360"/>
            <a:ext cx="73152" cy="594360"/>
          </a:xfrm>
          <a:prstGeom prst="rect">
            <a:avLst/>
          </a:prstGeom>
          <a:solidFill>
            <a:srgbClr val="F59E0B"/>
          </a:solidFill>
          <a:ln/>
        </p:spPr>
        <p:txBody>
          <a:bodyPr/>
          <a:lstStyle/>
          <a:p>
            <a:endParaRPr lang="en-US"/>
          </a:p>
        </p:txBody>
      </p:sp>
      <p:sp>
        <p:nvSpPr>
          <p:cNvPr id="10" name="Text 8"/>
          <p:cNvSpPr/>
          <p:nvPr/>
        </p:nvSpPr>
        <p:spPr>
          <a:xfrm>
            <a:off x="777240" y="2953512"/>
            <a:ext cx="7589520" cy="45720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The other 55 said: 'Because nobody has ever showed us how.'</a:t>
            </a:r>
            <a:endParaRPr lang="en-US" sz="1100" dirty="0"/>
          </a:p>
        </p:txBody>
      </p:sp>
      <p:sp>
        <p:nvSpPr>
          <p:cNvPr id="11" name="Shape 9"/>
          <p:cNvSpPr/>
          <p:nvPr/>
        </p:nvSpPr>
        <p:spPr>
          <a:xfrm>
            <a:off x="457200" y="3566160"/>
            <a:ext cx="8229600" cy="5943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2" name="Shape 10"/>
          <p:cNvSpPr/>
          <p:nvPr/>
        </p:nvSpPr>
        <p:spPr>
          <a:xfrm>
            <a:off x="457200" y="3566160"/>
            <a:ext cx="73152" cy="594360"/>
          </a:xfrm>
          <a:prstGeom prst="rect">
            <a:avLst/>
          </a:prstGeom>
          <a:solidFill>
            <a:srgbClr val="EF4444"/>
          </a:solidFill>
          <a:ln/>
        </p:spPr>
        <p:txBody>
          <a:bodyPr/>
          <a:lstStyle/>
          <a:p>
            <a:endParaRPr lang="en-US"/>
          </a:p>
        </p:txBody>
      </p:sp>
      <p:sp>
        <p:nvSpPr>
          <p:cNvPr id="13" name="Text 11"/>
          <p:cNvSpPr/>
          <p:nvPr/>
        </p:nvSpPr>
        <p:spPr>
          <a:xfrm>
            <a:off x="777240" y="3639312"/>
            <a:ext cx="7589520" cy="45720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The gap between those who figured it out and those who didn't was growing by miles instead of inches.</a:t>
            </a:r>
            <a:endParaRPr lang="en-US" sz="1100" dirty="0"/>
          </a:p>
        </p:txBody>
      </p:sp>
      <p:sp>
        <p:nvSpPr>
          <p:cNvPr id="14" name="Shape 12"/>
          <p:cNvSpPr/>
          <p:nvPr/>
        </p:nvSpPr>
        <p:spPr>
          <a:xfrm>
            <a:off x="457200" y="4297680"/>
            <a:ext cx="8229600" cy="457200"/>
          </a:xfrm>
          <a:prstGeom prst="rect">
            <a:avLst/>
          </a:prstGeom>
          <a:solidFill>
            <a:srgbClr val="0F1B2D"/>
          </a:solidFill>
          <a:ln/>
        </p:spPr>
        <p:txBody>
          <a:bodyPr/>
          <a:lstStyle/>
          <a:p>
            <a:endParaRPr lang="en-US"/>
          </a:p>
        </p:txBody>
      </p:sp>
      <p:sp>
        <p:nvSpPr>
          <p:cNvPr id="15" name="Text 13"/>
          <p:cNvSpPr/>
          <p:nvPr/>
        </p:nvSpPr>
        <p:spPr>
          <a:xfrm>
            <a:off x="640080" y="4297680"/>
            <a:ext cx="7863840" cy="457200"/>
          </a:xfrm>
          <a:prstGeom prst="rect">
            <a:avLst/>
          </a:prstGeom>
          <a:noFill/>
          <a:ln/>
        </p:spPr>
        <p:txBody>
          <a:bodyPr wrap="square" lIns="0" tIns="0" rIns="0" bIns="0" rtlCol="0" anchor="ctr"/>
          <a:lstStyle/>
          <a:p>
            <a:pPr marL="0" indent="0" algn="ctr">
              <a:buNone/>
            </a:pPr>
            <a:r>
              <a:rPr lang="en-US" sz="1100" dirty="0">
                <a:solidFill>
                  <a:srgbClr val="FCD34D"/>
                </a:solidFill>
                <a:latin typeface="Calibri" pitchFamily="34" charset="0"/>
                <a:ea typeface="Calibri" pitchFamily="34" charset="-122"/>
                <a:cs typeface="Calibri" pitchFamily="34" charset="-120"/>
              </a:rPr>
              <a:t>Winter 2026 —Classroom Observation</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ssolve">
                                      <p:cBhvr>
                                        <p:cTn id="15" dur="500"/>
                                        <p:tgtEl>
                                          <p:spTgt spid="6"/>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ssolv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dissolve">
                                      <p:cBhvr>
                                        <p:cTn id="23" dur="500"/>
                                        <p:tgtEl>
                                          <p:spTgt spid="8"/>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dissolve">
                                      <p:cBhvr>
                                        <p:cTn id="26" dur="500"/>
                                        <p:tgtEl>
                                          <p:spTgt spid="9"/>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dissolve">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dissolve">
                                      <p:cBhvr>
                                        <p:cTn id="34" dur="500"/>
                                        <p:tgtEl>
                                          <p:spTgt spid="11"/>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dissolve">
                                      <p:cBhvr>
                                        <p:cTn id="37" dur="500"/>
                                        <p:tgtEl>
                                          <p:spTgt spid="12"/>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dissolve">
                                      <p:cBhvr>
                                        <p:cTn id="4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name="Slide 10">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PATTERN</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Same Tool, Opposite Results</a:t>
            </a:r>
            <a:endParaRPr lang="en-US" sz="2800" dirty="0"/>
          </a:p>
        </p:txBody>
      </p:sp>
      <p:sp>
        <p:nvSpPr>
          <p:cNvPr id="4" name="Shape 2"/>
          <p:cNvSpPr/>
          <p:nvPr/>
        </p:nvSpPr>
        <p:spPr>
          <a:xfrm>
            <a:off x="457200" y="1325880"/>
            <a:ext cx="3886200" cy="24688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25880"/>
            <a:ext cx="3886200" cy="73152"/>
          </a:xfrm>
          <a:prstGeom prst="rect">
            <a:avLst/>
          </a:prstGeom>
          <a:solidFill>
            <a:srgbClr val="EF4444"/>
          </a:solidFill>
          <a:ln/>
        </p:spPr>
        <p:txBody>
          <a:bodyPr/>
          <a:lstStyle/>
          <a:p>
            <a:endParaRPr lang="en-US"/>
          </a:p>
        </p:txBody>
      </p:sp>
      <p:sp>
        <p:nvSpPr>
          <p:cNvPr id="6" name="Text 4"/>
          <p:cNvSpPr/>
          <p:nvPr/>
        </p:nvSpPr>
        <p:spPr>
          <a:xfrm>
            <a:off x="640080" y="1490472"/>
            <a:ext cx="3520440" cy="228600"/>
          </a:xfrm>
          <a:prstGeom prst="rect">
            <a:avLst/>
          </a:prstGeom>
          <a:noFill/>
          <a:ln/>
        </p:spPr>
        <p:txBody>
          <a:bodyPr wrap="square" lIns="0" tIns="0" rIns="0" bIns="0" rtlCol="0" anchor="ctr"/>
          <a:lstStyle/>
          <a:p>
            <a:pPr marL="0" indent="0">
              <a:buNone/>
            </a:pPr>
            <a:r>
              <a:rPr lang="en-US" sz="1200" b="1" dirty="0">
                <a:solidFill>
                  <a:srgbClr val="EF4444"/>
                </a:solidFill>
                <a:latin typeface="Calibri" pitchFamily="34" charset="0"/>
                <a:ea typeface="Calibri" pitchFamily="34" charset="-122"/>
                <a:cs typeface="Calibri" pitchFamily="34" charset="-120"/>
              </a:rPr>
              <a:t>The Student's Prompt</a:t>
            </a:r>
            <a:endParaRPr lang="en-US" sz="1200" dirty="0"/>
          </a:p>
        </p:txBody>
      </p:sp>
      <p:sp>
        <p:nvSpPr>
          <p:cNvPr id="7" name="Text 5"/>
          <p:cNvSpPr/>
          <p:nvPr/>
        </p:nvSpPr>
        <p:spPr>
          <a:xfrm>
            <a:off x="640080" y="1783080"/>
            <a:ext cx="3520440" cy="594360"/>
          </a:xfrm>
          <a:prstGeom prst="rect">
            <a:avLst/>
          </a:prstGeom>
          <a:noFill/>
          <a:ln/>
        </p:spPr>
        <p:txBody>
          <a:bodyPr wrap="square" lIns="0" tIns="0" rIns="0" bIns="0" rtlCol="0" anchor="ctr"/>
          <a:lstStyle/>
          <a:p>
            <a:pPr marL="0" indent="0">
              <a:buNone/>
            </a:pPr>
            <a:r>
              <a:rPr lang="en-US" sz="1100" i="1" dirty="0">
                <a:solidFill>
                  <a:srgbClr val="1E293B"/>
                </a:solidFill>
                <a:latin typeface="Calibri" pitchFamily="34" charset="0"/>
                <a:ea typeface="Calibri" pitchFamily="34" charset="-122"/>
                <a:cs typeface="Calibri" pitchFamily="34" charset="-120"/>
              </a:rPr>
              <a:t>Help me come up with logical argumentation for why I should get credit for these responses.</a:t>
            </a:r>
            <a:endParaRPr lang="en-US" sz="1100" dirty="0"/>
          </a:p>
        </p:txBody>
      </p:sp>
      <p:sp>
        <p:nvSpPr>
          <p:cNvPr id="8" name="Text 6"/>
          <p:cNvSpPr/>
          <p:nvPr/>
        </p:nvSpPr>
        <p:spPr>
          <a:xfrm>
            <a:off x="640080" y="2423160"/>
            <a:ext cx="3520440" cy="32004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AI's response: Built a case for full credit</a:t>
            </a:r>
            <a:endParaRPr lang="en-US" sz="1000" dirty="0"/>
          </a:p>
        </p:txBody>
      </p:sp>
      <p:sp>
        <p:nvSpPr>
          <p:cNvPr id="9" name="Text 7"/>
          <p:cNvSpPr/>
          <p:nvPr/>
        </p:nvSpPr>
        <p:spPr>
          <a:xfrm>
            <a:off x="640080" y="2743200"/>
            <a:ext cx="3520440" cy="228600"/>
          </a:xfrm>
          <a:prstGeom prst="rect">
            <a:avLst/>
          </a:prstGeom>
          <a:noFill/>
          <a:ln/>
        </p:spPr>
        <p:txBody>
          <a:bodyPr wrap="square" lIns="0" tIns="0" rIns="0" bIns="0" rtlCol="0" anchor="ctr"/>
          <a:lstStyle/>
          <a:p>
            <a:pPr marL="0" indent="0" algn="ctr">
              <a:buNone/>
            </a:pPr>
            <a:r>
              <a:rPr lang="en-US" sz="900" b="1" kern="0" spc="200" dirty="0">
                <a:solidFill>
                  <a:srgbClr val="EF4444"/>
                </a:solidFill>
                <a:latin typeface="Calibri" pitchFamily="34" charset="0"/>
                <a:ea typeface="Calibri" pitchFamily="34" charset="-122"/>
                <a:cs typeface="Calibri" pitchFamily="34" charset="-120"/>
              </a:rPr>
              <a:t>ORACLE MODE</a:t>
            </a:r>
            <a:endParaRPr lang="en-US" sz="900" dirty="0"/>
          </a:p>
        </p:txBody>
      </p:sp>
      <p:sp>
        <p:nvSpPr>
          <p:cNvPr id="10" name="Shape 8"/>
          <p:cNvSpPr/>
          <p:nvPr/>
        </p:nvSpPr>
        <p:spPr>
          <a:xfrm>
            <a:off x="4800600" y="1325880"/>
            <a:ext cx="3886200" cy="24688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9"/>
          <p:cNvSpPr/>
          <p:nvPr/>
        </p:nvSpPr>
        <p:spPr>
          <a:xfrm>
            <a:off x="4800600" y="1325880"/>
            <a:ext cx="3886200" cy="73152"/>
          </a:xfrm>
          <a:prstGeom prst="rect">
            <a:avLst/>
          </a:prstGeom>
          <a:solidFill>
            <a:srgbClr val="10B981"/>
          </a:solidFill>
          <a:ln/>
        </p:spPr>
        <p:txBody>
          <a:bodyPr/>
          <a:lstStyle/>
          <a:p>
            <a:endParaRPr lang="en-US"/>
          </a:p>
        </p:txBody>
      </p:sp>
      <p:sp>
        <p:nvSpPr>
          <p:cNvPr id="12" name="Text 10"/>
          <p:cNvSpPr/>
          <p:nvPr/>
        </p:nvSpPr>
        <p:spPr>
          <a:xfrm>
            <a:off x="4983480" y="1490472"/>
            <a:ext cx="3520440" cy="228600"/>
          </a:xfrm>
          <a:prstGeom prst="rect">
            <a:avLst/>
          </a:prstGeom>
          <a:noFill/>
          <a:ln/>
        </p:spPr>
        <p:txBody>
          <a:bodyPr wrap="square" lIns="0" tIns="0" rIns="0" bIns="0" rtlCol="0" anchor="ctr"/>
          <a:lstStyle/>
          <a:p>
            <a:pPr marL="0" indent="0">
              <a:buNone/>
            </a:pPr>
            <a:r>
              <a:rPr lang="en-US" sz="1200" b="1" dirty="0">
                <a:solidFill>
                  <a:srgbClr val="10B981"/>
                </a:solidFill>
                <a:latin typeface="Calibri" pitchFamily="34" charset="0"/>
                <a:ea typeface="Calibri" pitchFamily="34" charset="-122"/>
                <a:cs typeface="Calibri" pitchFamily="34" charset="-120"/>
              </a:rPr>
              <a:t>The Professor's Prompt</a:t>
            </a:r>
            <a:endParaRPr lang="en-US" sz="1200" dirty="0"/>
          </a:p>
        </p:txBody>
      </p:sp>
      <p:sp>
        <p:nvSpPr>
          <p:cNvPr id="13" name="Text 11"/>
          <p:cNvSpPr/>
          <p:nvPr/>
        </p:nvSpPr>
        <p:spPr>
          <a:xfrm>
            <a:off x="4983480" y="1783080"/>
            <a:ext cx="3520440" cy="594360"/>
          </a:xfrm>
          <a:prstGeom prst="rect">
            <a:avLst/>
          </a:prstGeom>
          <a:noFill/>
          <a:ln/>
        </p:spPr>
        <p:txBody>
          <a:bodyPr wrap="square" lIns="0" tIns="0" rIns="0" bIns="0" rtlCol="0" anchor="ctr"/>
          <a:lstStyle/>
          <a:p>
            <a:pPr marL="0" indent="0">
              <a:buNone/>
            </a:pPr>
            <a:r>
              <a:rPr lang="en-US" sz="1100" i="1" dirty="0">
                <a:solidFill>
                  <a:srgbClr val="1E293B"/>
                </a:solidFill>
                <a:latin typeface="Calibri" pitchFamily="34" charset="0"/>
                <a:ea typeface="Calibri" pitchFamily="34" charset="-122"/>
                <a:cs typeface="Calibri" pitchFamily="34" charset="-120"/>
              </a:rPr>
              <a:t>Take an objective look. Take no sides. Does he have a reasonable case for credit?</a:t>
            </a:r>
            <a:endParaRPr lang="en-US" sz="1100" dirty="0"/>
          </a:p>
        </p:txBody>
      </p:sp>
      <p:sp>
        <p:nvSpPr>
          <p:cNvPr id="14" name="Text 12"/>
          <p:cNvSpPr/>
          <p:nvPr/>
        </p:nvSpPr>
        <p:spPr>
          <a:xfrm>
            <a:off x="4983480" y="2423160"/>
            <a:ext cx="3520440" cy="32004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AI's response: No credit warranted on each count</a:t>
            </a:r>
            <a:endParaRPr lang="en-US" sz="1000" dirty="0"/>
          </a:p>
        </p:txBody>
      </p:sp>
      <p:sp>
        <p:nvSpPr>
          <p:cNvPr id="15" name="Text 13"/>
          <p:cNvSpPr/>
          <p:nvPr/>
        </p:nvSpPr>
        <p:spPr>
          <a:xfrm>
            <a:off x="4983480" y="2743200"/>
            <a:ext cx="3520440" cy="228600"/>
          </a:xfrm>
          <a:prstGeom prst="rect">
            <a:avLst/>
          </a:prstGeom>
          <a:noFill/>
          <a:ln/>
        </p:spPr>
        <p:txBody>
          <a:bodyPr wrap="square" lIns="0" tIns="0" rIns="0" bIns="0" rtlCol="0" anchor="ctr"/>
          <a:lstStyle/>
          <a:p>
            <a:pPr marL="0" indent="0" algn="ctr">
              <a:buNone/>
            </a:pPr>
            <a:r>
              <a:rPr lang="en-US" sz="900" b="1" kern="0" spc="200" dirty="0">
                <a:solidFill>
                  <a:srgbClr val="10B981"/>
                </a:solidFill>
                <a:latin typeface="Calibri" pitchFamily="34" charset="0"/>
                <a:ea typeface="Calibri" pitchFamily="34" charset="-122"/>
                <a:cs typeface="Calibri" pitchFamily="34" charset="-120"/>
              </a:rPr>
              <a:t>VERIFICATION MODE</a:t>
            </a:r>
            <a:endParaRPr lang="en-US" sz="900" dirty="0"/>
          </a:p>
        </p:txBody>
      </p:sp>
      <p:sp>
        <p:nvSpPr>
          <p:cNvPr id="16" name="Shape 14"/>
          <p:cNvSpPr/>
          <p:nvPr/>
        </p:nvSpPr>
        <p:spPr>
          <a:xfrm>
            <a:off x="457200" y="4069080"/>
            <a:ext cx="8229600" cy="685800"/>
          </a:xfrm>
          <a:prstGeom prst="rect">
            <a:avLst/>
          </a:prstGeom>
          <a:solidFill>
            <a:srgbClr val="0F1B2D"/>
          </a:solidFill>
          <a:ln/>
        </p:spPr>
        <p:txBody>
          <a:bodyPr/>
          <a:lstStyle/>
          <a:p>
            <a:endParaRPr lang="en-US"/>
          </a:p>
        </p:txBody>
      </p:sp>
      <p:sp>
        <p:nvSpPr>
          <p:cNvPr id="17" name="Text 15"/>
          <p:cNvSpPr/>
          <p:nvPr/>
        </p:nvSpPr>
        <p:spPr>
          <a:xfrm>
            <a:off x="640080" y="4069080"/>
            <a:ext cx="7863840" cy="68580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AI mirrors your epistemic stance. It confirms if you seek confirmation. It challenges if you seek truth.</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dissolv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name="Slide 8">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PATTERN</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The Inequality Engine</a:t>
            </a:r>
            <a:endParaRPr lang="en-US" sz="2800" dirty="0"/>
          </a:p>
        </p:txBody>
      </p:sp>
      <p:sp>
        <p:nvSpPr>
          <p:cNvPr id="4" name="Shape 2"/>
          <p:cNvSpPr/>
          <p:nvPr/>
        </p:nvSpPr>
        <p:spPr>
          <a:xfrm>
            <a:off x="457200" y="1280160"/>
            <a:ext cx="3886200" cy="12801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280160"/>
            <a:ext cx="3886200" cy="73152"/>
          </a:xfrm>
          <a:prstGeom prst="rect">
            <a:avLst/>
          </a:prstGeom>
          <a:solidFill>
            <a:srgbClr val="10B981"/>
          </a:solidFill>
          <a:ln/>
        </p:spPr>
        <p:txBody>
          <a:bodyPr/>
          <a:lstStyle/>
          <a:p>
            <a:endParaRPr lang="en-US"/>
          </a:p>
        </p:txBody>
      </p:sp>
      <p:sp>
        <p:nvSpPr>
          <p:cNvPr id="6" name="Text 4"/>
          <p:cNvSpPr/>
          <p:nvPr/>
        </p:nvSpPr>
        <p:spPr>
          <a:xfrm>
            <a:off x="640080" y="1417320"/>
            <a:ext cx="3520440" cy="411480"/>
          </a:xfrm>
          <a:prstGeom prst="rect">
            <a:avLst/>
          </a:prstGeom>
          <a:noFill/>
          <a:ln/>
        </p:spPr>
        <p:txBody>
          <a:bodyPr wrap="square" lIns="0" tIns="0" rIns="0" bIns="0" rtlCol="0" anchor="ctr"/>
          <a:lstStyle/>
          <a:p>
            <a:pPr marL="0" indent="0" algn="ctr">
              <a:buNone/>
            </a:pPr>
            <a:r>
              <a:rPr lang="en-US" sz="4000" b="1" dirty="0">
                <a:solidFill>
                  <a:srgbClr val="10B981"/>
                </a:solidFill>
                <a:latin typeface="Georgia" pitchFamily="34" charset="0"/>
                <a:ea typeface="Georgia" pitchFamily="34" charset="-122"/>
                <a:cs typeface="Georgia" pitchFamily="34" charset="-120"/>
              </a:rPr>
              <a:t>6x</a:t>
            </a:r>
            <a:endParaRPr lang="en-US" sz="4000" dirty="0"/>
          </a:p>
        </p:txBody>
      </p:sp>
      <p:sp>
        <p:nvSpPr>
          <p:cNvPr id="7" name="Text 5"/>
          <p:cNvSpPr/>
          <p:nvPr/>
        </p:nvSpPr>
        <p:spPr>
          <a:xfrm>
            <a:off x="640080" y="1847088"/>
            <a:ext cx="3520440" cy="228600"/>
          </a:xfrm>
          <a:prstGeom prst="rect">
            <a:avLst/>
          </a:prstGeom>
          <a:noFill/>
          <a:ln/>
        </p:spPr>
        <p:txBody>
          <a:bodyPr wrap="square" lIns="0" tIns="0" rIns="0" bIns="0" rtlCol="0" anchor="ctr"/>
          <a:lstStyle/>
          <a:p>
            <a:pPr marL="0" indent="0" algn="ctr">
              <a:buNone/>
            </a:pPr>
            <a:r>
              <a:rPr lang="en-US" sz="1200" b="1" dirty="0">
                <a:solidFill>
                  <a:srgbClr val="1E293B"/>
                </a:solidFill>
                <a:latin typeface="Calibri" pitchFamily="34" charset="0"/>
                <a:ea typeface="Calibri" pitchFamily="34" charset="-122"/>
                <a:cs typeface="Calibri" pitchFamily="34" charset="-120"/>
              </a:rPr>
              <a:t>Productivity Gap</a:t>
            </a:r>
            <a:endParaRPr lang="en-US" sz="1200" dirty="0"/>
          </a:p>
        </p:txBody>
      </p:sp>
      <p:sp>
        <p:nvSpPr>
          <p:cNvPr id="8" name="Text 6"/>
          <p:cNvSpPr/>
          <p:nvPr/>
        </p:nvSpPr>
        <p:spPr>
          <a:xfrm>
            <a:off x="640080" y="2084832"/>
            <a:ext cx="3520440" cy="365760"/>
          </a:xfrm>
          <a:prstGeom prst="rect">
            <a:avLst/>
          </a:prstGeom>
          <a:noFill/>
          <a:ln/>
        </p:spPr>
        <p:txBody>
          <a:bodyPr wrap="square" lIns="0" tIns="0" rIns="0" bIns="0" rtlCol="0" anchor="ctr"/>
          <a:lstStyle/>
          <a:p>
            <a:pPr marL="0" indent="0" algn="ctr">
              <a:buNone/>
            </a:pPr>
            <a:r>
              <a:rPr lang="en-US" sz="900" dirty="0">
                <a:solidFill>
                  <a:srgbClr val="94A3B8"/>
                </a:solidFill>
                <a:latin typeface="Calibri" pitchFamily="34" charset="0"/>
                <a:ea typeface="Calibri" pitchFamily="34" charset="-122"/>
                <a:cs typeface="Calibri" pitchFamily="34" charset="-120"/>
              </a:rPr>
              <a:t>Between AI power users and median employees (OpenAI, 2026)</a:t>
            </a:r>
            <a:endParaRPr lang="en-US" sz="900" dirty="0"/>
          </a:p>
        </p:txBody>
      </p:sp>
      <p:sp>
        <p:nvSpPr>
          <p:cNvPr id="9" name="Shape 7"/>
          <p:cNvSpPr/>
          <p:nvPr/>
        </p:nvSpPr>
        <p:spPr>
          <a:xfrm>
            <a:off x="4800600" y="1280160"/>
            <a:ext cx="3886200" cy="12801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8"/>
          <p:cNvSpPr/>
          <p:nvPr/>
        </p:nvSpPr>
        <p:spPr>
          <a:xfrm>
            <a:off x="4800600" y="1280160"/>
            <a:ext cx="3886200" cy="73152"/>
          </a:xfrm>
          <a:prstGeom prst="rect">
            <a:avLst/>
          </a:prstGeom>
          <a:solidFill>
            <a:srgbClr val="EF4444"/>
          </a:solidFill>
          <a:ln/>
        </p:spPr>
        <p:txBody>
          <a:bodyPr/>
          <a:lstStyle/>
          <a:p>
            <a:endParaRPr lang="en-US"/>
          </a:p>
        </p:txBody>
      </p:sp>
      <p:sp>
        <p:nvSpPr>
          <p:cNvPr id="11" name="Text 9"/>
          <p:cNvSpPr/>
          <p:nvPr/>
        </p:nvSpPr>
        <p:spPr>
          <a:xfrm>
            <a:off x="4983480" y="1417320"/>
            <a:ext cx="3520440" cy="411480"/>
          </a:xfrm>
          <a:prstGeom prst="rect">
            <a:avLst/>
          </a:prstGeom>
          <a:noFill/>
          <a:ln/>
        </p:spPr>
        <p:txBody>
          <a:bodyPr wrap="square" lIns="0" tIns="0" rIns="0" bIns="0" rtlCol="0" anchor="ctr"/>
          <a:lstStyle/>
          <a:p>
            <a:pPr marL="0" indent="0" algn="ctr">
              <a:buNone/>
            </a:pPr>
            <a:r>
              <a:rPr lang="en-US" sz="4000" b="1" dirty="0">
                <a:solidFill>
                  <a:srgbClr val="EF4444"/>
                </a:solidFill>
                <a:latin typeface="Georgia" pitchFamily="34" charset="0"/>
                <a:ea typeface="Georgia" pitchFamily="34" charset="-122"/>
                <a:cs typeface="Georgia" pitchFamily="34" charset="-120"/>
              </a:rPr>
              <a:t>56%</a:t>
            </a:r>
            <a:endParaRPr lang="en-US" sz="4000" dirty="0"/>
          </a:p>
        </p:txBody>
      </p:sp>
      <p:sp>
        <p:nvSpPr>
          <p:cNvPr id="12" name="Text 10"/>
          <p:cNvSpPr/>
          <p:nvPr/>
        </p:nvSpPr>
        <p:spPr>
          <a:xfrm>
            <a:off x="4983480" y="1847088"/>
            <a:ext cx="3520440" cy="228600"/>
          </a:xfrm>
          <a:prstGeom prst="rect">
            <a:avLst/>
          </a:prstGeom>
          <a:noFill/>
          <a:ln/>
        </p:spPr>
        <p:txBody>
          <a:bodyPr wrap="square" lIns="0" tIns="0" rIns="0" bIns="0" rtlCol="0" anchor="ctr"/>
          <a:lstStyle/>
          <a:p>
            <a:pPr marL="0" indent="0" algn="ctr">
              <a:buNone/>
            </a:pPr>
            <a:r>
              <a:rPr lang="en-US" sz="1200" b="1" dirty="0">
                <a:solidFill>
                  <a:srgbClr val="1E293B"/>
                </a:solidFill>
                <a:latin typeface="Calibri" pitchFamily="34" charset="0"/>
                <a:ea typeface="Calibri" pitchFamily="34" charset="-122"/>
                <a:cs typeface="Calibri" pitchFamily="34" charset="-120"/>
              </a:rPr>
              <a:t>Wage Premium</a:t>
            </a:r>
            <a:endParaRPr lang="en-US" sz="1200" dirty="0"/>
          </a:p>
        </p:txBody>
      </p:sp>
      <p:sp>
        <p:nvSpPr>
          <p:cNvPr id="13" name="Text 11"/>
          <p:cNvSpPr/>
          <p:nvPr/>
        </p:nvSpPr>
        <p:spPr>
          <a:xfrm>
            <a:off x="4983480" y="2084832"/>
            <a:ext cx="3520440" cy="365760"/>
          </a:xfrm>
          <a:prstGeom prst="rect">
            <a:avLst/>
          </a:prstGeom>
          <a:noFill/>
          <a:ln/>
        </p:spPr>
        <p:txBody>
          <a:bodyPr wrap="square" lIns="0" tIns="0" rIns="0" bIns="0" rtlCol="0" anchor="ctr"/>
          <a:lstStyle/>
          <a:p>
            <a:pPr marL="0" indent="0" algn="ctr">
              <a:buNone/>
            </a:pPr>
            <a:r>
              <a:rPr lang="en-US" sz="900" dirty="0">
                <a:solidFill>
                  <a:srgbClr val="94A3B8"/>
                </a:solidFill>
                <a:latin typeface="Calibri" pitchFamily="34" charset="0"/>
                <a:ea typeface="Calibri" pitchFamily="34" charset="-122"/>
                <a:cs typeface="Calibri" pitchFamily="34" charset="-120"/>
              </a:rPr>
              <a:t>For AI-skilled workers vs. comparable roles (Index.dev, 2026)</a:t>
            </a:r>
            <a:endParaRPr lang="en-US" sz="900" dirty="0"/>
          </a:p>
        </p:txBody>
      </p:sp>
      <p:sp>
        <p:nvSpPr>
          <p:cNvPr id="14" name="Shape 12"/>
          <p:cNvSpPr/>
          <p:nvPr/>
        </p:nvSpPr>
        <p:spPr>
          <a:xfrm>
            <a:off x="457200" y="2743200"/>
            <a:ext cx="3886200" cy="12801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5" name="Shape 13"/>
          <p:cNvSpPr/>
          <p:nvPr/>
        </p:nvSpPr>
        <p:spPr>
          <a:xfrm>
            <a:off x="457200" y="2743200"/>
            <a:ext cx="3886200" cy="73152"/>
          </a:xfrm>
          <a:prstGeom prst="rect">
            <a:avLst/>
          </a:prstGeom>
          <a:solidFill>
            <a:srgbClr val="F59E0B"/>
          </a:solidFill>
          <a:ln/>
        </p:spPr>
        <p:txBody>
          <a:bodyPr/>
          <a:lstStyle/>
          <a:p>
            <a:endParaRPr lang="en-US"/>
          </a:p>
        </p:txBody>
      </p:sp>
      <p:sp>
        <p:nvSpPr>
          <p:cNvPr id="16" name="Text 14"/>
          <p:cNvSpPr/>
          <p:nvPr/>
        </p:nvSpPr>
        <p:spPr>
          <a:xfrm>
            <a:off x="640080" y="2880360"/>
            <a:ext cx="3520440" cy="411480"/>
          </a:xfrm>
          <a:prstGeom prst="rect">
            <a:avLst/>
          </a:prstGeom>
          <a:noFill/>
          <a:ln/>
        </p:spPr>
        <p:txBody>
          <a:bodyPr wrap="square" lIns="0" tIns="0" rIns="0" bIns="0" rtlCol="0" anchor="ctr"/>
          <a:lstStyle/>
          <a:p>
            <a:pPr marL="0" indent="0" algn="ctr">
              <a:buNone/>
            </a:pPr>
            <a:r>
              <a:rPr lang="en-US" sz="4000" b="1" dirty="0">
                <a:solidFill>
                  <a:srgbClr val="F59E0B"/>
                </a:solidFill>
                <a:latin typeface="Georgia" pitchFamily="34" charset="0"/>
                <a:ea typeface="Georgia" pitchFamily="34" charset="-122"/>
                <a:cs typeface="Georgia" pitchFamily="34" charset="-120"/>
              </a:rPr>
              <a:t>$5.5T</a:t>
            </a:r>
            <a:endParaRPr lang="en-US" sz="4000" dirty="0"/>
          </a:p>
        </p:txBody>
      </p:sp>
      <p:sp>
        <p:nvSpPr>
          <p:cNvPr id="17" name="Text 15"/>
          <p:cNvSpPr/>
          <p:nvPr/>
        </p:nvSpPr>
        <p:spPr>
          <a:xfrm>
            <a:off x="640080" y="3310128"/>
            <a:ext cx="3520440" cy="228600"/>
          </a:xfrm>
          <a:prstGeom prst="rect">
            <a:avLst/>
          </a:prstGeom>
          <a:noFill/>
          <a:ln/>
        </p:spPr>
        <p:txBody>
          <a:bodyPr wrap="square" lIns="0" tIns="0" rIns="0" bIns="0" rtlCol="0" anchor="ctr"/>
          <a:lstStyle/>
          <a:p>
            <a:pPr marL="0" indent="0" algn="ctr">
              <a:buNone/>
            </a:pPr>
            <a:r>
              <a:rPr lang="en-US" sz="1200" b="1" dirty="0">
                <a:solidFill>
                  <a:srgbClr val="1E293B"/>
                </a:solidFill>
                <a:latin typeface="Calibri" pitchFamily="34" charset="0"/>
                <a:ea typeface="Calibri" pitchFamily="34" charset="-122"/>
                <a:cs typeface="Calibri" pitchFamily="34" charset="-120"/>
              </a:rPr>
              <a:t>Projected Losses</a:t>
            </a:r>
            <a:endParaRPr lang="en-US" sz="1200" dirty="0"/>
          </a:p>
        </p:txBody>
      </p:sp>
      <p:sp>
        <p:nvSpPr>
          <p:cNvPr id="18" name="Text 16"/>
          <p:cNvSpPr/>
          <p:nvPr/>
        </p:nvSpPr>
        <p:spPr>
          <a:xfrm>
            <a:off x="640080" y="3547872"/>
            <a:ext cx="3520440" cy="365760"/>
          </a:xfrm>
          <a:prstGeom prst="rect">
            <a:avLst/>
          </a:prstGeom>
          <a:noFill/>
          <a:ln/>
        </p:spPr>
        <p:txBody>
          <a:bodyPr wrap="square" lIns="0" tIns="0" rIns="0" bIns="0" rtlCol="0" anchor="ctr"/>
          <a:lstStyle/>
          <a:p>
            <a:pPr marL="0" indent="0" algn="ctr">
              <a:buNone/>
            </a:pPr>
            <a:r>
              <a:rPr lang="en-US" sz="900" dirty="0">
                <a:solidFill>
                  <a:srgbClr val="94A3B8"/>
                </a:solidFill>
                <a:latin typeface="Calibri" pitchFamily="34" charset="0"/>
                <a:ea typeface="Calibri" pitchFamily="34" charset="-122"/>
                <a:cs typeface="Calibri" pitchFamily="34" charset="-120"/>
              </a:rPr>
              <a:t>From AI skills gaps globally by 2028 (IDC &amp; Workera, 2025)</a:t>
            </a:r>
            <a:endParaRPr lang="en-US" sz="900" dirty="0"/>
          </a:p>
        </p:txBody>
      </p:sp>
      <p:sp>
        <p:nvSpPr>
          <p:cNvPr id="19" name="Shape 17"/>
          <p:cNvSpPr/>
          <p:nvPr/>
        </p:nvSpPr>
        <p:spPr>
          <a:xfrm>
            <a:off x="4800600" y="2743200"/>
            <a:ext cx="3886200" cy="12801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0" name="Shape 18"/>
          <p:cNvSpPr/>
          <p:nvPr/>
        </p:nvSpPr>
        <p:spPr>
          <a:xfrm>
            <a:off x="4800600" y="2743200"/>
            <a:ext cx="3886200" cy="73152"/>
          </a:xfrm>
          <a:prstGeom prst="rect">
            <a:avLst/>
          </a:prstGeom>
          <a:solidFill>
            <a:srgbClr val="0891B2"/>
          </a:solidFill>
          <a:ln/>
        </p:spPr>
        <p:txBody>
          <a:bodyPr/>
          <a:lstStyle/>
          <a:p>
            <a:endParaRPr lang="en-US"/>
          </a:p>
        </p:txBody>
      </p:sp>
      <p:sp>
        <p:nvSpPr>
          <p:cNvPr id="21" name="Text 19"/>
          <p:cNvSpPr/>
          <p:nvPr/>
        </p:nvSpPr>
        <p:spPr>
          <a:xfrm>
            <a:off x="4983480" y="2880360"/>
            <a:ext cx="3520440" cy="411480"/>
          </a:xfrm>
          <a:prstGeom prst="rect">
            <a:avLst/>
          </a:prstGeom>
          <a:noFill/>
          <a:ln/>
        </p:spPr>
        <p:txBody>
          <a:bodyPr wrap="square" lIns="0" tIns="0" rIns="0" bIns="0" rtlCol="0" anchor="ctr"/>
          <a:lstStyle/>
          <a:p>
            <a:pPr marL="0" indent="0" algn="ctr">
              <a:buNone/>
            </a:pPr>
            <a:r>
              <a:rPr lang="en-US" sz="4000" b="1" dirty="0">
                <a:solidFill>
                  <a:srgbClr val="0891B2"/>
                </a:solidFill>
                <a:latin typeface="Georgia" pitchFamily="34" charset="0"/>
                <a:ea typeface="Georgia" pitchFamily="34" charset="-122"/>
                <a:cs typeface="Georgia" pitchFamily="34" charset="-120"/>
              </a:rPr>
              <a:t>4.1%</a:t>
            </a:r>
            <a:endParaRPr lang="en-US" sz="4000" dirty="0"/>
          </a:p>
        </p:txBody>
      </p:sp>
      <p:sp>
        <p:nvSpPr>
          <p:cNvPr id="22" name="Text 20"/>
          <p:cNvSpPr/>
          <p:nvPr/>
        </p:nvSpPr>
        <p:spPr>
          <a:xfrm>
            <a:off x="4983480" y="3310128"/>
            <a:ext cx="3520440" cy="228600"/>
          </a:xfrm>
          <a:prstGeom prst="rect">
            <a:avLst/>
          </a:prstGeom>
          <a:noFill/>
          <a:ln/>
        </p:spPr>
        <p:txBody>
          <a:bodyPr wrap="square" lIns="0" tIns="0" rIns="0" bIns="0" rtlCol="0" anchor="ctr"/>
          <a:lstStyle/>
          <a:p>
            <a:pPr marL="0" indent="0" algn="ctr">
              <a:buNone/>
            </a:pPr>
            <a:r>
              <a:rPr lang="en-US" sz="1200" b="1" dirty="0">
                <a:solidFill>
                  <a:srgbClr val="1E293B"/>
                </a:solidFill>
                <a:latin typeface="Calibri" pitchFamily="34" charset="0"/>
                <a:ea typeface="Calibri" pitchFamily="34" charset="-122"/>
                <a:cs typeface="Calibri" pitchFamily="34" charset="-120"/>
              </a:rPr>
              <a:t>Reskilling Done</a:t>
            </a:r>
            <a:endParaRPr lang="en-US" sz="1200" dirty="0"/>
          </a:p>
        </p:txBody>
      </p:sp>
      <p:sp>
        <p:nvSpPr>
          <p:cNvPr id="23" name="Text 21"/>
          <p:cNvSpPr/>
          <p:nvPr/>
        </p:nvSpPr>
        <p:spPr>
          <a:xfrm>
            <a:off x="4983480" y="3547872"/>
            <a:ext cx="3520440" cy="365760"/>
          </a:xfrm>
          <a:prstGeom prst="rect">
            <a:avLst/>
          </a:prstGeom>
          <a:noFill/>
          <a:ln/>
        </p:spPr>
        <p:txBody>
          <a:bodyPr wrap="square" lIns="0" tIns="0" rIns="0" bIns="0" rtlCol="0" anchor="ctr"/>
          <a:lstStyle/>
          <a:p>
            <a:pPr marL="0" indent="0" algn="ctr">
              <a:buNone/>
            </a:pPr>
            <a:r>
              <a:rPr lang="en-US" sz="900" dirty="0">
                <a:solidFill>
                  <a:srgbClr val="94A3B8"/>
                </a:solidFill>
                <a:latin typeface="Calibri" pitchFamily="34" charset="0"/>
                <a:ea typeface="Calibri" pitchFamily="34" charset="-122"/>
                <a:cs typeface="Calibri" pitchFamily="34" charset="-120"/>
              </a:rPr>
              <a:t>58M of 1.4B workers needed have completed AI training (IBM, 2025)</a:t>
            </a:r>
            <a:endParaRPr lang="en-US" sz="900" dirty="0"/>
          </a:p>
        </p:txBody>
      </p:sp>
      <p:sp>
        <p:nvSpPr>
          <p:cNvPr id="24" name="Shape 22"/>
          <p:cNvSpPr/>
          <p:nvPr/>
        </p:nvSpPr>
        <p:spPr>
          <a:xfrm>
            <a:off x="457200" y="4297680"/>
            <a:ext cx="8229600" cy="457200"/>
          </a:xfrm>
          <a:prstGeom prst="rect">
            <a:avLst/>
          </a:prstGeom>
          <a:solidFill>
            <a:srgbClr val="0F1B2D"/>
          </a:solidFill>
          <a:ln/>
        </p:spPr>
        <p:txBody>
          <a:bodyPr/>
          <a:lstStyle/>
          <a:p>
            <a:endParaRPr lang="en-US"/>
          </a:p>
        </p:txBody>
      </p:sp>
      <p:sp>
        <p:nvSpPr>
          <p:cNvPr id="25" name="Text 23"/>
          <p:cNvSpPr/>
          <p:nvPr/>
        </p:nvSpPr>
        <p:spPr>
          <a:xfrm>
            <a:off x="640080" y="4297680"/>
            <a:ext cx="7863840" cy="45720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The motivated students are already figuring out the active modes. Those who don't know how are falling further behind than ever.</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checkerboard(across)">
                                      <p:cBhvr>
                                        <p:cTn id="24" dur="500"/>
                                        <p:tgtEl>
                                          <p:spTgt spid="9"/>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heckerboard(across)">
                                      <p:cBhvr>
                                        <p:cTn id="27" dur="500"/>
                                        <p:tgtEl>
                                          <p:spTgt spid="10"/>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checkerboard(across)">
                                      <p:cBhvr>
                                        <p:cTn id="30" dur="500"/>
                                        <p:tgtEl>
                                          <p:spTgt spid="11"/>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checkerboard(across)">
                                      <p:cBhvr>
                                        <p:cTn id="33" dur="500"/>
                                        <p:tgtEl>
                                          <p:spTgt spid="12"/>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checkerboard(across)">
                                      <p:cBhvr>
                                        <p:cTn id="36" dur="5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dissolve">
                                      <p:cBhvr>
                                        <p:cTn id="41" dur="500"/>
                                        <p:tgtEl>
                                          <p:spTgt spid="14"/>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dissolve">
                                      <p:cBhvr>
                                        <p:cTn id="44" dur="500"/>
                                        <p:tgtEl>
                                          <p:spTgt spid="15"/>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dissolve">
                                      <p:cBhvr>
                                        <p:cTn id="53" dur="500"/>
                                        <p:tgtEl>
                                          <p:spTgt spid="18"/>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dissolve">
                                      <p:cBhvr>
                                        <p:cTn id="58" dur="500"/>
                                        <p:tgtEl>
                                          <p:spTgt spid="19"/>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dissolve">
                                      <p:cBhvr>
                                        <p:cTn id="61" dur="500"/>
                                        <p:tgtEl>
                                          <p:spTgt spid="20"/>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21"/>
                                        </p:tgtEl>
                                        <p:attrNameLst>
                                          <p:attrName>style.visibility</p:attrName>
                                        </p:attrNameLst>
                                      </p:cBhvr>
                                      <p:to>
                                        <p:strVal val="visible"/>
                                      </p:to>
                                    </p:set>
                                    <p:animEffect transition="in" filter="dissolve">
                                      <p:cBhvr>
                                        <p:cTn id="64" dur="500"/>
                                        <p:tgtEl>
                                          <p:spTgt spid="21"/>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dissolve">
                                      <p:cBhvr>
                                        <p:cTn id="67" dur="500"/>
                                        <p:tgtEl>
                                          <p:spTgt spid="22"/>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dissolve">
                                      <p:cBhvr>
                                        <p:cTn id="70" dur="500"/>
                                        <p:tgtEl>
                                          <p:spTgt spid="23"/>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Effect transition="in" filter="dissolve">
                                      <p:cBhvr>
                                        <p:cTn id="75" dur="500"/>
                                        <p:tgtEl>
                                          <p:spTgt spid="24"/>
                                        </p:tgtEl>
                                      </p:cBhvr>
                                    </p:animEffect>
                                  </p:childTnLst>
                                </p:cTn>
                              </p:par>
                              <p:par>
                                <p:cTn id="76" presetID="9" presetClass="entr" presetSubtype="0" fill="hold" grpId="0" nodeType="with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dissolve">
                                      <p:cBhvr>
                                        <p:cTn id="7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name="Slide 9">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PATTERN</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The Good News: It's Not Inevitable</a:t>
            </a:r>
            <a:endParaRPr lang="en-US" sz="2800" dirty="0"/>
          </a:p>
        </p:txBody>
      </p:sp>
      <p:sp>
        <p:nvSpPr>
          <p:cNvPr id="4" name="Shape 2"/>
          <p:cNvSpPr/>
          <p:nvPr/>
        </p:nvSpPr>
        <p:spPr>
          <a:xfrm>
            <a:off x="457200" y="1280160"/>
            <a:ext cx="8229600" cy="8686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280160"/>
            <a:ext cx="73152" cy="868680"/>
          </a:xfrm>
          <a:prstGeom prst="rect">
            <a:avLst/>
          </a:prstGeom>
          <a:solidFill>
            <a:srgbClr val="10B981"/>
          </a:solidFill>
          <a:ln/>
        </p:spPr>
        <p:txBody>
          <a:bodyPr/>
          <a:lstStyle/>
          <a:p>
            <a:endParaRPr lang="en-US"/>
          </a:p>
        </p:txBody>
      </p:sp>
      <p:sp>
        <p:nvSpPr>
          <p:cNvPr id="6" name="Text 4"/>
          <p:cNvSpPr/>
          <p:nvPr/>
        </p:nvSpPr>
        <p:spPr>
          <a:xfrm>
            <a:off x="777240" y="1353312"/>
            <a:ext cx="2286000" cy="228600"/>
          </a:xfrm>
          <a:prstGeom prst="rect">
            <a:avLst/>
          </a:prstGeom>
          <a:noFill/>
          <a:ln/>
        </p:spPr>
        <p:txBody>
          <a:bodyPr wrap="square" lIns="0" tIns="0" rIns="0" bIns="0" rtlCol="0" anchor="ctr"/>
          <a:lstStyle/>
          <a:p>
            <a:pPr marL="0" indent="0">
              <a:buNone/>
            </a:pPr>
            <a:r>
              <a:rPr lang="en-US" sz="1100" b="1" dirty="0">
                <a:solidFill>
                  <a:srgbClr val="10B981"/>
                </a:solidFill>
                <a:latin typeface="Calibri" pitchFamily="34" charset="0"/>
                <a:ea typeface="Calibri" pitchFamily="34" charset="-122"/>
                <a:cs typeface="Calibri" pitchFamily="34" charset="-120"/>
              </a:rPr>
              <a:t>Dell’Acqua et al. (2026)</a:t>
            </a:r>
            <a:endParaRPr lang="en-US" sz="1100" dirty="0"/>
          </a:p>
        </p:txBody>
      </p:sp>
      <p:sp>
        <p:nvSpPr>
          <p:cNvPr id="7" name="Text 5"/>
          <p:cNvSpPr/>
          <p:nvPr/>
        </p:nvSpPr>
        <p:spPr>
          <a:xfrm>
            <a:off x="777240" y="1581912"/>
            <a:ext cx="7589520" cy="45720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"Centaurs" and "Cyborgs" who maintained their own judgment while using AI outperformed both no-AI controls and high-reliance AI users.</a:t>
            </a:r>
            <a:endParaRPr lang="en-US" sz="1000" dirty="0"/>
          </a:p>
        </p:txBody>
      </p:sp>
      <p:sp>
        <p:nvSpPr>
          <p:cNvPr id="8" name="Shape 6"/>
          <p:cNvSpPr/>
          <p:nvPr/>
        </p:nvSpPr>
        <p:spPr>
          <a:xfrm>
            <a:off x="457200" y="2286000"/>
            <a:ext cx="8229600" cy="8686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9" name="Shape 7"/>
          <p:cNvSpPr/>
          <p:nvPr/>
        </p:nvSpPr>
        <p:spPr>
          <a:xfrm>
            <a:off x="457200" y="2286000"/>
            <a:ext cx="73152" cy="868680"/>
          </a:xfrm>
          <a:prstGeom prst="rect">
            <a:avLst/>
          </a:prstGeom>
          <a:solidFill>
            <a:srgbClr val="0891B2"/>
          </a:solidFill>
          <a:ln/>
        </p:spPr>
        <p:txBody>
          <a:bodyPr/>
          <a:lstStyle/>
          <a:p>
            <a:endParaRPr lang="en-US"/>
          </a:p>
        </p:txBody>
      </p:sp>
      <p:sp>
        <p:nvSpPr>
          <p:cNvPr id="10" name="Text 8"/>
          <p:cNvSpPr/>
          <p:nvPr/>
        </p:nvSpPr>
        <p:spPr>
          <a:xfrm>
            <a:off x="777240" y="2359152"/>
            <a:ext cx="2286000" cy="228600"/>
          </a:xfrm>
          <a:prstGeom prst="rect">
            <a:avLst/>
          </a:prstGeom>
          <a:noFill/>
          <a:ln/>
        </p:spPr>
        <p:txBody>
          <a:bodyPr wrap="square" lIns="0" tIns="0" rIns="0" bIns="0" rtlCol="0" anchor="ctr"/>
          <a:lstStyle/>
          <a:p>
            <a:pPr marL="0" indent="0">
              <a:buNone/>
            </a:pPr>
            <a:r>
              <a:rPr lang="en-US" sz="1100" b="1" dirty="0">
                <a:solidFill>
                  <a:srgbClr val="0891B2"/>
                </a:solidFill>
                <a:latin typeface="Calibri" pitchFamily="34" charset="0"/>
                <a:ea typeface="Calibri" pitchFamily="34" charset="-122"/>
                <a:cs typeface="Calibri" pitchFamily="34" charset="-120"/>
              </a:rPr>
              <a:t>Lee et al. (2025)</a:t>
            </a:r>
            <a:endParaRPr lang="en-US" sz="1100" dirty="0"/>
          </a:p>
        </p:txBody>
      </p:sp>
      <p:sp>
        <p:nvSpPr>
          <p:cNvPr id="11" name="Text 9"/>
          <p:cNvSpPr/>
          <p:nvPr/>
        </p:nvSpPr>
        <p:spPr>
          <a:xfrm>
            <a:off x="777240" y="2587752"/>
            <a:ext cx="7589520" cy="45720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Workers with high confidence in their own skills maintained rigorous critical thinking effort even when using AI. Self-confidence was the key predictor.</a:t>
            </a:r>
            <a:endParaRPr lang="en-US" sz="1000" dirty="0"/>
          </a:p>
        </p:txBody>
      </p:sp>
      <p:sp>
        <p:nvSpPr>
          <p:cNvPr id="12" name="Shape 10"/>
          <p:cNvSpPr/>
          <p:nvPr/>
        </p:nvSpPr>
        <p:spPr>
          <a:xfrm>
            <a:off x="457200" y="3291840"/>
            <a:ext cx="8229600" cy="8686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3" name="Shape 11"/>
          <p:cNvSpPr/>
          <p:nvPr/>
        </p:nvSpPr>
        <p:spPr>
          <a:xfrm>
            <a:off x="457200" y="3291840"/>
            <a:ext cx="73152" cy="868680"/>
          </a:xfrm>
          <a:prstGeom prst="rect">
            <a:avLst/>
          </a:prstGeom>
          <a:solidFill>
            <a:srgbClr val="F59E0B"/>
          </a:solidFill>
          <a:ln/>
        </p:spPr>
        <p:txBody>
          <a:bodyPr/>
          <a:lstStyle/>
          <a:p>
            <a:endParaRPr lang="en-US"/>
          </a:p>
        </p:txBody>
      </p:sp>
      <p:sp>
        <p:nvSpPr>
          <p:cNvPr id="14" name="Text 12"/>
          <p:cNvSpPr/>
          <p:nvPr/>
        </p:nvSpPr>
        <p:spPr>
          <a:xfrm>
            <a:off x="777240" y="3364992"/>
            <a:ext cx="2286000" cy="228600"/>
          </a:xfrm>
          <a:prstGeom prst="rect">
            <a:avLst/>
          </a:prstGeom>
          <a:noFill/>
          <a:ln/>
        </p:spPr>
        <p:txBody>
          <a:bodyPr wrap="square" lIns="0" tIns="0" rIns="0" bIns="0" rtlCol="0" anchor="ctr"/>
          <a:lstStyle/>
          <a:p>
            <a:pPr marL="0" indent="0">
              <a:buNone/>
            </a:pPr>
            <a:r>
              <a:rPr lang="en-US" sz="1100" b="1" dirty="0">
                <a:solidFill>
                  <a:srgbClr val="F59E0B"/>
                </a:solidFill>
                <a:latin typeface="Calibri" pitchFamily="34" charset="0"/>
                <a:ea typeface="Calibri" pitchFamily="34" charset="-122"/>
                <a:cs typeface="Calibri" pitchFamily="34" charset="-120"/>
              </a:rPr>
              <a:t>Across all studies</a:t>
            </a:r>
            <a:endParaRPr lang="en-US" sz="1100" dirty="0"/>
          </a:p>
        </p:txBody>
      </p:sp>
      <p:sp>
        <p:nvSpPr>
          <p:cNvPr id="15" name="Text 13"/>
          <p:cNvSpPr/>
          <p:nvPr/>
        </p:nvSpPr>
        <p:spPr>
          <a:xfrm>
            <a:off x="777240" y="3593592"/>
            <a:ext cx="7589520" cy="45720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Large variance in every study means some individuals consistently beat the negative average. The question isn't whether AI harms cognition — it's what distinguishes the people for whom it doesn't.</a:t>
            </a:r>
            <a:endParaRPr lang="en-US" sz="1000" dirty="0"/>
          </a:p>
        </p:txBody>
      </p:sp>
      <p:sp>
        <p:nvSpPr>
          <p:cNvPr id="16" name="Shape 14"/>
          <p:cNvSpPr/>
          <p:nvPr/>
        </p:nvSpPr>
        <p:spPr>
          <a:xfrm>
            <a:off x="457200" y="4343400"/>
            <a:ext cx="8229600" cy="457200"/>
          </a:xfrm>
          <a:prstGeom prst="rect">
            <a:avLst/>
          </a:prstGeom>
          <a:solidFill>
            <a:srgbClr val="0F1B2D"/>
          </a:solidFill>
          <a:ln/>
        </p:spPr>
        <p:txBody>
          <a:bodyPr/>
          <a:lstStyle/>
          <a:p>
            <a:endParaRPr lang="en-US"/>
          </a:p>
        </p:txBody>
      </p:sp>
      <p:sp>
        <p:nvSpPr>
          <p:cNvPr id="17" name="Text 15"/>
          <p:cNvSpPr/>
          <p:nvPr/>
        </p:nvSpPr>
        <p:spPr>
          <a:xfrm>
            <a:off x="640080" y="4343400"/>
            <a:ext cx="7863840" cy="457200"/>
          </a:xfrm>
          <a:prstGeom prst="rect">
            <a:avLst/>
          </a:prstGeom>
          <a:noFill/>
          <a:ln/>
        </p:spPr>
        <p:txBody>
          <a:bodyPr wrap="square" lIns="0" tIns="0" rIns="0" bIns="0" rtlCol="0" anchor="ctr"/>
          <a:lstStyle/>
          <a:p>
            <a:pPr marL="0" indent="0" algn="ctr">
              <a:buNone/>
            </a:pPr>
            <a:r>
              <a:rPr lang="en-US" sz="1200" dirty="0">
                <a:solidFill>
                  <a:srgbClr val="FCD34D"/>
                </a:solidFill>
                <a:latin typeface="Calibri" pitchFamily="34" charset="0"/>
                <a:ea typeface="Calibri" pitchFamily="34" charset="-122"/>
                <a:cs typeface="Calibri" pitchFamily="34" charset="-120"/>
              </a:rPr>
              <a:t>The negative outcomes are the default — but they're not destiny. The question is: what separates those who improve?</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dissolve">
                                      <p:cBhvr>
                                        <p:cTn id="21" dur="500"/>
                                        <p:tgtEl>
                                          <p:spTgt spid="8"/>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dissolve">
                                      <p:cBhvr>
                                        <p:cTn id="35" dur="500"/>
                                        <p:tgtEl>
                                          <p:spTgt spid="12"/>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dissolve">
                                      <p:cBhvr>
                                        <p:cTn id="38" dur="500"/>
                                        <p:tgtEl>
                                          <p:spTgt spid="13"/>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dissolve">
                                      <p:cBhvr>
                                        <p:cTn id="41" dur="500"/>
                                        <p:tgtEl>
                                          <p:spTgt spid="14"/>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dissolve">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dissolve">
                                      <p:cBhvr>
                                        <p:cTn id="49" dur="500"/>
                                        <p:tgtEl>
                                          <p:spTgt spid="16"/>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dissolve">
                                      <p:cBhvr>
                                        <p:cTn id="5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name="Slide 11">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59E0B"/>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280160"/>
            <a:ext cx="822960" cy="822960"/>
          </a:xfrm>
          <a:prstGeom prst="rect">
            <a:avLst/>
          </a:prstGeom>
        </p:spPr>
      </p:pic>
      <p:sp>
        <p:nvSpPr>
          <p:cNvPr id="4" name="Text 1"/>
          <p:cNvSpPr/>
          <p:nvPr/>
        </p:nvSpPr>
        <p:spPr>
          <a:xfrm>
            <a:off x="457200" y="2240280"/>
            <a:ext cx="8229600" cy="685800"/>
          </a:xfrm>
          <a:prstGeom prst="rect">
            <a:avLst/>
          </a:prstGeom>
          <a:noFill/>
          <a:ln/>
        </p:spPr>
        <p:txBody>
          <a:bodyPr wrap="square" lIns="0" tIns="0" rIns="0" bIns="0"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Our Responsibility as Educators</a:t>
            </a:r>
            <a:endParaRPr lang="en-US" sz="3800" dirty="0"/>
          </a:p>
        </p:txBody>
      </p:sp>
      <p:sp>
        <p:nvSpPr>
          <p:cNvPr id="5" name="Text 2"/>
          <p:cNvSpPr/>
          <p:nvPr/>
        </p:nvSpPr>
        <p:spPr>
          <a:xfrm>
            <a:off x="1371600" y="3063240"/>
            <a:ext cx="6400800" cy="914400"/>
          </a:xfrm>
          <a:prstGeom prst="rect">
            <a:avLst/>
          </a:prstGeom>
          <a:noFill/>
          <a:ln/>
        </p:spPr>
        <p:txBody>
          <a:bodyPr wrap="square" lIns="0" tIns="0" rIns="0" bIns="0" rtlCol="0" anchor="ctr"/>
          <a:lstStyle/>
          <a:p>
            <a:pPr marL="0" indent="0" algn="ctr">
              <a:buNone/>
            </a:pPr>
            <a:r>
              <a:rPr lang="en-US" sz="1800" dirty="0">
                <a:solidFill>
                  <a:srgbClr val="FCD34D"/>
                </a:solidFill>
                <a:latin typeface="Calibri" pitchFamily="34" charset="0"/>
                <a:ea typeface="Calibri" pitchFamily="34" charset="-122"/>
                <a:cs typeface="Calibri" pitchFamily="34" charset="-120"/>
              </a:rPr>
              <a:t>Discover and teach the difference between</a:t>
            </a:r>
            <a:endParaRPr lang="en-US" sz="1800" dirty="0"/>
          </a:p>
          <a:p>
            <a:pPr marL="0" indent="0" algn="ctr">
              <a:buNone/>
            </a:pPr>
            <a:r>
              <a:rPr lang="en-US" sz="1800" dirty="0">
                <a:solidFill>
                  <a:srgbClr val="FCD34D"/>
                </a:solidFill>
                <a:latin typeface="Calibri" pitchFamily="34" charset="0"/>
                <a:ea typeface="Calibri" pitchFamily="34" charset="-122"/>
                <a:cs typeface="Calibri" pitchFamily="34" charset="-120"/>
              </a:rPr>
              <a:t>those who use AI to make life easier</a:t>
            </a:r>
            <a:endParaRPr lang="en-US" sz="1800" dirty="0"/>
          </a:p>
          <a:p>
            <a:pPr marL="0" indent="0" algn="ctr">
              <a:buNone/>
            </a:pPr>
            <a:r>
              <a:rPr lang="en-US" sz="1800" dirty="0">
                <a:solidFill>
                  <a:srgbClr val="FCD34D"/>
                </a:solidFill>
                <a:latin typeface="Calibri" pitchFamily="34" charset="0"/>
                <a:ea typeface="Calibri" pitchFamily="34" charset="-122"/>
                <a:cs typeface="Calibri" pitchFamily="34" charset="-120"/>
              </a:rPr>
              <a:t>and those who use it to become smarter.</a:t>
            </a:r>
            <a:endParaRPr lang="en-US"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3">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280160"/>
            <a:ext cx="822960" cy="822960"/>
          </a:xfrm>
          <a:prstGeom prst="rect">
            <a:avLst/>
          </a:prstGeom>
        </p:spPr>
      </p:pic>
      <p:sp>
        <p:nvSpPr>
          <p:cNvPr id="4" name="Text 1"/>
          <p:cNvSpPr/>
          <p:nvPr/>
        </p:nvSpPr>
        <p:spPr>
          <a:xfrm>
            <a:off x="457200" y="2240280"/>
            <a:ext cx="8229600" cy="685800"/>
          </a:xfrm>
          <a:prstGeom prst="rect">
            <a:avLst/>
          </a:prstGeom>
          <a:noFill/>
          <a:ln/>
        </p:spPr>
        <p:txBody>
          <a:bodyPr wrap="square" lIns="0" tIns="0" rIns="0" bIns="0"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The Framework</a:t>
            </a:r>
            <a:endParaRPr lang="en-US" sz="3800" dirty="0"/>
          </a:p>
        </p:txBody>
      </p:sp>
      <p:sp>
        <p:nvSpPr>
          <p:cNvPr id="5" name="Text 2"/>
          <p:cNvSpPr/>
          <p:nvPr/>
        </p:nvSpPr>
        <p:spPr>
          <a:xfrm>
            <a:off x="914400" y="3017520"/>
            <a:ext cx="7315200" cy="502920"/>
          </a:xfrm>
          <a:prstGeom prst="rect">
            <a:avLst/>
          </a:prstGeom>
          <a:noFill/>
          <a:ln/>
        </p:spPr>
        <p:txBody>
          <a:bodyPr wrap="square" lIns="0" tIns="0" rIns="0" bIns="0" rtlCol="0" anchor="ctr"/>
          <a:lstStyle/>
          <a:p>
            <a:pPr marL="0" indent="0" algn="ctr">
              <a:buNone/>
            </a:pPr>
            <a:r>
              <a:rPr lang="en-US" sz="2000" dirty="0">
                <a:solidFill>
                  <a:srgbClr val="22D3EE"/>
                </a:solidFill>
                <a:latin typeface="Calibri" pitchFamily="34" charset="0"/>
                <a:ea typeface="Calibri" pitchFamily="34" charset="-122"/>
                <a:cs typeface="Calibri" pitchFamily="34" charset="-120"/>
              </a:rPr>
              <a:t>The Human-AI Epistemic Stance Model</a:t>
            </a: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4">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FRAMEWORK</a:t>
            </a:r>
            <a:endParaRPr lang="en-US" sz="1000" dirty="0"/>
          </a:p>
        </p:txBody>
      </p:sp>
      <p:sp>
        <p:nvSpPr>
          <p:cNvPr id="3" name="Text 1"/>
          <p:cNvSpPr/>
          <p:nvPr/>
        </p:nvSpPr>
        <p:spPr>
          <a:xfrm>
            <a:off x="457200" y="594360"/>
            <a:ext cx="8229600" cy="457200"/>
          </a:xfrm>
          <a:prstGeom prst="rect">
            <a:avLst/>
          </a:prstGeom>
          <a:noFill/>
          <a:ln/>
        </p:spPr>
        <p:txBody>
          <a:bodyPr wrap="square" lIns="0" tIns="0" rIns="0" bIns="0" rtlCol="0" anchor="ctr"/>
          <a:lstStyle/>
          <a:p>
            <a:pPr marL="0" indent="0">
              <a:buNone/>
            </a:pPr>
            <a:r>
              <a:rPr lang="en-US" sz="2400" b="1" dirty="0">
                <a:solidFill>
                  <a:srgbClr val="1E293B"/>
                </a:solidFill>
                <a:latin typeface="Georgia" pitchFamily="34" charset="0"/>
                <a:ea typeface="Georgia" pitchFamily="34" charset="-122"/>
                <a:cs typeface="Georgia" pitchFamily="34" charset="-120"/>
              </a:rPr>
              <a:t>AI Interaction Typology: 8 Modes</a:t>
            </a:r>
            <a:endParaRPr lang="en-US" sz="2400" dirty="0"/>
          </a:p>
        </p:txBody>
      </p:sp>
      <p:sp>
        <p:nvSpPr>
          <p:cNvPr id="4" name="Text 2"/>
          <p:cNvSpPr/>
          <p:nvPr/>
        </p:nvSpPr>
        <p:spPr>
          <a:xfrm>
            <a:off x="457200" y="1097280"/>
            <a:ext cx="2286000" cy="228600"/>
          </a:xfrm>
          <a:prstGeom prst="rect">
            <a:avLst/>
          </a:prstGeom>
          <a:noFill/>
          <a:ln/>
        </p:spPr>
        <p:txBody>
          <a:bodyPr wrap="square" lIns="0" tIns="0" rIns="0" bIns="0" rtlCol="0" anchor="ctr"/>
          <a:lstStyle/>
          <a:p>
            <a:pPr marL="0" indent="0">
              <a:buNone/>
            </a:pPr>
            <a:r>
              <a:rPr lang="en-US" sz="800" b="1" kern="0" spc="200" dirty="0">
                <a:solidFill>
                  <a:srgbClr val="0D9488"/>
                </a:solidFill>
                <a:latin typeface="Calibri" pitchFamily="34" charset="0"/>
                <a:ea typeface="Calibri" pitchFamily="34" charset="-122"/>
                <a:cs typeface="Calibri" pitchFamily="34" charset="-120"/>
              </a:rPr>
              <a:t>EPISTEMIC AGENCY</a:t>
            </a:r>
            <a:endParaRPr lang="en-US" sz="800" dirty="0"/>
          </a:p>
        </p:txBody>
      </p:sp>
      <p:sp>
        <p:nvSpPr>
          <p:cNvPr id="5" name="Shape 3"/>
          <p:cNvSpPr/>
          <p:nvPr/>
        </p:nvSpPr>
        <p:spPr>
          <a:xfrm>
            <a:off x="457200" y="1371600"/>
            <a:ext cx="1874520" cy="9601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Shape 4"/>
          <p:cNvSpPr/>
          <p:nvPr/>
        </p:nvSpPr>
        <p:spPr>
          <a:xfrm>
            <a:off x="457200" y="1371600"/>
            <a:ext cx="1874520" cy="45720"/>
          </a:xfrm>
          <a:prstGeom prst="rect">
            <a:avLst/>
          </a:prstGeom>
          <a:solidFill>
            <a:srgbClr val="0D9488"/>
          </a:solidFill>
          <a:ln/>
        </p:spPr>
        <p:txBody>
          <a:bodyPr/>
          <a:lstStyle/>
          <a:p>
            <a:endParaRPr lang="en-US"/>
          </a:p>
        </p:txBody>
      </p:sp>
      <p:sp>
        <p:nvSpPr>
          <p:cNvPr id="7" name="Text 5"/>
          <p:cNvSpPr/>
          <p:nvPr/>
        </p:nvSpPr>
        <p:spPr>
          <a:xfrm>
            <a:off x="530352" y="1481328"/>
            <a:ext cx="228600" cy="228600"/>
          </a:xfrm>
          <a:prstGeom prst="ellipse">
            <a:avLst/>
          </a:prstGeom>
          <a:solidFill>
            <a:srgbClr val="0D9488"/>
          </a:solid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5</a:t>
            </a:r>
            <a:endParaRPr lang="en-US" sz="900" dirty="0"/>
          </a:p>
        </p:txBody>
      </p:sp>
      <p:sp>
        <p:nvSpPr>
          <p:cNvPr id="8" name="Text 6"/>
          <p:cNvSpPr/>
          <p:nvPr/>
        </p:nvSpPr>
        <p:spPr>
          <a:xfrm>
            <a:off x="804672" y="1481328"/>
            <a:ext cx="1417320" cy="228600"/>
          </a:xfrm>
          <a:prstGeom prst="rect">
            <a:avLst/>
          </a:prstGeom>
          <a:noFill/>
          <a:ln/>
        </p:spPr>
        <p:txBody>
          <a:bodyPr wrap="square" lIns="0" tIns="0" rIns="0" bIns="0" rtlCol="0" anchor="ctr"/>
          <a:lstStyle/>
          <a:p>
            <a:pPr marL="0" indent="0">
              <a:buNone/>
            </a:pPr>
            <a:r>
              <a:rPr lang="en-US" sz="1000" b="1" dirty="0">
                <a:solidFill>
                  <a:srgbClr val="1E293B"/>
                </a:solidFill>
                <a:latin typeface="Georgia" pitchFamily="34" charset="0"/>
                <a:ea typeface="Georgia" pitchFamily="34" charset="-122"/>
                <a:cs typeface="Georgia" pitchFamily="34" charset="-120"/>
              </a:rPr>
              <a:t>Verification</a:t>
            </a:r>
            <a:endParaRPr lang="en-US" sz="1000" dirty="0"/>
          </a:p>
        </p:txBody>
      </p:sp>
      <p:sp>
        <p:nvSpPr>
          <p:cNvPr id="9" name="Text 7"/>
          <p:cNvSpPr/>
          <p:nvPr/>
        </p:nvSpPr>
        <p:spPr>
          <a:xfrm>
            <a:off x="548640" y="1783080"/>
            <a:ext cx="1691640" cy="45720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Check, question, and cross-reference AI output</a:t>
            </a:r>
            <a:endParaRPr lang="en-US" sz="900" dirty="0"/>
          </a:p>
        </p:txBody>
      </p:sp>
      <p:sp>
        <p:nvSpPr>
          <p:cNvPr id="10" name="Shape 8"/>
          <p:cNvSpPr/>
          <p:nvPr/>
        </p:nvSpPr>
        <p:spPr>
          <a:xfrm>
            <a:off x="2542032" y="1371600"/>
            <a:ext cx="1874520" cy="9601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9"/>
          <p:cNvSpPr/>
          <p:nvPr/>
        </p:nvSpPr>
        <p:spPr>
          <a:xfrm>
            <a:off x="2542032" y="1371600"/>
            <a:ext cx="1874520" cy="45720"/>
          </a:xfrm>
          <a:prstGeom prst="rect">
            <a:avLst/>
          </a:prstGeom>
          <a:solidFill>
            <a:srgbClr val="0D9488"/>
          </a:solidFill>
          <a:ln/>
        </p:spPr>
        <p:txBody>
          <a:bodyPr/>
          <a:lstStyle/>
          <a:p>
            <a:endParaRPr lang="en-US"/>
          </a:p>
        </p:txBody>
      </p:sp>
      <p:sp>
        <p:nvSpPr>
          <p:cNvPr id="12" name="Text 10"/>
          <p:cNvSpPr/>
          <p:nvPr/>
        </p:nvSpPr>
        <p:spPr>
          <a:xfrm>
            <a:off x="2615184" y="1481328"/>
            <a:ext cx="228600" cy="228600"/>
          </a:xfrm>
          <a:prstGeom prst="ellipse">
            <a:avLst/>
          </a:prstGeom>
          <a:solidFill>
            <a:srgbClr val="0D9488"/>
          </a:solid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6</a:t>
            </a:r>
            <a:endParaRPr lang="en-US" sz="900" dirty="0"/>
          </a:p>
        </p:txBody>
      </p:sp>
      <p:sp>
        <p:nvSpPr>
          <p:cNvPr id="13" name="Text 11"/>
          <p:cNvSpPr/>
          <p:nvPr/>
        </p:nvSpPr>
        <p:spPr>
          <a:xfrm>
            <a:off x="2889504" y="1481328"/>
            <a:ext cx="1417320" cy="228600"/>
          </a:xfrm>
          <a:prstGeom prst="rect">
            <a:avLst/>
          </a:prstGeom>
          <a:noFill/>
          <a:ln/>
        </p:spPr>
        <p:txBody>
          <a:bodyPr wrap="square" lIns="0" tIns="0" rIns="0" bIns="0" rtlCol="0" anchor="ctr"/>
          <a:lstStyle/>
          <a:p>
            <a:pPr marL="0" indent="0">
              <a:buNone/>
            </a:pPr>
            <a:r>
              <a:rPr lang="en-US" sz="1000" b="1" dirty="0">
                <a:solidFill>
                  <a:srgbClr val="1E293B"/>
                </a:solidFill>
                <a:latin typeface="Georgia" pitchFamily="34" charset="0"/>
                <a:ea typeface="Georgia" pitchFamily="34" charset="-122"/>
                <a:cs typeface="Georgia" pitchFamily="34" charset="-120"/>
              </a:rPr>
              <a:t>Creative Expander</a:t>
            </a:r>
            <a:endParaRPr lang="en-US" sz="1000" dirty="0"/>
          </a:p>
        </p:txBody>
      </p:sp>
      <p:sp>
        <p:nvSpPr>
          <p:cNvPr id="14" name="Text 12"/>
          <p:cNvSpPr/>
          <p:nvPr/>
        </p:nvSpPr>
        <p:spPr>
          <a:xfrm>
            <a:off x="2633472" y="1783080"/>
            <a:ext cx="1691640" cy="45720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Generate novel possibilities beyond the obvious</a:t>
            </a:r>
            <a:endParaRPr lang="en-US" sz="900" dirty="0"/>
          </a:p>
        </p:txBody>
      </p:sp>
      <p:sp>
        <p:nvSpPr>
          <p:cNvPr id="15" name="Shape 13"/>
          <p:cNvSpPr/>
          <p:nvPr/>
        </p:nvSpPr>
        <p:spPr>
          <a:xfrm>
            <a:off x="4626864" y="1371600"/>
            <a:ext cx="1874520" cy="9601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6" name="Shape 14"/>
          <p:cNvSpPr/>
          <p:nvPr/>
        </p:nvSpPr>
        <p:spPr>
          <a:xfrm>
            <a:off x="4626864" y="1371600"/>
            <a:ext cx="1874520" cy="45720"/>
          </a:xfrm>
          <a:prstGeom prst="rect">
            <a:avLst/>
          </a:prstGeom>
          <a:solidFill>
            <a:srgbClr val="0D9488"/>
          </a:solidFill>
          <a:ln/>
        </p:spPr>
        <p:txBody>
          <a:bodyPr/>
          <a:lstStyle/>
          <a:p>
            <a:endParaRPr lang="en-US"/>
          </a:p>
        </p:txBody>
      </p:sp>
      <p:sp>
        <p:nvSpPr>
          <p:cNvPr id="17" name="Text 15"/>
          <p:cNvSpPr/>
          <p:nvPr/>
        </p:nvSpPr>
        <p:spPr>
          <a:xfrm>
            <a:off x="4700016" y="1481328"/>
            <a:ext cx="228600" cy="228600"/>
          </a:xfrm>
          <a:prstGeom prst="ellipse">
            <a:avLst/>
          </a:prstGeom>
          <a:solidFill>
            <a:srgbClr val="0D9488"/>
          </a:solid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7</a:t>
            </a:r>
            <a:endParaRPr lang="en-US" sz="900" dirty="0"/>
          </a:p>
        </p:txBody>
      </p:sp>
      <p:sp>
        <p:nvSpPr>
          <p:cNvPr id="18" name="Text 16"/>
          <p:cNvSpPr/>
          <p:nvPr/>
        </p:nvSpPr>
        <p:spPr>
          <a:xfrm>
            <a:off x="4974336" y="1481328"/>
            <a:ext cx="1417320" cy="228600"/>
          </a:xfrm>
          <a:prstGeom prst="rect">
            <a:avLst/>
          </a:prstGeom>
          <a:noFill/>
          <a:ln/>
        </p:spPr>
        <p:txBody>
          <a:bodyPr wrap="square" lIns="0" tIns="0" rIns="0" bIns="0" rtlCol="0" anchor="ctr"/>
          <a:lstStyle/>
          <a:p>
            <a:pPr marL="0" indent="0">
              <a:buNone/>
            </a:pPr>
            <a:r>
              <a:rPr lang="en-US" sz="1000" b="1" dirty="0">
                <a:solidFill>
                  <a:srgbClr val="1E293B"/>
                </a:solidFill>
                <a:latin typeface="Georgia" pitchFamily="34" charset="0"/>
                <a:ea typeface="Georgia" pitchFamily="34" charset="-122"/>
                <a:cs typeface="Georgia" pitchFamily="34" charset="-120"/>
              </a:rPr>
              <a:t>Critical Challenger</a:t>
            </a:r>
            <a:endParaRPr lang="en-US" sz="1000" dirty="0"/>
          </a:p>
        </p:txBody>
      </p:sp>
      <p:sp>
        <p:nvSpPr>
          <p:cNvPr id="19" name="Text 17"/>
          <p:cNvSpPr/>
          <p:nvPr/>
        </p:nvSpPr>
        <p:spPr>
          <a:xfrm>
            <a:off x="4718304" y="1783080"/>
            <a:ext cx="1691640" cy="45720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Stress-test and strengthen your own reasoning</a:t>
            </a:r>
            <a:endParaRPr lang="en-US" sz="900" dirty="0"/>
          </a:p>
        </p:txBody>
      </p:sp>
      <p:sp>
        <p:nvSpPr>
          <p:cNvPr id="20" name="Shape 18"/>
          <p:cNvSpPr/>
          <p:nvPr/>
        </p:nvSpPr>
        <p:spPr>
          <a:xfrm>
            <a:off x="6711696" y="1371600"/>
            <a:ext cx="1874520" cy="9601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1" name="Shape 19"/>
          <p:cNvSpPr/>
          <p:nvPr/>
        </p:nvSpPr>
        <p:spPr>
          <a:xfrm>
            <a:off x="6711696" y="1371600"/>
            <a:ext cx="1874520" cy="45720"/>
          </a:xfrm>
          <a:prstGeom prst="rect">
            <a:avLst/>
          </a:prstGeom>
          <a:solidFill>
            <a:srgbClr val="0D9488"/>
          </a:solidFill>
          <a:ln/>
        </p:spPr>
        <p:txBody>
          <a:bodyPr/>
          <a:lstStyle/>
          <a:p>
            <a:endParaRPr lang="en-US"/>
          </a:p>
        </p:txBody>
      </p:sp>
      <p:sp>
        <p:nvSpPr>
          <p:cNvPr id="22" name="Text 20"/>
          <p:cNvSpPr/>
          <p:nvPr/>
        </p:nvSpPr>
        <p:spPr>
          <a:xfrm>
            <a:off x="6784848" y="1481328"/>
            <a:ext cx="228600" cy="228600"/>
          </a:xfrm>
          <a:prstGeom prst="ellipse">
            <a:avLst/>
          </a:prstGeom>
          <a:solidFill>
            <a:srgbClr val="0D9488"/>
          </a:solid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8</a:t>
            </a:r>
            <a:endParaRPr lang="en-US" sz="900" dirty="0"/>
          </a:p>
        </p:txBody>
      </p:sp>
      <p:sp>
        <p:nvSpPr>
          <p:cNvPr id="23" name="Text 21"/>
          <p:cNvSpPr/>
          <p:nvPr/>
        </p:nvSpPr>
        <p:spPr>
          <a:xfrm>
            <a:off x="7059168" y="1481328"/>
            <a:ext cx="1417320" cy="228600"/>
          </a:xfrm>
          <a:prstGeom prst="rect">
            <a:avLst/>
          </a:prstGeom>
          <a:noFill/>
          <a:ln/>
        </p:spPr>
        <p:txBody>
          <a:bodyPr wrap="square" lIns="0" tIns="0" rIns="0" bIns="0" rtlCol="0" anchor="ctr"/>
          <a:lstStyle/>
          <a:p>
            <a:pPr marL="0" indent="0">
              <a:buNone/>
            </a:pPr>
            <a:r>
              <a:rPr lang="en-US" sz="1000" b="1" dirty="0">
                <a:solidFill>
                  <a:srgbClr val="1E293B"/>
                </a:solidFill>
                <a:latin typeface="Georgia" pitchFamily="34" charset="0"/>
                <a:ea typeface="Georgia" pitchFamily="34" charset="-122"/>
                <a:cs typeface="Georgia" pitchFamily="34" charset="-120"/>
              </a:rPr>
              <a:t>Problem Setter</a:t>
            </a:r>
            <a:endParaRPr lang="en-US" sz="1000" dirty="0"/>
          </a:p>
        </p:txBody>
      </p:sp>
      <p:sp>
        <p:nvSpPr>
          <p:cNvPr id="24" name="Text 22"/>
          <p:cNvSpPr/>
          <p:nvPr/>
        </p:nvSpPr>
        <p:spPr>
          <a:xfrm>
            <a:off x="6803136" y="1783080"/>
            <a:ext cx="1691640" cy="45720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Reframe the problem before solving it</a:t>
            </a:r>
            <a:endParaRPr lang="en-US" sz="900" dirty="0"/>
          </a:p>
        </p:txBody>
      </p:sp>
      <p:sp>
        <p:nvSpPr>
          <p:cNvPr id="25" name="Text 23"/>
          <p:cNvSpPr/>
          <p:nvPr/>
        </p:nvSpPr>
        <p:spPr>
          <a:xfrm>
            <a:off x="457200" y="2468880"/>
            <a:ext cx="2286000" cy="228600"/>
          </a:xfrm>
          <a:prstGeom prst="rect">
            <a:avLst/>
          </a:prstGeom>
          <a:noFill/>
          <a:ln/>
        </p:spPr>
        <p:txBody>
          <a:bodyPr wrap="square" lIns="0" tIns="0" rIns="0" bIns="0" rtlCol="0" anchor="ctr"/>
          <a:lstStyle/>
          <a:p>
            <a:pPr marL="0" indent="0">
              <a:buNone/>
            </a:pPr>
            <a:r>
              <a:rPr lang="en-US" sz="800" b="1" kern="0" spc="200" dirty="0">
                <a:solidFill>
                  <a:srgbClr val="D97706"/>
                </a:solidFill>
                <a:latin typeface="Calibri" pitchFamily="34" charset="0"/>
                <a:ea typeface="Calibri" pitchFamily="34" charset="-122"/>
                <a:cs typeface="Calibri" pitchFamily="34" charset="-120"/>
              </a:rPr>
              <a:t>EPISTEMIC PARTNERSHIP</a:t>
            </a:r>
            <a:endParaRPr lang="en-US" sz="800" dirty="0"/>
          </a:p>
        </p:txBody>
      </p:sp>
      <p:sp>
        <p:nvSpPr>
          <p:cNvPr id="26" name="Shape 24"/>
          <p:cNvSpPr/>
          <p:nvPr/>
        </p:nvSpPr>
        <p:spPr>
          <a:xfrm>
            <a:off x="457200" y="2743200"/>
            <a:ext cx="4005072" cy="7772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7" name="Shape 25"/>
          <p:cNvSpPr/>
          <p:nvPr/>
        </p:nvSpPr>
        <p:spPr>
          <a:xfrm>
            <a:off x="457200" y="2743200"/>
            <a:ext cx="4005072" cy="45720"/>
          </a:xfrm>
          <a:prstGeom prst="rect">
            <a:avLst/>
          </a:prstGeom>
          <a:solidFill>
            <a:srgbClr val="D97706"/>
          </a:solidFill>
          <a:ln/>
        </p:spPr>
        <p:txBody>
          <a:bodyPr/>
          <a:lstStyle/>
          <a:p>
            <a:endParaRPr lang="en-US"/>
          </a:p>
        </p:txBody>
      </p:sp>
      <p:sp>
        <p:nvSpPr>
          <p:cNvPr id="28" name="Text 26"/>
          <p:cNvSpPr/>
          <p:nvPr/>
        </p:nvSpPr>
        <p:spPr>
          <a:xfrm>
            <a:off x="530352" y="2852928"/>
            <a:ext cx="228600" cy="228600"/>
          </a:xfrm>
          <a:prstGeom prst="ellipse">
            <a:avLst/>
          </a:prstGeom>
          <a:solidFill>
            <a:srgbClr val="D97706"/>
          </a:solid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3</a:t>
            </a:r>
            <a:endParaRPr lang="en-US" sz="900" dirty="0"/>
          </a:p>
        </p:txBody>
      </p:sp>
      <p:sp>
        <p:nvSpPr>
          <p:cNvPr id="29" name="Text 27"/>
          <p:cNvSpPr/>
          <p:nvPr/>
        </p:nvSpPr>
        <p:spPr>
          <a:xfrm>
            <a:off x="804672" y="2807208"/>
            <a:ext cx="1463040" cy="320040"/>
          </a:xfrm>
          <a:prstGeom prst="rect">
            <a:avLst/>
          </a:prstGeom>
          <a:noFill/>
          <a:ln/>
        </p:spPr>
        <p:txBody>
          <a:bodyPr wrap="square" lIns="0" tIns="0" rIns="0" bIns="0" rtlCol="0" anchor="ctr"/>
          <a:lstStyle/>
          <a:p>
            <a:pPr marL="0" indent="0">
              <a:buNone/>
            </a:pPr>
            <a:r>
              <a:rPr lang="en-US" sz="1000" b="1" dirty="0">
                <a:solidFill>
                  <a:srgbClr val="1E293B"/>
                </a:solidFill>
                <a:latin typeface="Georgia" pitchFamily="34" charset="0"/>
                <a:ea typeface="Georgia" pitchFamily="34" charset="-122"/>
                <a:cs typeface="Georgia" pitchFamily="34" charset="-120"/>
              </a:rPr>
              <a:t>Tutor</a:t>
            </a:r>
            <a:endParaRPr lang="en-US" sz="1000" dirty="0"/>
          </a:p>
        </p:txBody>
      </p:sp>
      <p:sp>
        <p:nvSpPr>
          <p:cNvPr id="30" name="Text 28"/>
          <p:cNvSpPr/>
          <p:nvPr/>
        </p:nvSpPr>
        <p:spPr>
          <a:xfrm>
            <a:off x="2286000" y="2852928"/>
            <a:ext cx="2011680" cy="5029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AI as personalized instructor; user seeks genuine understanding</a:t>
            </a:r>
            <a:endParaRPr lang="en-US" sz="900" dirty="0"/>
          </a:p>
        </p:txBody>
      </p:sp>
      <p:sp>
        <p:nvSpPr>
          <p:cNvPr id="31" name="Shape 29"/>
          <p:cNvSpPr/>
          <p:nvPr/>
        </p:nvSpPr>
        <p:spPr>
          <a:xfrm>
            <a:off x="4681728" y="2743200"/>
            <a:ext cx="4005072" cy="7772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32" name="Shape 30"/>
          <p:cNvSpPr/>
          <p:nvPr/>
        </p:nvSpPr>
        <p:spPr>
          <a:xfrm>
            <a:off x="4681728" y="2743200"/>
            <a:ext cx="4005072" cy="45720"/>
          </a:xfrm>
          <a:prstGeom prst="rect">
            <a:avLst/>
          </a:prstGeom>
          <a:solidFill>
            <a:srgbClr val="D97706"/>
          </a:solidFill>
          <a:ln/>
        </p:spPr>
        <p:txBody>
          <a:bodyPr/>
          <a:lstStyle/>
          <a:p>
            <a:endParaRPr lang="en-US"/>
          </a:p>
        </p:txBody>
      </p:sp>
      <p:sp>
        <p:nvSpPr>
          <p:cNvPr id="33" name="Text 31"/>
          <p:cNvSpPr/>
          <p:nvPr/>
        </p:nvSpPr>
        <p:spPr>
          <a:xfrm>
            <a:off x="4754880" y="2852928"/>
            <a:ext cx="228600" cy="228600"/>
          </a:xfrm>
          <a:prstGeom prst="ellipse">
            <a:avLst/>
          </a:prstGeom>
          <a:solidFill>
            <a:srgbClr val="D97706"/>
          </a:solid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4</a:t>
            </a:r>
            <a:endParaRPr lang="en-US" sz="900" dirty="0"/>
          </a:p>
        </p:txBody>
      </p:sp>
      <p:sp>
        <p:nvSpPr>
          <p:cNvPr id="34" name="Text 32"/>
          <p:cNvSpPr/>
          <p:nvPr/>
        </p:nvSpPr>
        <p:spPr>
          <a:xfrm>
            <a:off x="5029200" y="2807208"/>
            <a:ext cx="1463040" cy="320040"/>
          </a:xfrm>
          <a:prstGeom prst="rect">
            <a:avLst/>
          </a:prstGeom>
          <a:noFill/>
          <a:ln/>
        </p:spPr>
        <p:txBody>
          <a:bodyPr wrap="square" lIns="0" tIns="0" rIns="0" bIns="0" rtlCol="0" anchor="ctr"/>
          <a:lstStyle/>
          <a:p>
            <a:pPr marL="0" indent="0">
              <a:buNone/>
            </a:pPr>
            <a:r>
              <a:rPr lang="en-US" sz="1000" b="1" dirty="0">
                <a:solidFill>
                  <a:srgbClr val="1E293B"/>
                </a:solidFill>
                <a:latin typeface="Georgia" pitchFamily="34" charset="0"/>
                <a:ea typeface="Georgia" pitchFamily="34" charset="-122"/>
                <a:cs typeface="Georgia" pitchFamily="34" charset="-120"/>
              </a:rPr>
              <a:t>Collaborative</a:t>
            </a:r>
            <a:endParaRPr lang="en-US" sz="1000" dirty="0"/>
          </a:p>
          <a:p>
            <a:pPr marL="0" indent="0">
              <a:buNone/>
            </a:pPr>
            <a:r>
              <a:rPr lang="en-US" sz="1000" b="1" dirty="0">
                <a:solidFill>
                  <a:srgbClr val="1E293B"/>
                </a:solidFill>
                <a:latin typeface="Georgia" pitchFamily="34" charset="0"/>
                <a:ea typeface="Georgia" pitchFamily="34" charset="-122"/>
                <a:cs typeface="Georgia" pitchFamily="34" charset="-120"/>
              </a:rPr>
              <a:t>Problem-Solver</a:t>
            </a:r>
            <a:endParaRPr lang="en-US" sz="1000" dirty="0"/>
          </a:p>
        </p:txBody>
      </p:sp>
      <p:sp>
        <p:nvSpPr>
          <p:cNvPr id="35" name="Text 33"/>
          <p:cNvSpPr/>
          <p:nvPr/>
        </p:nvSpPr>
        <p:spPr>
          <a:xfrm>
            <a:off x="6510528" y="2852928"/>
            <a:ext cx="2011680" cy="5029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AI as thinking partner; user contributes reasoning at each step</a:t>
            </a:r>
            <a:endParaRPr lang="en-US" sz="900" dirty="0"/>
          </a:p>
        </p:txBody>
      </p:sp>
      <p:sp>
        <p:nvSpPr>
          <p:cNvPr id="36" name="Text 34"/>
          <p:cNvSpPr/>
          <p:nvPr/>
        </p:nvSpPr>
        <p:spPr>
          <a:xfrm>
            <a:off x="457200" y="3657600"/>
            <a:ext cx="2286000" cy="228600"/>
          </a:xfrm>
          <a:prstGeom prst="rect">
            <a:avLst/>
          </a:prstGeom>
          <a:noFill/>
          <a:ln/>
        </p:spPr>
        <p:txBody>
          <a:bodyPr wrap="square" lIns="0" tIns="0" rIns="0" bIns="0" rtlCol="0" anchor="ctr"/>
          <a:lstStyle/>
          <a:p>
            <a:pPr marL="0" indent="0">
              <a:buNone/>
            </a:pPr>
            <a:r>
              <a:rPr lang="en-US" sz="800" b="1" kern="0" spc="200" dirty="0">
                <a:solidFill>
                  <a:srgbClr val="DC2626"/>
                </a:solidFill>
                <a:latin typeface="Calibri" pitchFamily="34" charset="0"/>
                <a:ea typeface="Calibri" pitchFamily="34" charset="-122"/>
                <a:cs typeface="Calibri" pitchFamily="34" charset="-120"/>
              </a:rPr>
              <a:t>EPISTEMIC PASSIVITY</a:t>
            </a:r>
            <a:endParaRPr lang="en-US" sz="800" dirty="0"/>
          </a:p>
        </p:txBody>
      </p:sp>
      <p:sp>
        <p:nvSpPr>
          <p:cNvPr id="37" name="Shape 35"/>
          <p:cNvSpPr/>
          <p:nvPr/>
        </p:nvSpPr>
        <p:spPr>
          <a:xfrm>
            <a:off x="457200" y="3931920"/>
            <a:ext cx="4005072" cy="7772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38" name="Shape 36"/>
          <p:cNvSpPr/>
          <p:nvPr/>
        </p:nvSpPr>
        <p:spPr>
          <a:xfrm>
            <a:off x="457200" y="3931920"/>
            <a:ext cx="4005072" cy="45720"/>
          </a:xfrm>
          <a:prstGeom prst="rect">
            <a:avLst/>
          </a:prstGeom>
          <a:solidFill>
            <a:srgbClr val="DC2626"/>
          </a:solidFill>
          <a:ln/>
        </p:spPr>
        <p:txBody>
          <a:bodyPr/>
          <a:lstStyle/>
          <a:p>
            <a:endParaRPr lang="en-US"/>
          </a:p>
        </p:txBody>
      </p:sp>
      <p:sp>
        <p:nvSpPr>
          <p:cNvPr id="39" name="Text 37"/>
          <p:cNvSpPr/>
          <p:nvPr/>
        </p:nvSpPr>
        <p:spPr>
          <a:xfrm>
            <a:off x="530352" y="4041648"/>
            <a:ext cx="228600" cy="228600"/>
          </a:xfrm>
          <a:prstGeom prst="ellipse">
            <a:avLst/>
          </a:prstGeom>
          <a:solidFill>
            <a:srgbClr val="DC2626"/>
          </a:solid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1</a:t>
            </a:r>
            <a:endParaRPr lang="en-US" sz="900" dirty="0"/>
          </a:p>
        </p:txBody>
      </p:sp>
      <p:sp>
        <p:nvSpPr>
          <p:cNvPr id="40" name="Text 38"/>
          <p:cNvSpPr/>
          <p:nvPr/>
        </p:nvSpPr>
        <p:spPr>
          <a:xfrm>
            <a:off x="804672" y="3995928"/>
            <a:ext cx="1463040" cy="320040"/>
          </a:xfrm>
          <a:prstGeom prst="rect">
            <a:avLst/>
          </a:prstGeom>
          <a:noFill/>
          <a:ln/>
        </p:spPr>
        <p:txBody>
          <a:bodyPr wrap="square" lIns="0" tIns="0" rIns="0" bIns="0" rtlCol="0" anchor="ctr"/>
          <a:lstStyle/>
          <a:p>
            <a:pPr marL="0" indent="0">
              <a:buNone/>
            </a:pPr>
            <a:r>
              <a:rPr lang="en-US" sz="1000" b="1" dirty="0">
                <a:solidFill>
                  <a:srgbClr val="1E293B"/>
                </a:solidFill>
                <a:latin typeface="Georgia" pitchFamily="34" charset="0"/>
                <a:ea typeface="Georgia" pitchFamily="34" charset="-122"/>
                <a:cs typeface="Georgia" pitchFamily="34" charset="-120"/>
              </a:rPr>
              <a:t>Oracle</a:t>
            </a:r>
            <a:endParaRPr lang="en-US" sz="1000" dirty="0"/>
          </a:p>
        </p:txBody>
      </p:sp>
      <p:sp>
        <p:nvSpPr>
          <p:cNvPr id="41" name="Text 39"/>
          <p:cNvSpPr/>
          <p:nvPr/>
        </p:nvSpPr>
        <p:spPr>
          <a:xfrm>
            <a:off x="2286000" y="4041648"/>
            <a:ext cx="2011680" cy="5029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AI as authoritative answer source; accept output with minimal evaluation</a:t>
            </a:r>
            <a:endParaRPr lang="en-US" sz="900" dirty="0"/>
          </a:p>
        </p:txBody>
      </p:sp>
      <p:sp>
        <p:nvSpPr>
          <p:cNvPr id="42" name="Shape 40"/>
          <p:cNvSpPr/>
          <p:nvPr/>
        </p:nvSpPr>
        <p:spPr>
          <a:xfrm>
            <a:off x="4681728" y="3931920"/>
            <a:ext cx="4005072" cy="7772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43" name="Shape 41"/>
          <p:cNvSpPr/>
          <p:nvPr/>
        </p:nvSpPr>
        <p:spPr>
          <a:xfrm>
            <a:off x="4681728" y="3931920"/>
            <a:ext cx="4005072" cy="45720"/>
          </a:xfrm>
          <a:prstGeom prst="rect">
            <a:avLst/>
          </a:prstGeom>
          <a:solidFill>
            <a:srgbClr val="DC2626"/>
          </a:solidFill>
          <a:ln/>
        </p:spPr>
        <p:txBody>
          <a:bodyPr/>
          <a:lstStyle/>
          <a:p>
            <a:endParaRPr lang="en-US"/>
          </a:p>
        </p:txBody>
      </p:sp>
      <p:sp>
        <p:nvSpPr>
          <p:cNvPr id="44" name="Text 42"/>
          <p:cNvSpPr/>
          <p:nvPr/>
        </p:nvSpPr>
        <p:spPr>
          <a:xfrm>
            <a:off x="4754880" y="4041648"/>
            <a:ext cx="228600" cy="228600"/>
          </a:xfrm>
          <a:prstGeom prst="ellipse">
            <a:avLst/>
          </a:prstGeom>
          <a:solidFill>
            <a:srgbClr val="DC2626"/>
          </a:solidFill>
          <a:ln/>
        </p:spPr>
        <p:txBody>
          <a:bodyPr wrap="square" lIns="0" tIns="0" rIns="0" bIns="0"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a:t>
            </a:r>
            <a:endParaRPr lang="en-US" sz="900" dirty="0"/>
          </a:p>
        </p:txBody>
      </p:sp>
      <p:sp>
        <p:nvSpPr>
          <p:cNvPr id="45" name="Text 43"/>
          <p:cNvSpPr/>
          <p:nvPr/>
        </p:nvSpPr>
        <p:spPr>
          <a:xfrm>
            <a:off x="5029200" y="3995928"/>
            <a:ext cx="1463040" cy="320040"/>
          </a:xfrm>
          <a:prstGeom prst="rect">
            <a:avLst/>
          </a:prstGeom>
          <a:noFill/>
          <a:ln/>
        </p:spPr>
        <p:txBody>
          <a:bodyPr wrap="square" lIns="0" tIns="0" rIns="0" bIns="0" rtlCol="0" anchor="ctr"/>
          <a:lstStyle/>
          <a:p>
            <a:pPr marL="0" indent="0">
              <a:buNone/>
            </a:pPr>
            <a:r>
              <a:rPr lang="en-US" sz="1000" b="1" dirty="0">
                <a:solidFill>
                  <a:srgbClr val="1E293B"/>
                </a:solidFill>
                <a:latin typeface="Georgia" pitchFamily="34" charset="0"/>
                <a:ea typeface="Georgia" pitchFamily="34" charset="-122"/>
                <a:cs typeface="Georgia" pitchFamily="34" charset="-120"/>
              </a:rPr>
              <a:t>Production</a:t>
            </a:r>
            <a:endParaRPr lang="en-US" sz="1000" dirty="0"/>
          </a:p>
          <a:p>
            <a:pPr marL="0" indent="0">
              <a:buNone/>
            </a:pPr>
            <a:r>
              <a:rPr lang="en-US" sz="1000" b="1" dirty="0">
                <a:solidFill>
                  <a:srgbClr val="1E293B"/>
                </a:solidFill>
                <a:latin typeface="Georgia" pitchFamily="34" charset="0"/>
                <a:ea typeface="Georgia" pitchFamily="34" charset="-122"/>
                <a:cs typeface="Georgia" pitchFamily="34" charset="-120"/>
              </a:rPr>
              <a:t>Assistant</a:t>
            </a:r>
            <a:endParaRPr lang="en-US" sz="1000" dirty="0"/>
          </a:p>
        </p:txBody>
      </p:sp>
      <p:sp>
        <p:nvSpPr>
          <p:cNvPr id="46" name="Text 44"/>
          <p:cNvSpPr/>
          <p:nvPr/>
        </p:nvSpPr>
        <p:spPr>
          <a:xfrm>
            <a:off x="6510528" y="4041648"/>
            <a:ext cx="2011680" cy="50292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AI as efficiency tool for drafting, editing, summarizing</a:t>
            </a:r>
            <a:endParaRPr lang="en-US" sz="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dissolve">
                                      <p:cBhvr>
                                        <p:cTn id="7" dur="500"/>
                                        <p:tgtEl>
                                          <p:spTgt spid="3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7"/>
                                        </p:tgtEl>
                                        <p:attrNameLst>
                                          <p:attrName>style.visibility</p:attrName>
                                        </p:attrNameLst>
                                      </p:cBhvr>
                                      <p:to>
                                        <p:strVal val="visible"/>
                                      </p:to>
                                    </p:set>
                                    <p:animEffect transition="in" filter="dissolve">
                                      <p:cBhvr>
                                        <p:cTn id="10" dur="500"/>
                                        <p:tgtEl>
                                          <p:spTgt spid="3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8"/>
                                        </p:tgtEl>
                                        <p:attrNameLst>
                                          <p:attrName>style.visibility</p:attrName>
                                        </p:attrNameLst>
                                      </p:cBhvr>
                                      <p:to>
                                        <p:strVal val="visible"/>
                                      </p:to>
                                    </p:set>
                                    <p:animEffect transition="in" filter="dissolve">
                                      <p:cBhvr>
                                        <p:cTn id="13" dur="500"/>
                                        <p:tgtEl>
                                          <p:spTgt spid="38"/>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dissolve">
                                      <p:cBhvr>
                                        <p:cTn id="16" dur="500"/>
                                        <p:tgtEl>
                                          <p:spTgt spid="39"/>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dissolve">
                                      <p:cBhvr>
                                        <p:cTn id="19" dur="500"/>
                                        <p:tgtEl>
                                          <p:spTgt spid="40"/>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dissolve">
                                      <p:cBhvr>
                                        <p:cTn id="22" dur="500"/>
                                        <p:tgtEl>
                                          <p:spTgt spid="41"/>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2"/>
                                        </p:tgtEl>
                                        <p:attrNameLst>
                                          <p:attrName>style.visibility</p:attrName>
                                        </p:attrNameLst>
                                      </p:cBhvr>
                                      <p:to>
                                        <p:strVal val="visible"/>
                                      </p:to>
                                    </p:set>
                                    <p:anim calcmode="lin" valueType="num">
                                      <p:cBhvr additive="base">
                                        <p:cTn id="27" dur="500" fill="hold"/>
                                        <p:tgtEl>
                                          <p:spTgt spid="42"/>
                                        </p:tgtEl>
                                        <p:attrNameLst>
                                          <p:attrName>ppt_x</p:attrName>
                                        </p:attrNameLst>
                                      </p:cBhvr>
                                      <p:tavLst>
                                        <p:tav tm="0">
                                          <p:val>
                                            <p:strVal val="#ppt_x"/>
                                          </p:val>
                                        </p:tav>
                                        <p:tav tm="100000">
                                          <p:val>
                                            <p:strVal val="#ppt_x"/>
                                          </p:val>
                                        </p:tav>
                                      </p:tavLst>
                                    </p:anim>
                                    <p:anim calcmode="lin" valueType="num">
                                      <p:cBhvr additive="base">
                                        <p:cTn id="28" dur="500" fill="hold"/>
                                        <p:tgtEl>
                                          <p:spTgt spid="42"/>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43"/>
                                        </p:tgtEl>
                                        <p:attrNameLst>
                                          <p:attrName>style.visibility</p:attrName>
                                        </p:attrNameLst>
                                      </p:cBhvr>
                                      <p:to>
                                        <p:strVal val="visible"/>
                                      </p:to>
                                    </p:set>
                                    <p:anim calcmode="lin" valueType="num">
                                      <p:cBhvr additive="base">
                                        <p:cTn id="31" dur="500" fill="hold"/>
                                        <p:tgtEl>
                                          <p:spTgt spid="43"/>
                                        </p:tgtEl>
                                        <p:attrNameLst>
                                          <p:attrName>ppt_x</p:attrName>
                                        </p:attrNameLst>
                                      </p:cBhvr>
                                      <p:tavLst>
                                        <p:tav tm="0">
                                          <p:val>
                                            <p:strVal val="#ppt_x"/>
                                          </p:val>
                                        </p:tav>
                                        <p:tav tm="100000">
                                          <p:val>
                                            <p:strVal val="#ppt_x"/>
                                          </p:val>
                                        </p:tav>
                                      </p:tavLst>
                                    </p:anim>
                                    <p:anim calcmode="lin" valueType="num">
                                      <p:cBhvr additive="base">
                                        <p:cTn id="32" dur="500" fill="hold"/>
                                        <p:tgtEl>
                                          <p:spTgt spid="4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44"/>
                                        </p:tgtEl>
                                        <p:attrNameLst>
                                          <p:attrName>style.visibility</p:attrName>
                                        </p:attrNameLst>
                                      </p:cBhvr>
                                      <p:to>
                                        <p:strVal val="visible"/>
                                      </p:to>
                                    </p:set>
                                    <p:anim calcmode="lin" valueType="num">
                                      <p:cBhvr additive="base">
                                        <p:cTn id="35" dur="500" fill="hold"/>
                                        <p:tgtEl>
                                          <p:spTgt spid="44"/>
                                        </p:tgtEl>
                                        <p:attrNameLst>
                                          <p:attrName>ppt_x</p:attrName>
                                        </p:attrNameLst>
                                      </p:cBhvr>
                                      <p:tavLst>
                                        <p:tav tm="0">
                                          <p:val>
                                            <p:strVal val="#ppt_x"/>
                                          </p:val>
                                        </p:tav>
                                        <p:tav tm="100000">
                                          <p:val>
                                            <p:strVal val="#ppt_x"/>
                                          </p:val>
                                        </p:tav>
                                      </p:tavLst>
                                    </p:anim>
                                    <p:anim calcmode="lin" valueType="num">
                                      <p:cBhvr additive="base">
                                        <p:cTn id="36" dur="500" fill="hold"/>
                                        <p:tgtEl>
                                          <p:spTgt spid="44"/>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45"/>
                                        </p:tgtEl>
                                        <p:attrNameLst>
                                          <p:attrName>style.visibility</p:attrName>
                                        </p:attrNameLst>
                                      </p:cBhvr>
                                      <p:to>
                                        <p:strVal val="visible"/>
                                      </p:to>
                                    </p:set>
                                    <p:anim calcmode="lin" valueType="num">
                                      <p:cBhvr additive="base">
                                        <p:cTn id="39" dur="500" fill="hold"/>
                                        <p:tgtEl>
                                          <p:spTgt spid="45"/>
                                        </p:tgtEl>
                                        <p:attrNameLst>
                                          <p:attrName>ppt_x</p:attrName>
                                        </p:attrNameLst>
                                      </p:cBhvr>
                                      <p:tavLst>
                                        <p:tav tm="0">
                                          <p:val>
                                            <p:strVal val="#ppt_x"/>
                                          </p:val>
                                        </p:tav>
                                        <p:tav tm="100000">
                                          <p:val>
                                            <p:strVal val="#ppt_x"/>
                                          </p:val>
                                        </p:tav>
                                      </p:tavLst>
                                    </p:anim>
                                    <p:anim calcmode="lin" valueType="num">
                                      <p:cBhvr additive="base">
                                        <p:cTn id="40" dur="500" fill="hold"/>
                                        <p:tgtEl>
                                          <p:spTgt spid="45"/>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46"/>
                                        </p:tgtEl>
                                        <p:attrNameLst>
                                          <p:attrName>style.visibility</p:attrName>
                                        </p:attrNameLst>
                                      </p:cBhvr>
                                      <p:to>
                                        <p:strVal val="visible"/>
                                      </p:to>
                                    </p:set>
                                    <p:anim calcmode="lin" valueType="num">
                                      <p:cBhvr additive="base">
                                        <p:cTn id="43" dur="500" fill="hold"/>
                                        <p:tgtEl>
                                          <p:spTgt spid="46"/>
                                        </p:tgtEl>
                                        <p:attrNameLst>
                                          <p:attrName>ppt_x</p:attrName>
                                        </p:attrNameLst>
                                      </p:cBhvr>
                                      <p:tavLst>
                                        <p:tav tm="0">
                                          <p:val>
                                            <p:strVal val="#ppt_x"/>
                                          </p:val>
                                        </p:tav>
                                        <p:tav tm="100000">
                                          <p:val>
                                            <p:strVal val="#ppt_x"/>
                                          </p:val>
                                        </p:tav>
                                      </p:tavLst>
                                    </p:anim>
                                    <p:anim calcmode="lin" valueType="num">
                                      <p:cBhvr additive="base">
                                        <p:cTn id="44"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25"/>
                                        </p:tgtEl>
                                        <p:attrNameLst>
                                          <p:attrName>style.visibility</p:attrName>
                                        </p:attrNameLst>
                                      </p:cBhvr>
                                      <p:to>
                                        <p:strVal val="visible"/>
                                      </p:to>
                                    </p:set>
                                    <p:animEffect transition="in" filter="dissolve">
                                      <p:cBhvr>
                                        <p:cTn id="49" dur="500"/>
                                        <p:tgtEl>
                                          <p:spTgt spid="25"/>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dissolve">
                                      <p:cBhvr>
                                        <p:cTn id="52" dur="500"/>
                                        <p:tgtEl>
                                          <p:spTgt spid="26"/>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27"/>
                                        </p:tgtEl>
                                        <p:attrNameLst>
                                          <p:attrName>style.visibility</p:attrName>
                                        </p:attrNameLst>
                                      </p:cBhvr>
                                      <p:to>
                                        <p:strVal val="visible"/>
                                      </p:to>
                                    </p:set>
                                    <p:animEffect transition="in" filter="dissolve">
                                      <p:cBhvr>
                                        <p:cTn id="55" dur="500"/>
                                        <p:tgtEl>
                                          <p:spTgt spid="27"/>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28"/>
                                        </p:tgtEl>
                                        <p:attrNameLst>
                                          <p:attrName>style.visibility</p:attrName>
                                        </p:attrNameLst>
                                      </p:cBhvr>
                                      <p:to>
                                        <p:strVal val="visible"/>
                                      </p:to>
                                    </p:set>
                                    <p:animEffect transition="in" filter="dissolve">
                                      <p:cBhvr>
                                        <p:cTn id="58" dur="500"/>
                                        <p:tgtEl>
                                          <p:spTgt spid="28"/>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29"/>
                                        </p:tgtEl>
                                        <p:attrNameLst>
                                          <p:attrName>style.visibility</p:attrName>
                                        </p:attrNameLst>
                                      </p:cBhvr>
                                      <p:to>
                                        <p:strVal val="visible"/>
                                      </p:to>
                                    </p:set>
                                    <p:animEffect transition="in" filter="dissolve">
                                      <p:cBhvr>
                                        <p:cTn id="61" dur="500"/>
                                        <p:tgtEl>
                                          <p:spTgt spid="29"/>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30"/>
                                        </p:tgtEl>
                                        <p:attrNameLst>
                                          <p:attrName>style.visibility</p:attrName>
                                        </p:attrNameLst>
                                      </p:cBhvr>
                                      <p:to>
                                        <p:strVal val="visible"/>
                                      </p:to>
                                    </p:set>
                                    <p:animEffect transition="in" filter="dissolve">
                                      <p:cBhvr>
                                        <p:cTn id="64" dur="500"/>
                                        <p:tgtEl>
                                          <p:spTgt spid="30"/>
                                        </p:tgtEl>
                                      </p:cBhvr>
                                    </p:animEffect>
                                  </p:childTnLst>
                                </p:cTn>
                              </p:par>
                            </p:childTnLst>
                          </p:cTn>
                        </p:par>
                      </p:childTnLst>
                    </p:cTn>
                  </p:par>
                  <p:par>
                    <p:cTn id="65" fill="hold">
                      <p:stCondLst>
                        <p:cond delay="indefinite"/>
                      </p:stCondLst>
                      <p:childTnLst>
                        <p:par>
                          <p:cTn id="66" fill="hold">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31"/>
                                        </p:tgtEl>
                                        <p:attrNameLst>
                                          <p:attrName>style.visibility</p:attrName>
                                        </p:attrNameLst>
                                      </p:cBhvr>
                                      <p:to>
                                        <p:strVal val="visible"/>
                                      </p:to>
                                    </p:set>
                                    <p:animEffect transition="in" filter="dissolve">
                                      <p:cBhvr>
                                        <p:cTn id="69" dur="500"/>
                                        <p:tgtEl>
                                          <p:spTgt spid="31"/>
                                        </p:tgtEl>
                                      </p:cBhvr>
                                    </p:animEffect>
                                  </p:childTnLst>
                                </p:cTn>
                              </p:par>
                              <p:par>
                                <p:cTn id="70" presetID="9" presetClass="entr" presetSubtype="0" fill="hold" grpId="0" nodeType="withEffect">
                                  <p:stCondLst>
                                    <p:cond delay="0"/>
                                  </p:stCondLst>
                                  <p:childTnLst>
                                    <p:set>
                                      <p:cBhvr>
                                        <p:cTn id="71" dur="1" fill="hold">
                                          <p:stCondLst>
                                            <p:cond delay="0"/>
                                          </p:stCondLst>
                                        </p:cTn>
                                        <p:tgtEl>
                                          <p:spTgt spid="32"/>
                                        </p:tgtEl>
                                        <p:attrNameLst>
                                          <p:attrName>style.visibility</p:attrName>
                                        </p:attrNameLst>
                                      </p:cBhvr>
                                      <p:to>
                                        <p:strVal val="visible"/>
                                      </p:to>
                                    </p:set>
                                    <p:animEffect transition="in" filter="dissolve">
                                      <p:cBhvr>
                                        <p:cTn id="72" dur="500"/>
                                        <p:tgtEl>
                                          <p:spTgt spid="32"/>
                                        </p:tgtEl>
                                      </p:cBhvr>
                                    </p:animEffect>
                                  </p:childTnLst>
                                </p:cTn>
                              </p:par>
                              <p:par>
                                <p:cTn id="73" presetID="9" presetClass="entr" presetSubtype="0" fill="hold" grpId="0" nodeType="withEffect">
                                  <p:stCondLst>
                                    <p:cond delay="0"/>
                                  </p:stCondLst>
                                  <p:childTnLst>
                                    <p:set>
                                      <p:cBhvr>
                                        <p:cTn id="74" dur="1" fill="hold">
                                          <p:stCondLst>
                                            <p:cond delay="0"/>
                                          </p:stCondLst>
                                        </p:cTn>
                                        <p:tgtEl>
                                          <p:spTgt spid="33"/>
                                        </p:tgtEl>
                                        <p:attrNameLst>
                                          <p:attrName>style.visibility</p:attrName>
                                        </p:attrNameLst>
                                      </p:cBhvr>
                                      <p:to>
                                        <p:strVal val="visible"/>
                                      </p:to>
                                    </p:set>
                                    <p:animEffect transition="in" filter="dissolve">
                                      <p:cBhvr>
                                        <p:cTn id="75" dur="500"/>
                                        <p:tgtEl>
                                          <p:spTgt spid="33"/>
                                        </p:tgtEl>
                                      </p:cBhvr>
                                    </p:animEffect>
                                  </p:childTnLst>
                                </p:cTn>
                              </p:par>
                              <p:par>
                                <p:cTn id="76" presetID="9" presetClass="entr" presetSubtype="0" fill="hold" grpId="0" nodeType="withEffect">
                                  <p:stCondLst>
                                    <p:cond delay="0"/>
                                  </p:stCondLst>
                                  <p:childTnLst>
                                    <p:set>
                                      <p:cBhvr>
                                        <p:cTn id="77" dur="1" fill="hold">
                                          <p:stCondLst>
                                            <p:cond delay="0"/>
                                          </p:stCondLst>
                                        </p:cTn>
                                        <p:tgtEl>
                                          <p:spTgt spid="34"/>
                                        </p:tgtEl>
                                        <p:attrNameLst>
                                          <p:attrName>style.visibility</p:attrName>
                                        </p:attrNameLst>
                                      </p:cBhvr>
                                      <p:to>
                                        <p:strVal val="visible"/>
                                      </p:to>
                                    </p:set>
                                    <p:animEffect transition="in" filter="dissolve">
                                      <p:cBhvr>
                                        <p:cTn id="78" dur="500"/>
                                        <p:tgtEl>
                                          <p:spTgt spid="34"/>
                                        </p:tgtEl>
                                      </p:cBhvr>
                                    </p:animEffect>
                                  </p:childTnLst>
                                </p:cTn>
                              </p:par>
                              <p:par>
                                <p:cTn id="79" presetID="9" presetClass="entr" presetSubtype="0" fill="hold" grpId="0" nodeType="withEffect">
                                  <p:stCondLst>
                                    <p:cond delay="0"/>
                                  </p:stCondLst>
                                  <p:childTnLst>
                                    <p:set>
                                      <p:cBhvr>
                                        <p:cTn id="80" dur="1" fill="hold">
                                          <p:stCondLst>
                                            <p:cond delay="0"/>
                                          </p:stCondLst>
                                        </p:cTn>
                                        <p:tgtEl>
                                          <p:spTgt spid="35"/>
                                        </p:tgtEl>
                                        <p:attrNameLst>
                                          <p:attrName>style.visibility</p:attrName>
                                        </p:attrNameLst>
                                      </p:cBhvr>
                                      <p:to>
                                        <p:strVal val="visible"/>
                                      </p:to>
                                    </p:set>
                                    <p:animEffect transition="in" filter="dissolve">
                                      <p:cBhvr>
                                        <p:cTn id="81" dur="500"/>
                                        <p:tgtEl>
                                          <p:spTgt spid="35"/>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ntr" presetSubtype="0" fill="hold" grpId="0" nodeType="clickEffect">
                                  <p:stCondLst>
                                    <p:cond delay="0"/>
                                  </p:stCondLst>
                                  <p:childTnLst>
                                    <p:set>
                                      <p:cBhvr>
                                        <p:cTn id="85" dur="1" fill="hold">
                                          <p:stCondLst>
                                            <p:cond delay="0"/>
                                          </p:stCondLst>
                                        </p:cTn>
                                        <p:tgtEl>
                                          <p:spTgt spid="5"/>
                                        </p:tgtEl>
                                        <p:attrNameLst>
                                          <p:attrName>style.visibility</p:attrName>
                                        </p:attrNameLst>
                                      </p:cBhvr>
                                      <p:to>
                                        <p:strVal val="visible"/>
                                      </p:to>
                                    </p:set>
                                    <p:animEffect transition="in" filter="dissolve">
                                      <p:cBhvr>
                                        <p:cTn id="86" dur="500"/>
                                        <p:tgtEl>
                                          <p:spTgt spid="5"/>
                                        </p:tgtEl>
                                      </p:cBhvr>
                                    </p:animEffect>
                                  </p:childTnLst>
                                </p:cTn>
                              </p:par>
                              <p:par>
                                <p:cTn id="87" presetID="9" presetClass="entr" presetSubtype="0" fill="hold" grpId="0" nodeType="withEffect">
                                  <p:stCondLst>
                                    <p:cond delay="0"/>
                                  </p:stCondLst>
                                  <p:childTnLst>
                                    <p:set>
                                      <p:cBhvr>
                                        <p:cTn id="88" dur="1" fill="hold">
                                          <p:stCondLst>
                                            <p:cond delay="0"/>
                                          </p:stCondLst>
                                        </p:cTn>
                                        <p:tgtEl>
                                          <p:spTgt spid="6"/>
                                        </p:tgtEl>
                                        <p:attrNameLst>
                                          <p:attrName>style.visibility</p:attrName>
                                        </p:attrNameLst>
                                      </p:cBhvr>
                                      <p:to>
                                        <p:strVal val="visible"/>
                                      </p:to>
                                    </p:set>
                                    <p:animEffect transition="in" filter="dissolve">
                                      <p:cBhvr>
                                        <p:cTn id="89" dur="500"/>
                                        <p:tgtEl>
                                          <p:spTgt spid="6"/>
                                        </p:tgtEl>
                                      </p:cBhvr>
                                    </p:animEffect>
                                  </p:childTnLst>
                                </p:cTn>
                              </p:par>
                              <p:par>
                                <p:cTn id="90" presetID="9" presetClass="entr" presetSubtype="0" fill="hold" grpId="0" nodeType="withEffect">
                                  <p:stCondLst>
                                    <p:cond delay="0"/>
                                  </p:stCondLst>
                                  <p:childTnLst>
                                    <p:set>
                                      <p:cBhvr>
                                        <p:cTn id="91" dur="1" fill="hold">
                                          <p:stCondLst>
                                            <p:cond delay="0"/>
                                          </p:stCondLst>
                                        </p:cTn>
                                        <p:tgtEl>
                                          <p:spTgt spid="7"/>
                                        </p:tgtEl>
                                        <p:attrNameLst>
                                          <p:attrName>style.visibility</p:attrName>
                                        </p:attrNameLst>
                                      </p:cBhvr>
                                      <p:to>
                                        <p:strVal val="visible"/>
                                      </p:to>
                                    </p:set>
                                    <p:animEffect transition="in" filter="dissolve">
                                      <p:cBhvr>
                                        <p:cTn id="92" dur="500"/>
                                        <p:tgtEl>
                                          <p:spTgt spid="7"/>
                                        </p:tgtEl>
                                      </p:cBhvr>
                                    </p:animEffect>
                                  </p:childTnLst>
                                </p:cTn>
                              </p:par>
                              <p:par>
                                <p:cTn id="93" presetID="9" presetClass="entr" presetSubtype="0" fill="hold" grpId="0" nodeType="withEffect">
                                  <p:stCondLst>
                                    <p:cond delay="0"/>
                                  </p:stCondLst>
                                  <p:childTnLst>
                                    <p:set>
                                      <p:cBhvr>
                                        <p:cTn id="94" dur="1" fill="hold">
                                          <p:stCondLst>
                                            <p:cond delay="0"/>
                                          </p:stCondLst>
                                        </p:cTn>
                                        <p:tgtEl>
                                          <p:spTgt spid="8"/>
                                        </p:tgtEl>
                                        <p:attrNameLst>
                                          <p:attrName>style.visibility</p:attrName>
                                        </p:attrNameLst>
                                      </p:cBhvr>
                                      <p:to>
                                        <p:strVal val="visible"/>
                                      </p:to>
                                    </p:set>
                                    <p:animEffect transition="in" filter="dissolve">
                                      <p:cBhvr>
                                        <p:cTn id="95" dur="500"/>
                                        <p:tgtEl>
                                          <p:spTgt spid="8"/>
                                        </p:tgtEl>
                                      </p:cBhvr>
                                    </p:animEffect>
                                  </p:childTnLst>
                                </p:cTn>
                              </p:par>
                              <p:par>
                                <p:cTn id="96" presetID="9" presetClass="entr" presetSubtype="0" fill="hold" grpId="0" nodeType="withEffect">
                                  <p:stCondLst>
                                    <p:cond delay="0"/>
                                  </p:stCondLst>
                                  <p:childTnLst>
                                    <p:set>
                                      <p:cBhvr>
                                        <p:cTn id="97" dur="1" fill="hold">
                                          <p:stCondLst>
                                            <p:cond delay="0"/>
                                          </p:stCondLst>
                                        </p:cTn>
                                        <p:tgtEl>
                                          <p:spTgt spid="9"/>
                                        </p:tgtEl>
                                        <p:attrNameLst>
                                          <p:attrName>style.visibility</p:attrName>
                                        </p:attrNameLst>
                                      </p:cBhvr>
                                      <p:to>
                                        <p:strVal val="visible"/>
                                      </p:to>
                                    </p:set>
                                    <p:animEffect transition="in" filter="dissolve">
                                      <p:cBhvr>
                                        <p:cTn id="98" dur="500"/>
                                        <p:tgtEl>
                                          <p:spTgt spid="9"/>
                                        </p:tgtEl>
                                      </p:cBhvr>
                                    </p:animEffect>
                                  </p:childTnLst>
                                </p:cTn>
                              </p:par>
                            </p:childTnLst>
                          </p:cTn>
                        </p:par>
                      </p:childTnLst>
                    </p:cTn>
                  </p:par>
                  <p:par>
                    <p:cTn id="99" fill="hold">
                      <p:stCondLst>
                        <p:cond delay="indefinite"/>
                      </p:stCondLst>
                      <p:childTnLst>
                        <p:par>
                          <p:cTn id="100" fill="hold">
                            <p:stCondLst>
                              <p:cond delay="0"/>
                            </p:stCondLst>
                            <p:childTnLst>
                              <p:par>
                                <p:cTn id="101" presetID="9" presetClass="entr" presetSubtype="0" fill="hold" grpId="0" nodeType="clickEffect">
                                  <p:stCondLst>
                                    <p:cond delay="0"/>
                                  </p:stCondLst>
                                  <p:childTnLst>
                                    <p:set>
                                      <p:cBhvr>
                                        <p:cTn id="102" dur="1" fill="hold">
                                          <p:stCondLst>
                                            <p:cond delay="0"/>
                                          </p:stCondLst>
                                        </p:cTn>
                                        <p:tgtEl>
                                          <p:spTgt spid="10"/>
                                        </p:tgtEl>
                                        <p:attrNameLst>
                                          <p:attrName>style.visibility</p:attrName>
                                        </p:attrNameLst>
                                      </p:cBhvr>
                                      <p:to>
                                        <p:strVal val="visible"/>
                                      </p:to>
                                    </p:set>
                                    <p:animEffect transition="in" filter="dissolve">
                                      <p:cBhvr>
                                        <p:cTn id="103" dur="500"/>
                                        <p:tgtEl>
                                          <p:spTgt spid="10"/>
                                        </p:tgtEl>
                                      </p:cBhvr>
                                    </p:animEffect>
                                  </p:childTnLst>
                                </p:cTn>
                              </p:par>
                              <p:par>
                                <p:cTn id="104" presetID="9" presetClass="entr" presetSubtype="0" fill="hold" grpId="0" nodeType="withEffect">
                                  <p:stCondLst>
                                    <p:cond delay="0"/>
                                  </p:stCondLst>
                                  <p:childTnLst>
                                    <p:set>
                                      <p:cBhvr>
                                        <p:cTn id="105" dur="1" fill="hold">
                                          <p:stCondLst>
                                            <p:cond delay="0"/>
                                          </p:stCondLst>
                                        </p:cTn>
                                        <p:tgtEl>
                                          <p:spTgt spid="11"/>
                                        </p:tgtEl>
                                        <p:attrNameLst>
                                          <p:attrName>style.visibility</p:attrName>
                                        </p:attrNameLst>
                                      </p:cBhvr>
                                      <p:to>
                                        <p:strVal val="visible"/>
                                      </p:to>
                                    </p:set>
                                    <p:animEffect transition="in" filter="dissolve">
                                      <p:cBhvr>
                                        <p:cTn id="106" dur="500"/>
                                        <p:tgtEl>
                                          <p:spTgt spid="11"/>
                                        </p:tgtEl>
                                      </p:cBhvr>
                                    </p:animEffect>
                                  </p:childTnLst>
                                </p:cTn>
                              </p:par>
                              <p:par>
                                <p:cTn id="107" presetID="9" presetClass="entr" presetSubtype="0" fill="hold" grpId="0" nodeType="withEffect">
                                  <p:stCondLst>
                                    <p:cond delay="0"/>
                                  </p:stCondLst>
                                  <p:childTnLst>
                                    <p:set>
                                      <p:cBhvr>
                                        <p:cTn id="108" dur="1" fill="hold">
                                          <p:stCondLst>
                                            <p:cond delay="0"/>
                                          </p:stCondLst>
                                        </p:cTn>
                                        <p:tgtEl>
                                          <p:spTgt spid="12"/>
                                        </p:tgtEl>
                                        <p:attrNameLst>
                                          <p:attrName>style.visibility</p:attrName>
                                        </p:attrNameLst>
                                      </p:cBhvr>
                                      <p:to>
                                        <p:strVal val="visible"/>
                                      </p:to>
                                    </p:set>
                                    <p:animEffect transition="in" filter="dissolve">
                                      <p:cBhvr>
                                        <p:cTn id="109" dur="500"/>
                                        <p:tgtEl>
                                          <p:spTgt spid="12"/>
                                        </p:tgtEl>
                                      </p:cBhvr>
                                    </p:animEffect>
                                  </p:childTnLst>
                                </p:cTn>
                              </p:par>
                              <p:par>
                                <p:cTn id="110" presetID="9" presetClass="entr" presetSubtype="0" fill="hold" grpId="0" nodeType="withEffect">
                                  <p:stCondLst>
                                    <p:cond delay="0"/>
                                  </p:stCondLst>
                                  <p:childTnLst>
                                    <p:set>
                                      <p:cBhvr>
                                        <p:cTn id="111" dur="1" fill="hold">
                                          <p:stCondLst>
                                            <p:cond delay="0"/>
                                          </p:stCondLst>
                                        </p:cTn>
                                        <p:tgtEl>
                                          <p:spTgt spid="13"/>
                                        </p:tgtEl>
                                        <p:attrNameLst>
                                          <p:attrName>style.visibility</p:attrName>
                                        </p:attrNameLst>
                                      </p:cBhvr>
                                      <p:to>
                                        <p:strVal val="visible"/>
                                      </p:to>
                                    </p:set>
                                    <p:animEffect transition="in" filter="dissolve">
                                      <p:cBhvr>
                                        <p:cTn id="112" dur="500"/>
                                        <p:tgtEl>
                                          <p:spTgt spid="13"/>
                                        </p:tgtEl>
                                      </p:cBhvr>
                                    </p:animEffect>
                                  </p:childTnLst>
                                </p:cTn>
                              </p:par>
                              <p:par>
                                <p:cTn id="113" presetID="9" presetClass="entr" presetSubtype="0" fill="hold" grpId="0" nodeType="withEffect">
                                  <p:stCondLst>
                                    <p:cond delay="0"/>
                                  </p:stCondLst>
                                  <p:childTnLst>
                                    <p:set>
                                      <p:cBhvr>
                                        <p:cTn id="114" dur="1" fill="hold">
                                          <p:stCondLst>
                                            <p:cond delay="0"/>
                                          </p:stCondLst>
                                        </p:cTn>
                                        <p:tgtEl>
                                          <p:spTgt spid="14"/>
                                        </p:tgtEl>
                                        <p:attrNameLst>
                                          <p:attrName>style.visibility</p:attrName>
                                        </p:attrNameLst>
                                      </p:cBhvr>
                                      <p:to>
                                        <p:strVal val="visible"/>
                                      </p:to>
                                    </p:set>
                                    <p:animEffect transition="in" filter="dissolve">
                                      <p:cBhvr>
                                        <p:cTn id="115" dur="500"/>
                                        <p:tgtEl>
                                          <p:spTgt spid="14"/>
                                        </p:tgtEl>
                                      </p:cBhvr>
                                    </p:animEffect>
                                  </p:childTnLst>
                                </p:cTn>
                              </p:par>
                            </p:childTnLst>
                          </p:cTn>
                        </p:par>
                      </p:childTnLst>
                    </p:cTn>
                  </p:par>
                  <p:par>
                    <p:cTn id="116" fill="hold">
                      <p:stCondLst>
                        <p:cond delay="indefinite"/>
                      </p:stCondLst>
                      <p:childTnLst>
                        <p:par>
                          <p:cTn id="117" fill="hold">
                            <p:stCondLst>
                              <p:cond delay="0"/>
                            </p:stCondLst>
                            <p:childTnLst>
                              <p:par>
                                <p:cTn id="118" presetID="9" presetClass="entr" presetSubtype="0" fill="hold" grpId="0" nodeType="clickEffect">
                                  <p:stCondLst>
                                    <p:cond delay="0"/>
                                  </p:stCondLst>
                                  <p:childTnLst>
                                    <p:set>
                                      <p:cBhvr>
                                        <p:cTn id="119" dur="1" fill="hold">
                                          <p:stCondLst>
                                            <p:cond delay="0"/>
                                          </p:stCondLst>
                                        </p:cTn>
                                        <p:tgtEl>
                                          <p:spTgt spid="15"/>
                                        </p:tgtEl>
                                        <p:attrNameLst>
                                          <p:attrName>style.visibility</p:attrName>
                                        </p:attrNameLst>
                                      </p:cBhvr>
                                      <p:to>
                                        <p:strVal val="visible"/>
                                      </p:to>
                                    </p:set>
                                    <p:animEffect transition="in" filter="dissolve">
                                      <p:cBhvr>
                                        <p:cTn id="120" dur="500"/>
                                        <p:tgtEl>
                                          <p:spTgt spid="15"/>
                                        </p:tgtEl>
                                      </p:cBhvr>
                                    </p:animEffect>
                                  </p:childTnLst>
                                </p:cTn>
                              </p:par>
                              <p:par>
                                <p:cTn id="121" presetID="9" presetClass="entr" presetSubtype="0" fill="hold" grpId="0" nodeType="withEffect">
                                  <p:stCondLst>
                                    <p:cond delay="0"/>
                                  </p:stCondLst>
                                  <p:childTnLst>
                                    <p:set>
                                      <p:cBhvr>
                                        <p:cTn id="122" dur="1" fill="hold">
                                          <p:stCondLst>
                                            <p:cond delay="0"/>
                                          </p:stCondLst>
                                        </p:cTn>
                                        <p:tgtEl>
                                          <p:spTgt spid="16"/>
                                        </p:tgtEl>
                                        <p:attrNameLst>
                                          <p:attrName>style.visibility</p:attrName>
                                        </p:attrNameLst>
                                      </p:cBhvr>
                                      <p:to>
                                        <p:strVal val="visible"/>
                                      </p:to>
                                    </p:set>
                                    <p:animEffect transition="in" filter="dissolve">
                                      <p:cBhvr>
                                        <p:cTn id="123" dur="500"/>
                                        <p:tgtEl>
                                          <p:spTgt spid="16"/>
                                        </p:tgtEl>
                                      </p:cBhvr>
                                    </p:animEffect>
                                  </p:childTnLst>
                                </p:cTn>
                              </p:par>
                              <p:par>
                                <p:cTn id="124" presetID="9" presetClass="entr" presetSubtype="0" fill="hold" grpId="0" nodeType="withEffect">
                                  <p:stCondLst>
                                    <p:cond delay="0"/>
                                  </p:stCondLst>
                                  <p:childTnLst>
                                    <p:set>
                                      <p:cBhvr>
                                        <p:cTn id="125" dur="1" fill="hold">
                                          <p:stCondLst>
                                            <p:cond delay="0"/>
                                          </p:stCondLst>
                                        </p:cTn>
                                        <p:tgtEl>
                                          <p:spTgt spid="17"/>
                                        </p:tgtEl>
                                        <p:attrNameLst>
                                          <p:attrName>style.visibility</p:attrName>
                                        </p:attrNameLst>
                                      </p:cBhvr>
                                      <p:to>
                                        <p:strVal val="visible"/>
                                      </p:to>
                                    </p:set>
                                    <p:animEffect transition="in" filter="dissolve">
                                      <p:cBhvr>
                                        <p:cTn id="126" dur="500"/>
                                        <p:tgtEl>
                                          <p:spTgt spid="17"/>
                                        </p:tgtEl>
                                      </p:cBhvr>
                                    </p:animEffect>
                                  </p:childTnLst>
                                </p:cTn>
                              </p:par>
                              <p:par>
                                <p:cTn id="127" presetID="9" presetClass="entr" presetSubtype="0" fill="hold" grpId="0" nodeType="withEffect">
                                  <p:stCondLst>
                                    <p:cond delay="0"/>
                                  </p:stCondLst>
                                  <p:childTnLst>
                                    <p:set>
                                      <p:cBhvr>
                                        <p:cTn id="128" dur="1" fill="hold">
                                          <p:stCondLst>
                                            <p:cond delay="0"/>
                                          </p:stCondLst>
                                        </p:cTn>
                                        <p:tgtEl>
                                          <p:spTgt spid="18"/>
                                        </p:tgtEl>
                                        <p:attrNameLst>
                                          <p:attrName>style.visibility</p:attrName>
                                        </p:attrNameLst>
                                      </p:cBhvr>
                                      <p:to>
                                        <p:strVal val="visible"/>
                                      </p:to>
                                    </p:set>
                                    <p:animEffect transition="in" filter="dissolve">
                                      <p:cBhvr>
                                        <p:cTn id="129" dur="500"/>
                                        <p:tgtEl>
                                          <p:spTgt spid="18"/>
                                        </p:tgtEl>
                                      </p:cBhvr>
                                    </p:animEffect>
                                  </p:childTnLst>
                                </p:cTn>
                              </p:par>
                              <p:par>
                                <p:cTn id="130" presetID="9" presetClass="entr" presetSubtype="0" fill="hold" grpId="0" nodeType="withEffect">
                                  <p:stCondLst>
                                    <p:cond delay="0"/>
                                  </p:stCondLst>
                                  <p:childTnLst>
                                    <p:set>
                                      <p:cBhvr>
                                        <p:cTn id="131" dur="1" fill="hold">
                                          <p:stCondLst>
                                            <p:cond delay="0"/>
                                          </p:stCondLst>
                                        </p:cTn>
                                        <p:tgtEl>
                                          <p:spTgt spid="19"/>
                                        </p:tgtEl>
                                        <p:attrNameLst>
                                          <p:attrName>style.visibility</p:attrName>
                                        </p:attrNameLst>
                                      </p:cBhvr>
                                      <p:to>
                                        <p:strVal val="visible"/>
                                      </p:to>
                                    </p:set>
                                    <p:animEffect transition="in" filter="dissolve">
                                      <p:cBhvr>
                                        <p:cTn id="132" dur="500"/>
                                        <p:tgtEl>
                                          <p:spTgt spid="19"/>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ntr" presetSubtype="0" fill="hold" grpId="0" nodeType="clickEffect">
                                  <p:stCondLst>
                                    <p:cond delay="0"/>
                                  </p:stCondLst>
                                  <p:childTnLst>
                                    <p:set>
                                      <p:cBhvr>
                                        <p:cTn id="136" dur="1" fill="hold">
                                          <p:stCondLst>
                                            <p:cond delay="0"/>
                                          </p:stCondLst>
                                        </p:cTn>
                                        <p:tgtEl>
                                          <p:spTgt spid="20"/>
                                        </p:tgtEl>
                                        <p:attrNameLst>
                                          <p:attrName>style.visibility</p:attrName>
                                        </p:attrNameLst>
                                      </p:cBhvr>
                                      <p:to>
                                        <p:strVal val="visible"/>
                                      </p:to>
                                    </p:set>
                                    <p:animEffect transition="in" filter="dissolve">
                                      <p:cBhvr>
                                        <p:cTn id="137" dur="500"/>
                                        <p:tgtEl>
                                          <p:spTgt spid="20"/>
                                        </p:tgtEl>
                                      </p:cBhvr>
                                    </p:animEffect>
                                  </p:childTnLst>
                                </p:cTn>
                              </p:par>
                              <p:par>
                                <p:cTn id="138" presetID="9" presetClass="entr" presetSubtype="0" fill="hold" grpId="0" nodeType="withEffect">
                                  <p:stCondLst>
                                    <p:cond delay="0"/>
                                  </p:stCondLst>
                                  <p:childTnLst>
                                    <p:set>
                                      <p:cBhvr>
                                        <p:cTn id="139" dur="1" fill="hold">
                                          <p:stCondLst>
                                            <p:cond delay="0"/>
                                          </p:stCondLst>
                                        </p:cTn>
                                        <p:tgtEl>
                                          <p:spTgt spid="21"/>
                                        </p:tgtEl>
                                        <p:attrNameLst>
                                          <p:attrName>style.visibility</p:attrName>
                                        </p:attrNameLst>
                                      </p:cBhvr>
                                      <p:to>
                                        <p:strVal val="visible"/>
                                      </p:to>
                                    </p:set>
                                    <p:animEffect transition="in" filter="dissolve">
                                      <p:cBhvr>
                                        <p:cTn id="140" dur="500"/>
                                        <p:tgtEl>
                                          <p:spTgt spid="21"/>
                                        </p:tgtEl>
                                      </p:cBhvr>
                                    </p:animEffect>
                                  </p:childTnLst>
                                </p:cTn>
                              </p:par>
                              <p:par>
                                <p:cTn id="141" presetID="9" presetClass="entr" presetSubtype="0" fill="hold" grpId="0" nodeType="withEffect">
                                  <p:stCondLst>
                                    <p:cond delay="0"/>
                                  </p:stCondLst>
                                  <p:childTnLst>
                                    <p:set>
                                      <p:cBhvr>
                                        <p:cTn id="142" dur="1" fill="hold">
                                          <p:stCondLst>
                                            <p:cond delay="0"/>
                                          </p:stCondLst>
                                        </p:cTn>
                                        <p:tgtEl>
                                          <p:spTgt spid="22"/>
                                        </p:tgtEl>
                                        <p:attrNameLst>
                                          <p:attrName>style.visibility</p:attrName>
                                        </p:attrNameLst>
                                      </p:cBhvr>
                                      <p:to>
                                        <p:strVal val="visible"/>
                                      </p:to>
                                    </p:set>
                                    <p:animEffect transition="in" filter="dissolve">
                                      <p:cBhvr>
                                        <p:cTn id="143" dur="500"/>
                                        <p:tgtEl>
                                          <p:spTgt spid="22"/>
                                        </p:tgtEl>
                                      </p:cBhvr>
                                    </p:animEffect>
                                  </p:childTnLst>
                                </p:cTn>
                              </p:par>
                              <p:par>
                                <p:cTn id="144" presetID="9" presetClass="entr" presetSubtype="0" fill="hold" grpId="0" nodeType="withEffect">
                                  <p:stCondLst>
                                    <p:cond delay="0"/>
                                  </p:stCondLst>
                                  <p:childTnLst>
                                    <p:set>
                                      <p:cBhvr>
                                        <p:cTn id="145" dur="1" fill="hold">
                                          <p:stCondLst>
                                            <p:cond delay="0"/>
                                          </p:stCondLst>
                                        </p:cTn>
                                        <p:tgtEl>
                                          <p:spTgt spid="23"/>
                                        </p:tgtEl>
                                        <p:attrNameLst>
                                          <p:attrName>style.visibility</p:attrName>
                                        </p:attrNameLst>
                                      </p:cBhvr>
                                      <p:to>
                                        <p:strVal val="visible"/>
                                      </p:to>
                                    </p:set>
                                    <p:animEffect transition="in" filter="dissolve">
                                      <p:cBhvr>
                                        <p:cTn id="146" dur="500"/>
                                        <p:tgtEl>
                                          <p:spTgt spid="23"/>
                                        </p:tgtEl>
                                      </p:cBhvr>
                                    </p:animEffect>
                                  </p:childTnLst>
                                </p:cTn>
                              </p:par>
                              <p:par>
                                <p:cTn id="147" presetID="9" presetClass="entr" presetSubtype="0" fill="hold" grpId="0" nodeType="withEffect">
                                  <p:stCondLst>
                                    <p:cond delay="0"/>
                                  </p:stCondLst>
                                  <p:childTnLst>
                                    <p:set>
                                      <p:cBhvr>
                                        <p:cTn id="148" dur="1" fill="hold">
                                          <p:stCondLst>
                                            <p:cond delay="0"/>
                                          </p:stCondLst>
                                        </p:cTn>
                                        <p:tgtEl>
                                          <p:spTgt spid="24"/>
                                        </p:tgtEl>
                                        <p:attrNameLst>
                                          <p:attrName>style.visibility</p:attrName>
                                        </p:attrNameLst>
                                      </p:cBhvr>
                                      <p:to>
                                        <p:strVal val="visible"/>
                                      </p:to>
                                    </p:set>
                                    <p:animEffect transition="in" filter="dissolve">
                                      <p:cBhvr>
                                        <p:cTn id="149"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name="Slide 15">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FRAMEWORK</a:t>
            </a:r>
            <a:endParaRPr lang="en-US" sz="1000" dirty="0"/>
          </a:p>
        </p:txBody>
      </p:sp>
      <p:sp>
        <p:nvSpPr>
          <p:cNvPr id="3" name="Text 1"/>
          <p:cNvSpPr/>
          <p:nvPr/>
        </p:nvSpPr>
        <p:spPr>
          <a:xfrm>
            <a:off x="457200" y="594360"/>
            <a:ext cx="8229600" cy="457200"/>
          </a:xfrm>
          <a:prstGeom prst="rect">
            <a:avLst/>
          </a:prstGeom>
          <a:noFill/>
          <a:ln/>
        </p:spPr>
        <p:txBody>
          <a:bodyPr wrap="square" lIns="0" tIns="0" rIns="0" bIns="0" rtlCol="0" anchor="ctr"/>
          <a:lstStyle/>
          <a:p>
            <a:pPr marL="0" indent="0">
              <a:buNone/>
            </a:pPr>
            <a:r>
              <a:rPr lang="en-US" sz="2200" b="1" dirty="0">
                <a:solidFill>
                  <a:srgbClr val="1E293B"/>
                </a:solidFill>
                <a:latin typeface="Georgia" pitchFamily="34" charset="0"/>
                <a:ea typeface="Georgia" pitchFamily="34" charset="-122"/>
                <a:cs typeface="Georgia" pitchFamily="34" charset="-120"/>
              </a:rPr>
              <a:t>The Causal Mechanism: Cognitive Continuum Theory</a:t>
            </a:r>
            <a:endParaRPr lang="en-US" sz="2200" dirty="0"/>
          </a:p>
        </p:txBody>
      </p:sp>
      <p:sp>
        <p:nvSpPr>
          <p:cNvPr id="4" name="Shape 2"/>
          <p:cNvSpPr/>
          <p:nvPr/>
        </p:nvSpPr>
        <p:spPr>
          <a:xfrm>
            <a:off x="457200" y="1280160"/>
            <a:ext cx="822960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280160"/>
            <a:ext cx="73152" cy="914400"/>
          </a:xfrm>
          <a:prstGeom prst="rect">
            <a:avLst/>
          </a:prstGeom>
          <a:solidFill>
            <a:srgbClr val="DC2626"/>
          </a:solidFill>
          <a:ln/>
        </p:spPr>
        <p:txBody>
          <a:bodyPr/>
          <a:lstStyle/>
          <a:p>
            <a:endParaRPr lang="en-US"/>
          </a:p>
        </p:txBody>
      </p:sp>
      <p:sp>
        <p:nvSpPr>
          <p:cNvPr id="6" name="Text 4"/>
          <p:cNvSpPr/>
          <p:nvPr/>
        </p:nvSpPr>
        <p:spPr>
          <a:xfrm>
            <a:off x="777240" y="1554480"/>
            <a:ext cx="320040" cy="320040"/>
          </a:xfrm>
          <a:prstGeom prst="ellipse">
            <a:avLst/>
          </a:prstGeom>
          <a:solidFill>
            <a:srgbClr val="DC2626"/>
          </a:solid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1</a:t>
            </a:r>
            <a:endParaRPr lang="en-US" sz="1400" dirty="0"/>
          </a:p>
        </p:txBody>
      </p:sp>
      <p:sp>
        <p:nvSpPr>
          <p:cNvPr id="7" name="Text 5"/>
          <p:cNvSpPr/>
          <p:nvPr/>
        </p:nvSpPr>
        <p:spPr>
          <a:xfrm>
            <a:off x="1280160" y="1371600"/>
            <a:ext cx="7132320" cy="274320"/>
          </a:xfrm>
          <a:prstGeom prst="rect">
            <a:avLst/>
          </a:prstGeom>
          <a:noFill/>
          <a:ln/>
        </p:spPr>
        <p:txBody>
          <a:bodyPr wrap="square" lIns="0" tIns="0" rIns="0" bIns="0" rtlCol="0" anchor="ctr"/>
          <a:lstStyle/>
          <a:p>
            <a:pPr marL="0" indent="0">
              <a:buNone/>
            </a:pPr>
            <a:r>
              <a:rPr lang="en-US" sz="1300" b="1" dirty="0">
                <a:solidFill>
                  <a:srgbClr val="1E293B"/>
                </a:solidFill>
                <a:latin typeface="Georgia" pitchFamily="34" charset="0"/>
                <a:ea typeface="Georgia" pitchFamily="34" charset="-122"/>
                <a:cs typeface="Georgia" pitchFamily="34" charset="-120"/>
              </a:rPr>
              <a:t>Cognitive Effort Allocation</a:t>
            </a:r>
            <a:endParaRPr lang="en-US" sz="1300" dirty="0"/>
          </a:p>
        </p:txBody>
      </p:sp>
      <p:sp>
        <p:nvSpPr>
          <p:cNvPr id="8" name="Text 6"/>
          <p:cNvSpPr/>
          <p:nvPr/>
        </p:nvSpPr>
        <p:spPr>
          <a:xfrm>
            <a:off x="1280160" y="1664208"/>
            <a:ext cx="7132320" cy="45720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AI's fluent, confident output shifts users toward the intuitive pole. They experience an illusion of comprehension without doing the cognitive work.</a:t>
            </a:r>
            <a:endParaRPr lang="en-US" sz="1000" dirty="0"/>
          </a:p>
        </p:txBody>
      </p:sp>
      <p:sp>
        <p:nvSpPr>
          <p:cNvPr id="9" name="Shape 7"/>
          <p:cNvSpPr/>
          <p:nvPr/>
        </p:nvSpPr>
        <p:spPr>
          <a:xfrm>
            <a:off x="457200" y="2377440"/>
            <a:ext cx="822960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8"/>
          <p:cNvSpPr/>
          <p:nvPr/>
        </p:nvSpPr>
        <p:spPr>
          <a:xfrm>
            <a:off x="457200" y="2377440"/>
            <a:ext cx="73152" cy="914400"/>
          </a:xfrm>
          <a:prstGeom prst="rect">
            <a:avLst/>
          </a:prstGeom>
          <a:solidFill>
            <a:srgbClr val="D97706"/>
          </a:solidFill>
          <a:ln/>
        </p:spPr>
        <p:txBody>
          <a:bodyPr/>
          <a:lstStyle/>
          <a:p>
            <a:endParaRPr lang="en-US"/>
          </a:p>
        </p:txBody>
      </p:sp>
      <p:sp>
        <p:nvSpPr>
          <p:cNvPr id="11" name="Text 9"/>
          <p:cNvSpPr/>
          <p:nvPr/>
        </p:nvSpPr>
        <p:spPr>
          <a:xfrm>
            <a:off x="777240" y="2651760"/>
            <a:ext cx="320040" cy="320040"/>
          </a:xfrm>
          <a:prstGeom prst="ellipse">
            <a:avLst/>
          </a:prstGeom>
          <a:solidFill>
            <a:srgbClr val="D97706"/>
          </a:solid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2</a:t>
            </a:r>
            <a:endParaRPr lang="en-US" sz="1400" dirty="0"/>
          </a:p>
        </p:txBody>
      </p:sp>
      <p:sp>
        <p:nvSpPr>
          <p:cNvPr id="12" name="Text 10"/>
          <p:cNvSpPr/>
          <p:nvPr/>
        </p:nvSpPr>
        <p:spPr>
          <a:xfrm>
            <a:off x="1280160" y="2468880"/>
            <a:ext cx="7132320" cy="274320"/>
          </a:xfrm>
          <a:prstGeom prst="rect">
            <a:avLst/>
          </a:prstGeom>
          <a:noFill/>
          <a:ln/>
        </p:spPr>
        <p:txBody>
          <a:bodyPr wrap="square" lIns="0" tIns="0" rIns="0" bIns="0" rtlCol="0" anchor="ctr"/>
          <a:lstStyle/>
          <a:p>
            <a:pPr marL="0" indent="0">
              <a:buNone/>
            </a:pPr>
            <a:r>
              <a:rPr lang="en-US" sz="1300" b="1" dirty="0">
                <a:solidFill>
                  <a:srgbClr val="1E293B"/>
                </a:solidFill>
                <a:latin typeface="Georgia" pitchFamily="34" charset="0"/>
                <a:ea typeface="Georgia" pitchFamily="34" charset="-122"/>
                <a:cs typeface="Georgia" pitchFamily="34" charset="-120"/>
              </a:rPr>
              <a:t>Metacognitive Monitoring Failure</a:t>
            </a:r>
            <a:endParaRPr lang="en-US" sz="1300" dirty="0"/>
          </a:p>
        </p:txBody>
      </p:sp>
      <p:sp>
        <p:nvSpPr>
          <p:cNvPr id="13" name="Text 11"/>
          <p:cNvSpPr/>
          <p:nvPr/>
        </p:nvSpPr>
        <p:spPr>
          <a:xfrm>
            <a:off x="1280160" y="2761488"/>
            <a:ext cx="7132320" cy="45720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AI removes cognitive friction. Without confusion or difficulty, the metacognitive alarm never fires and users never shift to deeper processing.</a:t>
            </a:r>
            <a:endParaRPr lang="en-US" sz="1000" dirty="0"/>
          </a:p>
        </p:txBody>
      </p:sp>
      <p:sp>
        <p:nvSpPr>
          <p:cNvPr id="14" name="Shape 12"/>
          <p:cNvSpPr/>
          <p:nvPr/>
        </p:nvSpPr>
        <p:spPr>
          <a:xfrm>
            <a:off x="457200" y="3474720"/>
            <a:ext cx="822960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5" name="Shape 13"/>
          <p:cNvSpPr/>
          <p:nvPr/>
        </p:nvSpPr>
        <p:spPr>
          <a:xfrm>
            <a:off x="457200" y="3474720"/>
            <a:ext cx="73152" cy="914400"/>
          </a:xfrm>
          <a:prstGeom prst="rect">
            <a:avLst/>
          </a:prstGeom>
          <a:solidFill>
            <a:srgbClr val="0D9488"/>
          </a:solidFill>
          <a:ln/>
        </p:spPr>
        <p:txBody>
          <a:bodyPr/>
          <a:lstStyle/>
          <a:p>
            <a:endParaRPr lang="en-US"/>
          </a:p>
        </p:txBody>
      </p:sp>
      <p:sp>
        <p:nvSpPr>
          <p:cNvPr id="16" name="Text 14"/>
          <p:cNvSpPr/>
          <p:nvPr/>
        </p:nvSpPr>
        <p:spPr>
          <a:xfrm>
            <a:off x="777240" y="3749040"/>
            <a:ext cx="320040" cy="320040"/>
          </a:xfrm>
          <a:prstGeom prst="ellipse">
            <a:avLst/>
          </a:prstGeom>
          <a:solidFill>
            <a:srgbClr val="0D9488"/>
          </a:solid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3</a:t>
            </a:r>
            <a:endParaRPr lang="en-US" sz="1400" dirty="0"/>
          </a:p>
        </p:txBody>
      </p:sp>
      <p:sp>
        <p:nvSpPr>
          <p:cNvPr id="17" name="Text 15"/>
          <p:cNvSpPr/>
          <p:nvPr/>
        </p:nvSpPr>
        <p:spPr>
          <a:xfrm>
            <a:off x="1280160" y="3566160"/>
            <a:ext cx="7132320" cy="274320"/>
          </a:xfrm>
          <a:prstGeom prst="rect">
            <a:avLst/>
          </a:prstGeom>
          <a:noFill/>
          <a:ln/>
        </p:spPr>
        <p:txBody>
          <a:bodyPr wrap="square" lIns="0" tIns="0" rIns="0" bIns="0" rtlCol="0" anchor="ctr"/>
          <a:lstStyle/>
          <a:p>
            <a:pPr marL="0" indent="0">
              <a:buNone/>
            </a:pPr>
            <a:r>
              <a:rPr lang="en-US" sz="1300" b="1" dirty="0">
                <a:solidFill>
                  <a:srgbClr val="1E293B"/>
                </a:solidFill>
                <a:latin typeface="Georgia" pitchFamily="34" charset="0"/>
                <a:ea typeface="Georgia" pitchFamily="34" charset="-122"/>
                <a:cs typeface="Georgia" pitchFamily="34" charset="-120"/>
              </a:rPr>
              <a:t>Calibration as the Switch</a:t>
            </a:r>
            <a:endParaRPr lang="en-US" sz="1300" dirty="0"/>
          </a:p>
        </p:txBody>
      </p:sp>
      <p:sp>
        <p:nvSpPr>
          <p:cNvPr id="18" name="Text 16"/>
          <p:cNvSpPr/>
          <p:nvPr/>
        </p:nvSpPr>
        <p:spPr>
          <a:xfrm>
            <a:off x="1280160" y="3858768"/>
            <a:ext cx="7132320" cy="45720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Well-calibrated users recognize when Oracle mode is efficient and when analytic modes are necessary. The goal is calibrated engagement, not maximum engagement.</a:t>
            </a:r>
            <a:endParaRPr lang="en-US" sz="1000" dirty="0"/>
          </a:p>
        </p:txBody>
      </p:sp>
      <p:sp>
        <p:nvSpPr>
          <p:cNvPr id="19" name="Shape 17"/>
          <p:cNvSpPr/>
          <p:nvPr/>
        </p:nvSpPr>
        <p:spPr>
          <a:xfrm>
            <a:off x="457200" y="4434840"/>
            <a:ext cx="8229600" cy="411480"/>
          </a:xfrm>
          <a:prstGeom prst="rect">
            <a:avLst/>
          </a:prstGeom>
          <a:solidFill>
            <a:srgbClr val="0F1B2D"/>
          </a:solidFill>
          <a:ln/>
        </p:spPr>
        <p:txBody>
          <a:bodyPr/>
          <a:lstStyle/>
          <a:p>
            <a:endParaRPr lang="en-US"/>
          </a:p>
        </p:txBody>
      </p:sp>
      <p:sp>
        <p:nvSpPr>
          <p:cNvPr id="20" name="Text 18"/>
          <p:cNvSpPr/>
          <p:nvPr/>
        </p:nvSpPr>
        <p:spPr>
          <a:xfrm>
            <a:off x="640080" y="4434840"/>
            <a:ext cx="7863840" cy="41148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AI interaction mode, mediated by calibration and metacognitive monitoring, predicts cognitive augmentation or atrophy.</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dissolve">
                                      <p:cBhvr>
                                        <p:cTn id="41" dur="500"/>
                                        <p:tgtEl>
                                          <p:spTgt spid="14"/>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dissolve">
                                      <p:cBhvr>
                                        <p:cTn id="44" dur="500"/>
                                        <p:tgtEl>
                                          <p:spTgt spid="15"/>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dissolve">
                                      <p:cBhvr>
                                        <p:cTn id="53" dur="500"/>
                                        <p:tgtEl>
                                          <p:spTgt spid="18"/>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dissolve">
                                      <p:cBhvr>
                                        <p:cTn id="58" dur="500"/>
                                        <p:tgtEl>
                                          <p:spTgt spid="19"/>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dissolve">
                                      <p:cBhvr>
                                        <p:cTn id="6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name="Slide 16">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FRAMEWORK</a:t>
            </a:r>
            <a:endParaRPr lang="en-US" sz="1000" dirty="0"/>
          </a:p>
        </p:txBody>
      </p:sp>
      <p:sp>
        <p:nvSpPr>
          <p:cNvPr id="3" name="Text 1"/>
          <p:cNvSpPr/>
          <p:nvPr/>
        </p:nvSpPr>
        <p:spPr>
          <a:xfrm>
            <a:off x="457200" y="594360"/>
            <a:ext cx="8229600" cy="457200"/>
          </a:xfrm>
          <a:prstGeom prst="rect">
            <a:avLst/>
          </a:prstGeom>
          <a:noFill/>
          <a:ln/>
        </p:spPr>
        <p:txBody>
          <a:bodyPr wrap="square" lIns="0" tIns="0" rIns="0" bIns="0" rtlCol="0" anchor="ctr"/>
          <a:lstStyle/>
          <a:p>
            <a:pPr marL="0" indent="0">
              <a:buNone/>
            </a:pPr>
            <a:r>
              <a:rPr lang="en-US" sz="2400" b="1" dirty="0">
                <a:solidFill>
                  <a:srgbClr val="1E293B"/>
                </a:solidFill>
                <a:latin typeface="Georgia" pitchFamily="34" charset="0"/>
                <a:ea typeface="Georgia" pitchFamily="34" charset="-122"/>
                <a:cs typeface="Georgia" pitchFamily="34" charset="-120"/>
              </a:rPr>
              <a:t>Theoretical Foundations</a:t>
            </a:r>
            <a:endParaRPr lang="en-US" sz="2400" dirty="0"/>
          </a:p>
        </p:txBody>
      </p:sp>
      <p:sp>
        <p:nvSpPr>
          <p:cNvPr id="4" name="Shape 2"/>
          <p:cNvSpPr/>
          <p:nvPr/>
        </p:nvSpPr>
        <p:spPr>
          <a:xfrm>
            <a:off x="457200" y="1234440"/>
            <a:ext cx="8229600" cy="47548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234440"/>
            <a:ext cx="73152" cy="475488"/>
          </a:xfrm>
          <a:prstGeom prst="rect">
            <a:avLst/>
          </a:prstGeom>
          <a:solidFill>
            <a:srgbClr val="DC2626"/>
          </a:solidFill>
          <a:ln/>
        </p:spPr>
        <p:txBody>
          <a:bodyPr/>
          <a:lstStyle/>
          <a:p>
            <a:endParaRPr lang="en-US"/>
          </a:p>
        </p:txBody>
      </p:sp>
      <p:sp>
        <p:nvSpPr>
          <p:cNvPr id="6" name="Text 4"/>
          <p:cNvSpPr/>
          <p:nvPr/>
        </p:nvSpPr>
        <p:spPr>
          <a:xfrm>
            <a:off x="777240" y="1289304"/>
            <a:ext cx="2286000" cy="182880"/>
          </a:xfrm>
          <a:prstGeom prst="rect">
            <a:avLst/>
          </a:prstGeom>
          <a:noFill/>
          <a:ln/>
        </p:spPr>
        <p:txBody>
          <a:bodyPr wrap="square" lIns="0" tIns="0" rIns="0" bIns="0" rtlCol="0" anchor="ctr"/>
          <a:lstStyle/>
          <a:p>
            <a:pPr marL="0" indent="0">
              <a:buNone/>
            </a:pPr>
            <a:r>
              <a:rPr lang="en-US" sz="1000" b="1" dirty="0">
                <a:solidFill>
                  <a:srgbClr val="DC2626"/>
                </a:solidFill>
                <a:latin typeface="Calibri" pitchFamily="34" charset="0"/>
                <a:ea typeface="Calibri" pitchFamily="34" charset="-122"/>
                <a:cs typeface="Calibri" pitchFamily="34" charset="-120"/>
              </a:rPr>
              <a:t>Bloom's Taxonomy</a:t>
            </a:r>
            <a:endParaRPr lang="en-US" sz="1000" dirty="0"/>
          </a:p>
        </p:txBody>
      </p:sp>
      <p:sp>
        <p:nvSpPr>
          <p:cNvPr id="7" name="Text 5"/>
          <p:cNvSpPr/>
          <p:nvPr/>
        </p:nvSpPr>
        <p:spPr>
          <a:xfrm>
            <a:off x="777240" y="1463040"/>
            <a:ext cx="2286000" cy="164592"/>
          </a:xfrm>
          <a:prstGeom prst="rect">
            <a:avLst/>
          </a:prstGeom>
          <a:noFill/>
          <a:ln/>
        </p:spPr>
        <p:txBody>
          <a:bodyPr wrap="square" lIns="0" tIns="0" rIns="0" bIns="0" rtlCol="0" anchor="ctr"/>
          <a:lstStyle/>
          <a:p>
            <a:pPr marL="0" indent="0">
              <a:buNone/>
            </a:pPr>
            <a:r>
              <a:rPr lang="en-US" sz="800" i="1" dirty="0">
                <a:solidFill>
                  <a:srgbClr val="94A3B8"/>
                </a:solidFill>
                <a:latin typeface="Calibri" pitchFamily="34" charset="0"/>
                <a:ea typeface="Calibri" pitchFamily="34" charset="-122"/>
                <a:cs typeface="Calibri" pitchFamily="34" charset="-120"/>
              </a:rPr>
              <a:t>Anderson &amp; Krathwohl, 2001</a:t>
            </a:r>
            <a:endParaRPr lang="en-US" sz="800" dirty="0"/>
          </a:p>
        </p:txBody>
      </p:sp>
      <p:sp>
        <p:nvSpPr>
          <p:cNvPr id="8" name="Text 6"/>
          <p:cNvSpPr/>
          <p:nvPr/>
        </p:nvSpPr>
        <p:spPr>
          <a:xfrm>
            <a:off x="3200400" y="1289304"/>
            <a:ext cx="5212080" cy="347472"/>
          </a:xfrm>
          <a:prstGeom prst="rect">
            <a:avLst/>
          </a:prstGeom>
          <a:noFill/>
          <a:ln/>
        </p:spPr>
        <p:txBody>
          <a:bodyPr wrap="square" lIns="0" tIns="0" rIns="0" bIns="0" rtlCol="0" anchor="ctr"/>
          <a:lstStyle/>
          <a:p>
            <a:pPr marL="0" indent="0">
              <a:buNone/>
            </a:pPr>
            <a:r>
              <a:rPr lang="en-US" sz="900" dirty="0">
                <a:solidFill>
                  <a:srgbClr val="1E293B"/>
                </a:solidFill>
                <a:latin typeface="Calibri" pitchFamily="34" charset="0"/>
                <a:ea typeface="Calibri" pitchFamily="34" charset="-122"/>
                <a:cs typeface="Calibri" pitchFamily="34" charset="-120"/>
              </a:rPr>
              <a:t>The 8 modes map directly onto Bloom's levels: Oracle = Remember, Tutor = Understand, Creative Expander = Create, Problem Setter = Evaluate/Create</a:t>
            </a:r>
            <a:endParaRPr lang="en-US" sz="900" dirty="0"/>
          </a:p>
        </p:txBody>
      </p:sp>
      <p:sp>
        <p:nvSpPr>
          <p:cNvPr id="9" name="Shape 7"/>
          <p:cNvSpPr/>
          <p:nvPr/>
        </p:nvSpPr>
        <p:spPr>
          <a:xfrm>
            <a:off x="457200" y="1737360"/>
            <a:ext cx="8229600" cy="47548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8"/>
          <p:cNvSpPr/>
          <p:nvPr/>
        </p:nvSpPr>
        <p:spPr>
          <a:xfrm>
            <a:off x="457200" y="1737360"/>
            <a:ext cx="73152" cy="475488"/>
          </a:xfrm>
          <a:prstGeom prst="rect">
            <a:avLst/>
          </a:prstGeom>
          <a:solidFill>
            <a:srgbClr val="D97706"/>
          </a:solidFill>
          <a:ln/>
        </p:spPr>
        <p:txBody>
          <a:bodyPr/>
          <a:lstStyle/>
          <a:p>
            <a:endParaRPr lang="en-US"/>
          </a:p>
        </p:txBody>
      </p:sp>
      <p:sp>
        <p:nvSpPr>
          <p:cNvPr id="11" name="Text 9"/>
          <p:cNvSpPr/>
          <p:nvPr/>
        </p:nvSpPr>
        <p:spPr>
          <a:xfrm>
            <a:off x="777240" y="1792224"/>
            <a:ext cx="2286000" cy="182880"/>
          </a:xfrm>
          <a:prstGeom prst="rect">
            <a:avLst/>
          </a:prstGeom>
          <a:noFill/>
          <a:ln/>
        </p:spPr>
        <p:txBody>
          <a:bodyPr wrap="square" lIns="0" tIns="0" rIns="0" bIns="0" rtlCol="0" anchor="ctr"/>
          <a:lstStyle/>
          <a:p>
            <a:pPr marL="0" indent="0">
              <a:buNone/>
            </a:pPr>
            <a:r>
              <a:rPr lang="en-US" sz="1000" b="1" dirty="0">
                <a:solidFill>
                  <a:srgbClr val="D97706"/>
                </a:solidFill>
                <a:latin typeface="Calibri" pitchFamily="34" charset="0"/>
                <a:ea typeface="Calibri" pitchFamily="34" charset="-122"/>
                <a:cs typeface="Calibri" pitchFamily="34" charset="-120"/>
              </a:rPr>
              <a:t>Schön's Reflective Practice</a:t>
            </a:r>
            <a:endParaRPr lang="en-US" sz="1000" dirty="0"/>
          </a:p>
        </p:txBody>
      </p:sp>
      <p:sp>
        <p:nvSpPr>
          <p:cNvPr id="12" name="Text 10"/>
          <p:cNvSpPr/>
          <p:nvPr/>
        </p:nvSpPr>
        <p:spPr>
          <a:xfrm>
            <a:off x="777240" y="1965960"/>
            <a:ext cx="2286000" cy="164592"/>
          </a:xfrm>
          <a:prstGeom prst="rect">
            <a:avLst/>
          </a:prstGeom>
          <a:noFill/>
          <a:ln/>
        </p:spPr>
        <p:txBody>
          <a:bodyPr wrap="square" lIns="0" tIns="0" rIns="0" bIns="0" rtlCol="0" anchor="ctr"/>
          <a:lstStyle/>
          <a:p>
            <a:pPr marL="0" indent="0">
              <a:buNone/>
            </a:pPr>
            <a:r>
              <a:rPr lang="en-US" sz="800" i="1" dirty="0">
                <a:solidFill>
                  <a:srgbClr val="94A3B8"/>
                </a:solidFill>
                <a:latin typeface="Calibri" pitchFamily="34" charset="0"/>
                <a:ea typeface="Calibri" pitchFamily="34" charset="-122"/>
                <a:cs typeface="Calibri" pitchFamily="34" charset="-120"/>
              </a:rPr>
              <a:t>Schön, 1983</a:t>
            </a:r>
            <a:endParaRPr lang="en-US" sz="800" dirty="0"/>
          </a:p>
        </p:txBody>
      </p:sp>
      <p:sp>
        <p:nvSpPr>
          <p:cNvPr id="13" name="Text 11"/>
          <p:cNvSpPr/>
          <p:nvPr/>
        </p:nvSpPr>
        <p:spPr>
          <a:xfrm>
            <a:off x="3200400" y="1792224"/>
            <a:ext cx="5212080" cy="347472"/>
          </a:xfrm>
          <a:prstGeom prst="rect">
            <a:avLst/>
          </a:prstGeom>
          <a:noFill/>
          <a:ln/>
        </p:spPr>
        <p:txBody>
          <a:bodyPr wrap="square" lIns="0" tIns="0" rIns="0" bIns="0" rtlCol="0" anchor="ctr"/>
          <a:lstStyle/>
          <a:p>
            <a:pPr marL="0" indent="0">
              <a:buNone/>
            </a:pPr>
            <a:r>
              <a:rPr lang="en-US" sz="900" dirty="0">
                <a:solidFill>
                  <a:srgbClr val="1E293B"/>
                </a:solidFill>
                <a:latin typeface="Calibri" pitchFamily="34" charset="0"/>
                <a:ea typeface="Calibri" pitchFamily="34" charset="-122"/>
                <a:cs typeface="Calibri" pitchFamily="34" charset="-120"/>
              </a:rPr>
              <a:t>Problem Setter mode IS Schön's problem-setting. AI removes the 'reflection-in-action' friction that triggers deeper learning</a:t>
            </a:r>
            <a:endParaRPr lang="en-US" sz="900" dirty="0"/>
          </a:p>
        </p:txBody>
      </p:sp>
      <p:sp>
        <p:nvSpPr>
          <p:cNvPr id="14" name="Shape 12"/>
          <p:cNvSpPr/>
          <p:nvPr/>
        </p:nvSpPr>
        <p:spPr>
          <a:xfrm>
            <a:off x="457200" y="2240280"/>
            <a:ext cx="8229600" cy="47548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5" name="Shape 13"/>
          <p:cNvSpPr/>
          <p:nvPr/>
        </p:nvSpPr>
        <p:spPr>
          <a:xfrm>
            <a:off x="457200" y="2240280"/>
            <a:ext cx="73152" cy="475488"/>
          </a:xfrm>
          <a:prstGeom prst="rect">
            <a:avLst/>
          </a:prstGeom>
          <a:solidFill>
            <a:srgbClr val="0D9488"/>
          </a:solidFill>
          <a:ln/>
        </p:spPr>
        <p:txBody>
          <a:bodyPr/>
          <a:lstStyle/>
          <a:p>
            <a:endParaRPr lang="en-US"/>
          </a:p>
        </p:txBody>
      </p:sp>
      <p:sp>
        <p:nvSpPr>
          <p:cNvPr id="16" name="Text 14"/>
          <p:cNvSpPr/>
          <p:nvPr/>
        </p:nvSpPr>
        <p:spPr>
          <a:xfrm>
            <a:off x="777240" y="2295144"/>
            <a:ext cx="2286000" cy="182880"/>
          </a:xfrm>
          <a:prstGeom prst="rect">
            <a:avLst/>
          </a:prstGeom>
          <a:noFill/>
          <a:ln/>
        </p:spPr>
        <p:txBody>
          <a:bodyPr wrap="square" lIns="0" tIns="0" rIns="0" bIns="0" rtlCol="0" anchor="ctr"/>
          <a:lstStyle/>
          <a:p>
            <a:pPr marL="0" indent="0">
              <a:buNone/>
            </a:pPr>
            <a:r>
              <a:rPr lang="en-US" sz="1000" b="1" dirty="0">
                <a:solidFill>
                  <a:srgbClr val="0D9488"/>
                </a:solidFill>
                <a:latin typeface="Calibri" pitchFamily="34" charset="0"/>
                <a:ea typeface="Calibri" pitchFamily="34" charset="-122"/>
                <a:cs typeface="Calibri" pitchFamily="34" charset="-120"/>
              </a:rPr>
              <a:t>Cognitive Continuum Theory</a:t>
            </a:r>
            <a:endParaRPr lang="en-US" sz="1000" dirty="0"/>
          </a:p>
        </p:txBody>
      </p:sp>
      <p:sp>
        <p:nvSpPr>
          <p:cNvPr id="17" name="Text 15"/>
          <p:cNvSpPr/>
          <p:nvPr/>
        </p:nvSpPr>
        <p:spPr>
          <a:xfrm>
            <a:off x="777240" y="2468880"/>
            <a:ext cx="2286000" cy="164592"/>
          </a:xfrm>
          <a:prstGeom prst="rect">
            <a:avLst/>
          </a:prstGeom>
          <a:noFill/>
          <a:ln/>
        </p:spPr>
        <p:txBody>
          <a:bodyPr wrap="square" lIns="0" tIns="0" rIns="0" bIns="0" rtlCol="0" anchor="ctr"/>
          <a:lstStyle/>
          <a:p>
            <a:pPr marL="0" indent="0">
              <a:buNone/>
            </a:pPr>
            <a:r>
              <a:rPr lang="en-US" sz="800" i="1" dirty="0">
                <a:solidFill>
                  <a:srgbClr val="94A3B8"/>
                </a:solidFill>
                <a:latin typeface="Calibri" pitchFamily="34" charset="0"/>
                <a:ea typeface="Calibri" pitchFamily="34" charset="-122"/>
                <a:cs typeface="Calibri" pitchFamily="34" charset="-120"/>
              </a:rPr>
              <a:t>Hammond, 1996</a:t>
            </a:r>
            <a:endParaRPr lang="en-US" sz="800" dirty="0"/>
          </a:p>
        </p:txBody>
      </p:sp>
      <p:sp>
        <p:nvSpPr>
          <p:cNvPr id="18" name="Text 16"/>
          <p:cNvSpPr/>
          <p:nvPr/>
        </p:nvSpPr>
        <p:spPr>
          <a:xfrm>
            <a:off x="3200400" y="2295144"/>
            <a:ext cx="5212080" cy="347472"/>
          </a:xfrm>
          <a:prstGeom prst="rect">
            <a:avLst/>
          </a:prstGeom>
          <a:noFill/>
          <a:ln/>
        </p:spPr>
        <p:txBody>
          <a:bodyPr wrap="square" lIns="0" tIns="0" rIns="0" bIns="0" rtlCol="0" anchor="ctr"/>
          <a:lstStyle/>
          <a:p>
            <a:pPr marL="0" indent="0">
              <a:buNone/>
            </a:pPr>
            <a:r>
              <a:rPr lang="en-US" sz="900" dirty="0">
                <a:solidFill>
                  <a:srgbClr val="1E293B"/>
                </a:solidFill>
                <a:latin typeface="Calibri" pitchFamily="34" charset="0"/>
                <a:ea typeface="Calibri" pitchFamily="34" charset="-122"/>
                <a:cs typeface="Calibri" pitchFamily="34" charset="-120"/>
              </a:rPr>
              <a:t>Primary causal mechanism: AI's fluent output pushes cognition toward the intuitive pole; active modes force analytic processing</a:t>
            </a:r>
            <a:endParaRPr lang="en-US" sz="900" dirty="0"/>
          </a:p>
        </p:txBody>
      </p:sp>
      <p:sp>
        <p:nvSpPr>
          <p:cNvPr id="19" name="Shape 17"/>
          <p:cNvSpPr/>
          <p:nvPr/>
        </p:nvSpPr>
        <p:spPr>
          <a:xfrm>
            <a:off x="457200" y="2743200"/>
            <a:ext cx="8229600" cy="47548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0" name="Shape 18"/>
          <p:cNvSpPr/>
          <p:nvPr/>
        </p:nvSpPr>
        <p:spPr>
          <a:xfrm>
            <a:off x="457200" y="2743200"/>
            <a:ext cx="73152" cy="475488"/>
          </a:xfrm>
          <a:prstGeom prst="rect">
            <a:avLst/>
          </a:prstGeom>
          <a:solidFill>
            <a:srgbClr val="DC2626"/>
          </a:solidFill>
          <a:ln/>
        </p:spPr>
        <p:txBody>
          <a:bodyPr/>
          <a:lstStyle/>
          <a:p>
            <a:endParaRPr lang="en-US"/>
          </a:p>
        </p:txBody>
      </p:sp>
      <p:sp>
        <p:nvSpPr>
          <p:cNvPr id="21" name="Text 19"/>
          <p:cNvSpPr/>
          <p:nvPr/>
        </p:nvSpPr>
        <p:spPr>
          <a:xfrm>
            <a:off x="777240" y="2798064"/>
            <a:ext cx="2286000" cy="182880"/>
          </a:xfrm>
          <a:prstGeom prst="rect">
            <a:avLst/>
          </a:prstGeom>
          <a:noFill/>
          <a:ln/>
        </p:spPr>
        <p:txBody>
          <a:bodyPr wrap="square" lIns="0" tIns="0" rIns="0" bIns="0" rtlCol="0" anchor="ctr"/>
          <a:lstStyle/>
          <a:p>
            <a:pPr marL="0" indent="0">
              <a:buNone/>
            </a:pPr>
            <a:r>
              <a:rPr lang="en-US" sz="1000" b="1" dirty="0">
                <a:solidFill>
                  <a:srgbClr val="DC2626"/>
                </a:solidFill>
                <a:latin typeface="Calibri" pitchFamily="34" charset="0"/>
                <a:ea typeface="Calibri" pitchFamily="34" charset="-122"/>
                <a:cs typeface="Calibri" pitchFamily="34" charset="-120"/>
              </a:rPr>
              <a:t>Epistemic Vigilance</a:t>
            </a:r>
            <a:endParaRPr lang="en-US" sz="1000" dirty="0"/>
          </a:p>
        </p:txBody>
      </p:sp>
      <p:sp>
        <p:nvSpPr>
          <p:cNvPr id="22" name="Text 20"/>
          <p:cNvSpPr/>
          <p:nvPr/>
        </p:nvSpPr>
        <p:spPr>
          <a:xfrm>
            <a:off x="777240" y="2971800"/>
            <a:ext cx="2286000" cy="164592"/>
          </a:xfrm>
          <a:prstGeom prst="rect">
            <a:avLst/>
          </a:prstGeom>
          <a:noFill/>
          <a:ln/>
        </p:spPr>
        <p:txBody>
          <a:bodyPr wrap="square" lIns="0" tIns="0" rIns="0" bIns="0" rtlCol="0" anchor="ctr"/>
          <a:lstStyle/>
          <a:p>
            <a:pPr marL="0" indent="0">
              <a:buNone/>
            </a:pPr>
            <a:r>
              <a:rPr lang="en-US" sz="800" i="1" dirty="0">
                <a:solidFill>
                  <a:srgbClr val="94A3B8"/>
                </a:solidFill>
                <a:latin typeface="Calibri" pitchFamily="34" charset="0"/>
                <a:ea typeface="Calibri" pitchFamily="34" charset="-122"/>
                <a:cs typeface="Calibri" pitchFamily="34" charset="-120"/>
              </a:rPr>
              <a:t>Sperber et al., 2010</a:t>
            </a:r>
            <a:endParaRPr lang="en-US" sz="800" dirty="0"/>
          </a:p>
        </p:txBody>
      </p:sp>
      <p:sp>
        <p:nvSpPr>
          <p:cNvPr id="23" name="Text 21"/>
          <p:cNvSpPr/>
          <p:nvPr/>
        </p:nvSpPr>
        <p:spPr>
          <a:xfrm>
            <a:off x="3200400" y="2798064"/>
            <a:ext cx="5212080" cy="347472"/>
          </a:xfrm>
          <a:prstGeom prst="rect">
            <a:avLst/>
          </a:prstGeom>
          <a:noFill/>
          <a:ln/>
        </p:spPr>
        <p:txBody>
          <a:bodyPr wrap="square" lIns="0" tIns="0" rIns="0" bIns="0" rtlCol="0" anchor="ctr"/>
          <a:lstStyle/>
          <a:p>
            <a:pPr marL="0" indent="0">
              <a:buNone/>
            </a:pPr>
            <a:r>
              <a:rPr lang="en-US" sz="900" dirty="0">
                <a:solidFill>
                  <a:srgbClr val="1E293B"/>
                </a:solidFill>
                <a:latin typeface="Calibri" pitchFamily="34" charset="0"/>
                <a:ea typeface="Calibri" pitchFamily="34" charset="-122"/>
                <a:cs typeface="Calibri" pitchFamily="34" charset="-120"/>
              </a:rPr>
              <a:t>Humans evolved to evaluate testimony from other humans. AI's confident, fluent output bypasses these filters — active modes restore vigilance</a:t>
            </a:r>
            <a:endParaRPr lang="en-US" sz="900" dirty="0"/>
          </a:p>
        </p:txBody>
      </p:sp>
      <p:sp>
        <p:nvSpPr>
          <p:cNvPr id="24" name="Shape 22"/>
          <p:cNvSpPr/>
          <p:nvPr/>
        </p:nvSpPr>
        <p:spPr>
          <a:xfrm>
            <a:off x="457200" y="3246120"/>
            <a:ext cx="8229600" cy="47548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5" name="Shape 23"/>
          <p:cNvSpPr/>
          <p:nvPr/>
        </p:nvSpPr>
        <p:spPr>
          <a:xfrm>
            <a:off x="457200" y="3246120"/>
            <a:ext cx="73152" cy="475488"/>
          </a:xfrm>
          <a:prstGeom prst="rect">
            <a:avLst/>
          </a:prstGeom>
          <a:solidFill>
            <a:srgbClr val="D97706"/>
          </a:solidFill>
          <a:ln/>
        </p:spPr>
        <p:txBody>
          <a:bodyPr/>
          <a:lstStyle/>
          <a:p>
            <a:endParaRPr lang="en-US"/>
          </a:p>
        </p:txBody>
      </p:sp>
      <p:sp>
        <p:nvSpPr>
          <p:cNvPr id="26" name="Text 24"/>
          <p:cNvSpPr/>
          <p:nvPr/>
        </p:nvSpPr>
        <p:spPr>
          <a:xfrm>
            <a:off x="777240" y="3300984"/>
            <a:ext cx="2286000" cy="182880"/>
          </a:xfrm>
          <a:prstGeom prst="rect">
            <a:avLst/>
          </a:prstGeom>
          <a:noFill/>
          <a:ln/>
        </p:spPr>
        <p:txBody>
          <a:bodyPr wrap="square" lIns="0" tIns="0" rIns="0" bIns="0" rtlCol="0" anchor="ctr"/>
          <a:lstStyle/>
          <a:p>
            <a:pPr marL="0" indent="0">
              <a:buNone/>
            </a:pPr>
            <a:r>
              <a:rPr lang="en-US" sz="1000" b="1" dirty="0">
                <a:solidFill>
                  <a:srgbClr val="D97706"/>
                </a:solidFill>
                <a:latin typeface="Calibri" pitchFamily="34" charset="0"/>
                <a:ea typeface="Calibri" pitchFamily="34" charset="-122"/>
                <a:cs typeface="Calibri" pitchFamily="34" charset="-120"/>
              </a:rPr>
              <a:t>Dreyfus Model of Expertise</a:t>
            </a:r>
            <a:endParaRPr lang="en-US" sz="1000" dirty="0"/>
          </a:p>
        </p:txBody>
      </p:sp>
      <p:sp>
        <p:nvSpPr>
          <p:cNvPr id="27" name="Text 25"/>
          <p:cNvSpPr/>
          <p:nvPr/>
        </p:nvSpPr>
        <p:spPr>
          <a:xfrm>
            <a:off x="777240" y="3474720"/>
            <a:ext cx="2286000" cy="164592"/>
          </a:xfrm>
          <a:prstGeom prst="rect">
            <a:avLst/>
          </a:prstGeom>
          <a:noFill/>
          <a:ln/>
        </p:spPr>
        <p:txBody>
          <a:bodyPr wrap="square" lIns="0" tIns="0" rIns="0" bIns="0" rtlCol="0" anchor="ctr"/>
          <a:lstStyle/>
          <a:p>
            <a:pPr marL="0" indent="0">
              <a:buNone/>
            </a:pPr>
            <a:r>
              <a:rPr lang="en-US" sz="800" i="1" dirty="0">
                <a:solidFill>
                  <a:srgbClr val="94A3B8"/>
                </a:solidFill>
                <a:latin typeface="Calibri" pitchFamily="34" charset="0"/>
                <a:ea typeface="Calibri" pitchFamily="34" charset="-122"/>
                <a:cs typeface="Calibri" pitchFamily="34" charset="-120"/>
              </a:rPr>
              <a:t>Dreyfus &amp; Dreyfus, 1986</a:t>
            </a:r>
            <a:endParaRPr lang="en-US" sz="800" dirty="0"/>
          </a:p>
        </p:txBody>
      </p:sp>
      <p:sp>
        <p:nvSpPr>
          <p:cNvPr id="28" name="Text 26"/>
          <p:cNvSpPr/>
          <p:nvPr/>
        </p:nvSpPr>
        <p:spPr>
          <a:xfrm>
            <a:off x="3200400" y="3300984"/>
            <a:ext cx="5212080" cy="347472"/>
          </a:xfrm>
          <a:prstGeom prst="rect">
            <a:avLst/>
          </a:prstGeom>
          <a:noFill/>
          <a:ln/>
        </p:spPr>
        <p:txBody>
          <a:bodyPr wrap="square" lIns="0" tIns="0" rIns="0" bIns="0" rtlCol="0" anchor="ctr"/>
          <a:lstStyle/>
          <a:p>
            <a:pPr marL="0" indent="0">
              <a:buNone/>
            </a:pPr>
            <a:r>
              <a:rPr lang="en-US" sz="900" dirty="0">
                <a:solidFill>
                  <a:srgbClr val="1E293B"/>
                </a:solidFill>
                <a:latin typeface="Calibri" pitchFamily="34" charset="0"/>
                <a:ea typeface="Calibri" pitchFamily="34" charset="-122"/>
                <a:cs typeface="Calibri" pitchFamily="34" charset="-120"/>
              </a:rPr>
              <a:t>Novice→expert progression mirrors Passivity→Agency. AI can accelerate OR short-circuit this progression depending on mode</a:t>
            </a:r>
            <a:endParaRPr lang="en-US" sz="900" dirty="0"/>
          </a:p>
        </p:txBody>
      </p:sp>
      <p:sp>
        <p:nvSpPr>
          <p:cNvPr id="29" name="Shape 27"/>
          <p:cNvSpPr/>
          <p:nvPr/>
        </p:nvSpPr>
        <p:spPr>
          <a:xfrm>
            <a:off x="457200" y="3749040"/>
            <a:ext cx="8229600" cy="47548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30" name="Shape 28"/>
          <p:cNvSpPr/>
          <p:nvPr/>
        </p:nvSpPr>
        <p:spPr>
          <a:xfrm>
            <a:off x="457200" y="3749040"/>
            <a:ext cx="73152" cy="475488"/>
          </a:xfrm>
          <a:prstGeom prst="rect">
            <a:avLst/>
          </a:prstGeom>
          <a:solidFill>
            <a:srgbClr val="0D9488"/>
          </a:solidFill>
          <a:ln/>
        </p:spPr>
        <p:txBody>
          <a:bodyPr/>
          <a:lstStyle/>
          <a:p>
            <a:endParaRPr lang="en-US"/>
          </a:p>
        </p:txBody>
      </p:sp>
      <p:sp>
        <p:nvSpPr>
          <p:cNvPr id="31" name="Text 29"/>
          <p:cNvSpPr/>
          <p:nvPr/>
        </p:nvSpPr>
        <p:spPr>
          <a:xfrm>
            <a:off x="777240" y="3803904"/>
            <a:ext cx="2286000" cy="182880"/>
          </a:xfrm>
          <a:prstGeom prst="rect">
            <a:avLst/>
          </a:prstGeom>
          <a:noFill/>
          <a:ln/>
        </p:spPr>
        <p:txBody>
          <a:bodyPr wrap="square" lIns="0" tIns="0" rIns="0" bIns="0" rtlCol="0" anchor="ctr"/>
          <a:lstStyle/>
          <a:p>
            <a:pPr marL="0" indent="0">
              <a:buNone/>
            </a:pPr>
            <a:r>
              <a:rPr lang="en-US" sz="1000" b="1" dirty="0">
                <a:solidFill>
                  <a:srgbClr val="0D9488"/>
                </a:solidFill>
                <a:latin typeface="Calibri" pitchFamily="34" charset="0"/>
                <a:ea typeface="Calibri" pitchFamily="34" charset="-122"/>
                <a:cs typeface="Calibri" pitchFamily="34" charset="-120"/>
              </a:rPr>
              <a:t>Cognitive Offloading</a:t>
            </a:r>
            <a:endParaRPr lang="en-US" sz="1000" dirty="0"/>
          </a:p>
        </p:txBody>
      </p:sp>
      <p:sp>
        <p:nvSpPr>
          <p:cNvPr id="32" name="Text 30"/>
          <p:cNvSpPr/>
          <p:nvPr/>
        </p:nvSpPr>
        <p:spPr>
          <a:xfrm>
            <a:off x="777240" y="3977640"/>
            <a:ext cx="2286000" cy="164592"/>
          </a:xfrm>
          <a:prstGeom prst="rect">
            <a:avLst/>
          </a:prstGeom>
          <a:noFill/>
          <a:ln/>
        </p:spPr>
        <p:txBody>
          <a:bodyPr wrap="square" lIns="0" tIns="0" rIns="0" bIns="0" rtlCol="0" anchor="ctr"/>
          <a:lstStyle/>
          <a:p>
            <a:pPr marL="0" indent="0">
              <a:buNone/>
            </a:pPr>
            <a:r>
              <a:rPr lang="en-US" sz="800" i="1" dirty="0">
                <a:solidFill>
                  <a:srgbClr val="94A3B8"/>
                </a:solidFill>
                <a:latin typeface="Calibri" pitchFamily="34" charset="0"/>
                <a:ea typeface="Calibri" pitchFamily="34" charset="-122"/>
                <a:cs typeface="Calibri" pitchFamily="34" charset="-120"/>
              </a:rPr>
              <a:t>Risko &amp; Gilbert, 2016</a:t>
            </a:r>
            <a:endParaRPr lang="en-US" sz="800" dirty="0"/>
          </a:p>
        </p:txBody>
      </p:sp>
      <p:sp>
        <p:nvSpPr>
          <p:cNvPr id="33" name="Text 31"/>
          <p:cNvSpPr/>
          <p:nvPr/>
        </p:nvSpPr>
        <p:spPr>
          <a:xfrm>
            <a:off x="3200400" y="3803904"/>
            <a:ext cx="5212080" cy="347472"/>
          </a:xfrm>
          <a:prstGeom prst="rect">
            <a:avLst/>
          </a:prstGeom>
          <a:noFill/>
          <a:ln/>
        </p:spPr>
        <p:txBody>
          <a:bodyPr wrap="square" lIns="0" tIns="0" rIns="0" bIns="0" rtlCol="0" anchor="ctr"/>
          <a:lstStyle/>
          <a:p>
            <a:pPr marL="0" indent="0">
              <a:buNone/>
            </a:pPr>
            <a:r>
              <a:rPr lang="en-US" sz="900" dirty="0">
                <a:solidFill>
                  <a:srgbClr val="1E293B"/>
                </a:solidFill>
                <a:latin typeface="Calibri" pitchFamily="34" charset="0"/>
                <a:ea typeface="Calibri" pitchFamily="34" charset="-122"/>
                <a:cs typeface="Calibri" pitchFamily="34" charset="-120"/>
              </a:rPr>
              <a:t>Oracle mode = passive offloading (atrophy). Verification/Challenger modes = strategic offloading (augmentation). Same behavior, different stance</a:t>
            </a:r>
            <a:endParaRPr lang="en-US" sz="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dissolve">
                                      <p:cBhvr>
                                        <p:cTn id="41" dur="500"/>
                                        <p:tgtEl>
                                          <p:spTgt spid="14"/>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dissolve">
                                      <p:cBhvr>
                                        <p:cTn id="44" dur="500"/>
                                        <p:tgtEl>
                                          <p:spTgt spid="15"/>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dissolve">
                                      <p:cBhvr>
                                        <p:cTn id="53" dur="500"/>
                                        <p:tgtEl>
                                          <p:spTgt spid="18"/>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dissolve">
                                      <p:cBhvr>
                                        <p:cTn id="58" dur="500"/>
                                        <p:tgtEl>
                                          <p:spTgt spid="19"/>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dissolve">
                                      <p:cBhvr>
                                        <p:cTn id="61" dur="500"/>
                                        <p:tgtEl>
                                          <p:spTgt spid="20"/>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21"/>
                                        </p:tgtEl>
                                        <p:attrNameLst>
                                          <p:attrName>style.visibility</p:attrName>
                                        </p:attrNameLst>
                                      </p:cBhvr>
                                      <p:to>
                                        <p:strVal val="visible"/>
                                      </p:to>
                                    </p:set>
                                    <p:animEffect transition="in" filter="dissolve">
                                      <p:cBhvr>
                                        <p:cTn id="64" dur="500"/>
                                        <p:tgtEl>
                                          <p:spTgt spid="21"/>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dissolve">
                                      <p:cBhvr>
                                        <p:cTn id="67" dur="500"/>
                                        <p:tgtEl>
                                          <p:spTgt spid="22"/>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dissolve">
                                      <p:cBhvr>
                                        <p:cTn id="70" dur="500"/>
                                        <p:tgtEl>
                                          <p:spTgt spid="23"/>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Effect transition="in" filter="dissolve">
                                      <p:cBhvr>
                                        <p:cTn id="75" dur="500"/>
                                        <p:tgtEl>
                                          <p:spTgt spid="24"/>
                                        </p:tgtEl>
                                      </p:cBhvr>
                                    </p:animEffect>
                                  </p:childTnLst>
                                </p:cTn>
                              </p:par>
                              <p:par>
                                <p:cTn id="76" presetID="9" presetClass="entr" presetSubtype="0" fill="hold" grpId="0" nodeType="with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dissolve">
                                      <p:cBhvr>
                                        <p:cTn id="78" dur="500"/>
                                        <p:tgtEl>
                                          <p:spTgt spid="25"/>
                                        </p:tgtEl>
                                      </p:cBhvr>
                                    </p:animEffect>
                                  </p:childTnLst>
                                </p:cTn>
                              </p:par>
                              <p:par>
                                <p:cTn id="79" presetID="9" presetClass="entr" presetSubtype="0" fill="hold" grpId="0" nodeType="withEffect">
                                  <p:stCondLst>
                                    <p:cond delay="0"/>
                                  </p:stCondLst>
                                  <p:childTnLst>
                                    <p:set>
                                      <p:cBhvr>
                                        <p:cTn id="80" dur="1" fill="hold">
                                          <p:stCondLst>
                                            <p:cond delay="0"/>
                                          </p:stCondLst>
                                        </p:cTn>
                                        <p:tgtEl>
                                          <p:spTgt spid="26"/>
                                        </p:tgtEl>
                                        <p:attrNameLst>
                                          <p:attrName>style.visibility</p:attrName>
                                        </p:attrNameLst>
                                      </p:cBhvr>
                                      <p:to>
                                        <p:strVal val="visible"/>
                                      </p:to>
                                    </p:set>
                                    <p:animEffect transition="in" filter="dissolve">
                                      <p:cBhvr>
                                        <p:cTn id="81" dur="500"/>
                                        <p:tgtEl>
                                          <p:spTgt spid="26"/>
                                        </p:tgtEl>
                                      </p:cBhvr>
                                    </p:animEffect>
                                  </p:childTnLst>
                                </p:cTn>
                              </p:par>
                              <p:par>
                                <p:cTn id="82" presetID="9" presetClass="entr" presetSubtype="0" fill="hold" grpId="0" nodeType="withEffect">
                                  <p:stCondLst>
                                    <p:cond delay="0"/>
                                  </p:stCondLst>
                                  <p:childTnLst>
                                    <p:set>
                                      <p:cBhvr>
                                        <p:cTn id="83" dur="1" fill="hold">
                                          <p:stCondLst>
                                            <p:cond delay="0"/>
                                          </p:stCondLst>
                                        </p:cTn>
                                        <p:tgtEl>
                                          <p:spTgt spid="27"/>
                                        </p:tgtEl>
                                        <p:attrNameLst>
                                          <p:attrName>style.visibility</p:attrName>
                                        </p:attrNameLst>
                                      </p:cBhvr>
                                      <p:to>
                                        <p:strVal val="visible"/>
                                      </p:to>
                                    </p:set>
                                    <p:animEffect transition="in" filter="dissolve">
                                      <p:cBhvr>
                                        <p:cTn id="84" dur="500"/>
                                        <p:tgtEl>
                                          <p:spTgt spid="27"/>
                                        </p:tgtEl>
                                      </p:cBhvr>
                                    </p:animEffect>
                                  </p:childTnLst>
                                </p:cTn>
                              </p:par>
                              <p:par>
                                <p:cTn id="85" presetID="9" presetClass="entr" presetSubtype="0" fill="hold" grpId="0" nodeType="withEffect">
                                  <p:stCondLst>
                                    <p:cond delay="0"/>
                                  </p:stCondLst>
                                  <p:childTnLst>
                                    <p:set>
                                      <p:cBhvr>
                                        <p:cTn id="86" dur="1" fill="hold">
                                          <p:stCondLst>
                                            <p:cond delay="0"/>
                                          </p:stCondLst>
                                        </p:cTn>
                                        <p:tgtEl>
                                          <p:spTgt spid="28"/>
                                        </p:tgtEl>
                                        <p:attrNameLst>
                                          <p:attrName>style.visibility</p:attrName>
                                        </p:attrNameLst>
                                      </p:cBhvr>
                                      <p:to>
                                        <p:strVal val="visible"/>
                                      </p:to>
                                    </p:set>
                                    <p:animEffect transition="in" filter="dissolve">
                                      <p:cBhvr>
                                        <p:cTn id="87" dur="500"/>
                                        <p:tgtEl>
                                          <p:spTgt spid="28"/>
                                        </p:tgtEl>
                                      </p:cBhvr>
                                    </p:animEffect>
                                  </p:childTnLst>
                                </p:cTn>
                              </p:par>
                            </p:childTnLst>
                          </p:cTn>
                        </p:par>
                      </p:childTnLst>
                    </p:cTn>
                  </p:par>
                  <p:par>
                    <p:cTn id="88" fill="hold">
                      <p:stCondLst>
                        <p:cond delay="indefinite"/>
                      </p:stCondLst>
                      <p:childTnLst>
                        <p:par>
                          <p:cTn id="89" fill="hold">
                            <p:stCondLst>
                              <p:cond delay="0"/>
                            </p:stCondLst>
                            <p:childTnLst>
                              <p:par>
                                <p:cTn id="90" presetID="9" presetClass="entr" presetSubtype="0" fill="hold" grpId="0" nodeType="click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dissolve">
                                      <p:cBhvr>
                                        <p:cTn id="92" dur="500"/>
                                        <p:tgtEl>
                                          <p:spTgt spid="29"/>
                                        </p:tgtEl>
                                      </p:cBhvr>
                                    </p:animEffect>
                                  </p:childTnLst>
                                </p:cTn>
                              </p:par>
                              <p:par>
                                <p:cTn id="93" presetID="9" presetClass="entr" presetSubtype="0" fill="hold" grpId="0" nodeType="withEffect">
                                  <p:stCondLst>
                                    <p:cond delay="0"/>
                                  </p:stCondLst>
                                  <p:childTnLst>
                                    <p:set>
                                      <p:cBhvr>
                                        <p:cTn id="94" dur="1" fill="hold">
                                          <p:stCondLst>
                                            <p:cond delay="0"/>
                                          </p:stCondLst>
                                        </p:cTn>
                                        <p:tgtEl>
                                          <p:spTgt spid="30"/>
                                        </p:tgtEl>
                                        <p:attrNameLst>
                                          <p:attrName>style.visibility</p:attrName>
                                        </p:attrNameLst>
                                      </p:cBhvr>
                                      <p:to>
                                        <p:strVal val="visible"/>
                                      </p:to>
                                    </p:set>
                                    <p:animEffect transition="in" filter="dissolve">
                                      <p:cBhvr>
                                        <p:cTn id="95" dur="500"/>
                                        <p:tgtEl>
                                          <p:spTgt spid="30"/>
                                        </p:tgtEl>
                                      </p:cBhvr>
                                    </p:animEffect>
                                  </p:childTnLst>
                                </p:cTn>
                              </p:par>
                              <p:par>
                                <p:cTn id="96" presetID="9" presetClass="entr" presetSubtype="0" fill="hold" grpId="0" nodeType="withEffect">
                                  <p:stCondLst>
                                    <p:cond delay="0"/>
                                  </p:stCondLst>
                                  <p:childTnLst>
                                    <p:set>
                                      <p:cBhvr>
                                        <p:cTn id="97" dur="1" fill="hold">
                                          <p:stCondLst>
                                            <p:cond delay="0"/>
                                          </p:stCondLst>
                                        </p:cTn>
                                        <p:tgtEl>
                                          <p:spTgt spid="31"/>
                                        </p:tgtEl>
                                        <p:attrNameLst>
                                          <p:attrName>style.visibility</p:attrName>
                                        </p:attrNameLst>
                                      </p:cBhvr>
                                      <p:to>
                                        <p:strVal val="visible"/>
                                      </p:to>
                                    </p:set>
                                    <p:animEffect transition="in" filter="dissolve">
                                      <p:cBhvr>
                                        <p:cTn id="98" dur="500"/>
                                        <p:tgtEl>
                                          <p:spTgt spid="31"/>
                                        </p:tgtEl>
                                      </p:cBhvr>
                                    </p:animEffect>
                                  </p:childTnLst>
                                </p:cTn>
                              </p:par>
                              <p:par>
                                <p:cTn id="99" presetID="9" presetClass="entr" presetSubtype="0" fill="hold" grpId="0" nodeType="withEffect">
                                  <p:stCondLst>
                                    <p:cond delay="0"/>
                                  </p:stCondLst>
                                  <p:childTnLst>
                                    <p:set>
                                      <p:cBhvr>
                                        <p:cTn id="100" dur="1" fill="hold">
                                          <p:stCondLst>
                                            <p:cond delay="0"/>
                                          </p:stCondLst>
                                        </p:cTn>
                                        <p:tgtEl>
                                          <p:spTgt spid="32"/>
                                        </p:tgtEl>
                                        <p:attrNameLst>
                                          <p:attrName>style.visibility</p:attrName>
                                        </p:attrNameLst>
                                      </p:cBhvr>
                                      <p:to>
                                        <p:strVal val="visible"/>
                                      </p:to>
                                    </p:set>
                                    <p:animEffect transition="in" filter="dissolve">
                                      <p:cBhvr>
                                        <p:cTn id="101" dur="500"/>
                                        <p:tgtEl>
                                          <p:spTgt spid="32"/>
                                        </p:tgtEl>
                                      </p:cBhvr>
                                    </p:animEffect>
                                  </p:childTnLst>
                                </p:cTn>
                              </p:par>
                              <p:par>
                                <p:cTn id="102" presetID="9" presetClass="entr" presetSubtype="0" fill="hold" grpId="0" nodeType="withEffect">
                                  <p:stCondLst>
                                    <p:cond delay="0"/>
                                  </p:stCondLst>
                                  <p:childTnLst>
                                    <p:set>
                                      <p:cBhvr>
                                        <p:cTn id="103" dur="1" fill="hold">
                                          <p:stCondLst>
                                            <p:cond delay="0"/>
                                          </p:stCondLst>
                                        </p:cTn>
                                        <p:tgtEl>
                                          <p:spTgt spid="33"/>
                                        </p:tgtEl>
                                        <p:attrNameLst>
                                          <p:attrName>style.visibility</p:attrName>
                                        </p:attrNameLst>
                                      </p:cBhvr>
                                      <p:to>
                                        <p:strVal val="visible"/>
                                      </p:to>
                                    </p:set>
                                    <p:animEffect transition="in" filter="dissolve">
                                      <p:cBhvr>
                                        <p:cTn id="104"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F44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280160"/>
            <a:ext cx="822960" cy="822960"/>
          </a:xfrm>
          <a:prstGeom prst="rect">
            <a:avLst/>
          </a:prstGeom>
        </p:spPr>
      </p:pic>
      <p:sp>
        <p:nvSpPr>
          <p:cNvPr id="4" name="Text 1"/>
          <p:cNvSpPr/>
          <p:nvPr/>
        </p:nvSpPr>
        <p:spPr>
          <a:xfrm>
            <a:off x="457200" y="2240280"/>
            <a:ext cx="8229600" cy="685800"/>
          </a:xfrm>
          <a:prstGeom prst="rect">
            <a:avLst/>
          </a:prstGeom>
          <a:noFill/>
          <a:ln/>
        </p:spPr>
        <p:txBody>
          <a:bodyPr wrap="square" lIns="0" tIns="0" rIns="0" bIns="0"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The Promise</a:t>
            </a:r>
            <a:endParaRPr lang="en-US" sz="3800" dirty="0"/>
          </a:p>
        </p:txBody>
      </p:sp>
      <p:sp>
        <p:nvSpPr>
          <p:cNvPr id="5" name="Text 2"/>
          <p:cNvSpPr/>
          <p:nvPr/>
        </p:nvSpPr>
        <p:spPr>
          <a:xfrm>
            <a:off x="914400" y="3017520"/>
            <a:ext cx="7315200" cy="502920"/>
          </a:xfrm>
          <a:prstGeom prst="rect">
            <a:avLst/>
          </a:prstGeom>
          <a:noFill/>
          <a:ln/>
        </p:spPr>
        <p:txBody>
          <a:bodyPr wrap="square" lIns="0" tIns="0" rIns="0" bIns="0" rtlCol="0" anchor="ctr"/>
          <a:lstStyle/>
          <a:p>
            <a:pPr marL="0" indent="0" algn="ctr">
              <a:buNone/>
            </a:pPr>
            <a:r>
              <a:rPr lang="en-US" sz="2000" dirty="0">
                <a:solidFill>
                  <a:srgbClr val="FCD34D"/>
                </a:solidFill>
                <a:latin typeface="Calibri" pitchFamily="34" charset="0"/>
                <a:ea typeface="Calibri" pitchFamily="34" charset="-122"/>
                <a:cs typeface="Calibri" pitchFamily="34" charset="-120"/>
              </a:rPr>
              <a:t>AI Makes Us Dramatically More Productive</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name="Slide 17">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FRAMEWORK</a:t>
            </a:r>
            <a:endParaRPr lang="en-US" sz="1000" dirty="0"/>
          </a:p>
        </p:txBody>
      </p:sp>
      <p:sp>
        <p:nvSpPr>
          <p:cNvPr id="3" name="Text 1"/>
          <p:cNvSpPr/>
          <p:nvPr/>
        </p:nvSpPr>
        <p:spPr>
          <a:xfrm>
            <a:off x="457200" y="594360"/>
            <a:ext cx="8229600" cy="457200"/>
          </a:xfrm>
          <a:prstGeom prst="rect">
            <a:avLst/>
          </a:prstGeom>
          <a:noFill/>
          <a:ln/>
        </p:spPr>
        <p:txBody>
          <a:bodyPr wrap="square" lIns="0" tIns="0" rIns="0" bIns="0" rtlCol="0" anchor="ctr"/>
          <a:lstStyle/>
          <a:p>
            <a:pPr marL="0" indent="0">
              <a:buNone/>
            </a:pPr>
            <a:r>
              <a:rPr lang="en-US" sz="2400" b="1" dirty="0">
                <a:solidFill>
                  <a:srgbClr val="1E293B"/>
                </a:solidFill>
                <a:latin typeface="Georgia" pitchFamily="34" charset="0"/>
                <a:ea typeface="Georgia" pitchFamily="34" charset="-122"/>
                <a:cs typeface="Georgia" pitchFamily="34" charset="-120"/>
              </a:rPr>
              <a:t>Mapping Research to Modes</a:t>
            </a:r>
            <a:endParaRPr lang="en-US" sz="2400" dirty="0"/>
          </a:p>
        </p:txBody>
      </p:sp>
      <p:sp>
        <p:nvSpPr>
          <p:cNvPr id="4" name="Shape 2"/>
          <p:cNvSpPr/>
          <p:nvPr/>
        </p:nvSpPr>
        <p:spPr>
          <a:xfrm>
            <a:off x="457200" y="1234440"/>
            <a:ext cx="3886200" cy="27432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234440"/>
            <a:ext cx="3886200" cy="73152"/>
          </a:xfrm>
          <a:prstGeom prst="rect">
            <a:avLst/>
          </a:prstGeom>
          <a:solidFill>
            <a:srgbClr val="EF4444"/>
          </a:solidFill>
          <a:ln/>
        </p:spPr>
        <p:txBody>
          <a:bodyPr/>
          <a:lstStyle/>
          <a:p>
            <a:endParaRPr lang="en-US"/>
          </a:p>
        </p:txBody>
      </p:sp>
      <p:sp>
        <p:nvSpPr>
          <p:cNvPr id="6" name="Text 4"/>
          <p:cNvSpPr/>
          <p:nvPr/>
        </p:nvSpPr>
        <p:spPr>
          <a:xfrm>
            <a:off x="640080" y="1399032"/>
            <a:ext cx="3520440" cy="274320"/>
          </a:xfrm>
          <a:prstGeom prst="rect">
            <a:avLst/>
          </a:prstGeom>
          <a:noFill/>
          <a:ln/>
        </p:spPr>
        <p:txBody>
          <a:bodyPr wrap="square" lIns="0" tIns="0" rIns="0" bIns="0" rtlCol="0" anchor="ctr"/>
          <a:lstStyle/>
          <a:p>
            <a:pPr marL="0" indent="0">
              <a:buNone/>
            </a:pPr>
            <a:r>
              <a:rPr lang="en-US" sz="1200" b="1" dirty="0">
                <a:solidFill>
                  <a:srgbClr val="EF4444"/>
                </a:solidFill>
                <a:latin typeface="Calibri" pitchFamily="34" charset="0"/>
                <a:ea typeface="Calibri" pitchFamily="34" charset="-122"/>
                <a:cs typeface="Calibri" pitchFamily="34" charset="-120"/>
              </a:rPr>
              <a:t>All negative findings</a:t>
            </a:r>
            <a:endParaRPr lang="en-US" sz="1200" dirty="0"/>
          </a:p>
        </p:txBody>
      </p:sp>
      <p:sp>
        <p:nvSpPr>
          <p:cNvPr id="7" name="Text 5"/>
          <p:cNvSpPr/>
          <p:nvPr/>
        </p:nvSpPr>
        <p:spPr>
          <a:xfrm>
            <a:off x="640080" y="1719072"/>
            <a:ext cx="3520440" cy="73152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Wu et al.: Motivation drop, Barcaui: Borrowed competence, Lee et al.: Low critical evaluation, Dell'Acqua: Blind reliance</a:t>
            </a:r>
            <a:endParaRPr lang="en-US" sz="1000" dirty="0"/>
          </a:p>
        </p:txBody>
      </p:sp>
      <p:sp>
        <p:nvSpPr>
          <p:cNvPr id="8" name="Text 6"/>
          <p:cNvSpPr/>
          <p:nvPr/>
        </p:nvSpPr>
        <p:spPr>
          <a:xfrm>
            <a:off x="640080" y="2496312"/>
            <a:ext cx="3520440" cy="18288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All point to</a:t>
            </a:r>
            <a:endParaRPr lang="en-US" sz="1000" dirty="0"/>
          </a:p>
        </p:txBody>
      </p:sp>
      <p:sp>
        <p:nvSpPr>
          <p:cNvPr id="9" name="Text 7"/>
          <p:cNvSpPr/>
          <p:nvPr/>
        </p:nvSpPr>
        <p:spPr>
          <a:xfrm>
            <a:off x="640080" y="2697480"/>
            <a:ext cx="3520440" cy="274320"/>
          </a:xfrm>
          <a:prstGeom prst="rect">
            <a:avLst/>
          </a:prstGeom>
          <a:noFill/>
          <a:ln/>
        </p:spPr>
        <p:txBody>
          <a:bodyPr wrap="square" lIns="0" tIns="0" rIns="0" bIns="0" rtlCol="0" anchor="ctr"/>
          <a:lstStyle/>
          <a:p>
            <a:pPr marL="0" indent="0" algn="ctr">
              <a:buNone/>
            </a:pPr>
            <a:r>
              <a:rPr lang="en-US" sz="1300" b="1" dirty="0">
                <a:solidFill>
                  <a:srgbClr val="EF4444"/>
                </a:solidFill>
                <a:latin typeface="Georgia" pitchFamily="34" charset="0"/>
                <a:ea typeface="Georgia" pitchFamily="34" charset="-122"/>
                <a:cs typeface="Georgia" pitchFamily="34" charset="-120"/>
              </a:rPr>
              <a:t>EPISTEMIC PASSIVITY</a:t>
            </a:r>
            <a:endParaRPr lang="en-US" sz="1300" dirty="0"/>
          </a:p>
        </p:txBody>
      </p:sp>
      <p:sp>
        <p:nvSpPr>
          <p:cNvPr id="10" name="Text 8"/>
          <p:cNvSpPr/>
          <p:nvPr/>
        </p:nvSpPr>
        <p:spPr>
          <a:xfrm>
            <a:off x="640080" y="2971800"/>
            <a:ext cx="3520440" cy="228600"/>
          </a:xfrm>
          <a:prstGeom prst="rect">
            <a:avLst/>
          </a:prstGeom>
          <a:noFill/>
          <a:ln/>
        </p:spPr>
        <p:txBody>
          <a:bodyPr wrap="square" lIns="0" tIns="0" rIns="0" bIns="0" rtlCol="0" anchor="ctr"/>
          <a:lstStyle/>
          <a:p>
            <a:pPr marL="0" indent="0" algn="ctr">
              <a:buNone/>
            </a:pPr>
            <a:r>
              <a:rPr lang="en-US" sz="1000" i="1" dirty="0">
                <a:solidFill>
                  <a:srgbClr val="94A3B8"/>
                </a:solidFill>
                <a:latin typeface="Calibri" pitchFamily="34" charset="0"/>
                <a:ea typeface="Calibri" pitchFamily="34" charset="-122"/>
                <a:cs typeface="Calibri" pitchFamily="34" charset="-120"/>
              </a:rPr>
              <a:t>Oracle &amp; Production Assistant Modes</a:t>
            </a:r>
            <a:endParaRPr lang="en-US" sz="1000" dirty="0"/>
          </a:p>
        </p:txBody>
      </p:sp>
      <p:sp>
        <p:nvSpPr>
          <p:cNvPr id="11" name="Shape 9"/>
          <p:cNvSpPr/>
          <p:nvPr/>
        </p:nvSpPr>
        <p:spPr>
          <a:xfrm>
            <a:off x="4800600" y="1234440"/>
            <a:ext cx="3886200" cy="27432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2" name="Shape 10"/>
          <p:cNvSpPr/>
          <p:nvPr/>
        </p:nvSpPr>
        <p:spPr>
          <a:xfrm>
            <a:off x="4800600" y="1234440"/>
            <a:ext cx="3886200" cy="73152"/>
          </a:xfrm>
          <a:prstGeom prst="rect">
            <a:avLst/>
          </a:prstGeom>
          <a:solidFill>
            <a:srgbClr val="10B981"/>
          </a:solidFill>
          <a:ln/>
        </p:spPr>
        <p:txBody>
          <a:bodyPr/>
          <a:lstStyle/>
          <a:p>
            <a:endParaRPr lang="en-US"/>
          </a:p>
        </p:txBody>
      </p:sp>
      <p:sp>
        <p:nvSpPr>
          <p:cNvPr id="13" name="Text 11"/>
          <p:cNvSpPr/>
          <p:nvPr/>
        </p:nvSpPr>
        <p:spPr>
          <a:xfrm>
            <a:off x="4983480" y="1399032"/>
            <a:ext cx="3520440" cy="274320"/>
          </a:xfrm>
          <a:prstGeom prst="rect">
            <a:avLst/>
          </a:prstGeom>
          <a:noFill/>
          <a:ln/>
        </p:spPr>
        <p:txBody>
          <a:bodyPr wrap="square" lIns="0" tIns="0" rIns="0" bIns="0" rtlCol="0" anchor="ctr"/>
          <a:lstStyle/>
          <a:p>
            <a:pPr marL="0" indent="0">
              <a:buNone/>
            </a:pPr>
            <a:r>
              <a:rPr lang="en-US" sz="1200" b="1" dirty="0">
                <a:solidFill>
                  <a:srgbClr val="10B981"/>
                </a:solidFill>
                <a:latin typeface="Calibri" pitchFamily="34" charset="0"/>
                <a:ea typeface="Calibri" pitchFamily="34" charset="-122"/>
                <a:cs typeface="Calibri" pitchFamily="34" charset="-120"/>
              </a:rPr>
              <a:t>All positive findings</a:t>
            </a:r>
            <a:endParaRPr lang="en-US" sz="1200" dirty="0"/>
          </a:p>
        </p:txBody>
      </p:sp>
      <p:sp>
        <p:nvSpPr>
          <p:cNvPr id="14" name="Text 12"/>
          <p:cNvSpPr/>
          <p:nvPr/>
        </p:nvSpPr>
        <p:spPr>
          <a:xfrm>
            <a:off x="4983480" y="1719072"/>
            <a:ext cx="3520440" cy="73152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Dell'Acqua: Strategic integration (centaurs/cyborgs), Lee et al.: High self-confidence, Large variance in all studies</a:t>
            </a:r>
            <a:endParaRPr lang="en-US" sz="1000" dirty="0"/>
          </a:p>
        </p:txBody>
      </p:sp>
      <p:sp>
        <p:nvSpPr>
          <p:cNvPr id="15" name="Text 13"/>
          <p:cNvSpPr/>
          <p:nvPr/>
        </p:nvSpPr>
        <p:spPr>
          <a:xfrm>
            <a:off x="4983480" y="2496312"/>
            <a:ext cx="3520440" cy="18288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All point to</a:t>
            </a:r>
            <a:endParaRPr lang="en-US" sz="1000" dirty="0"/>
          </a:p>
        </p:txBody>
      </p:sp>
      <p:sp>
        <p:nvSpPr>
          <p:cNvPr id="16" name="Text 14"/>
          <p:cNvSpPr/>
          <p:nvPr/>
        </p:nvSpPr>
        <p:spPr>
          <a:xfrm>
            <a:off x="4983480" y="2697480"/>
            <a:ext cx="3520440" cy="274320"/>
          </a:xfrm>
          <a:prstGeom prst="rect">
            <a:avLst/>
          </a:prstGeom>
          <a:noFill/>
          <a:ln/>
        </p:spPr>
        <p:txBody>
          <a:bodyPr wrap="square" lIns="0" tIns="0" rIns="0" bIns="0" rtlCol="0" anchor="ctr"/>
          <a:lstStyle/>
          <a:p>
            <a:pPr marL="0" indent="0" algn="ctr">
              <a:buNone/>
            </a:pPr>
            <a:r>
              <a:rPr lang="en-US" sz="1300" b="1" dirty="0">
                <a:solidFill>
                  <a:srgbClr val="10B981"/>
                </a:solidFill>
                <a:latin typeface="Georgia" pitchFamily="34" charset="0"/>
                <a:ea typeface="Georgia" pitchFamily="34" charset="-122"/>
                <a:cs typeface="Georgia" pitchFamily="34" charset="-120"/>
              </a:rPr>
              <a:t>EPISTEMIC AGENCY</a:t>
            </a:r>
            <a:endParaRPr lang="en-US" sz="1300" dirty="0"/>
          </a:p>
        </p:txBody>
      </p:sp>
      <p:sp>
        <p:nvSpPr>
          <p:cNvPr id="17" name="Text 15"/>
          <p:cNvSpPr/>
          <p:nvPr/>
        </p:nvSpPr>
        <p:spPr>
          <a:xfrm>
            <a:off x="4983480" y="2971800"/>
            <a:ext cx="3520440" cy="228600"/>
          </a:xfrm>
          <a:prstGeom prst="rect">
            <a:avLst/>
          </a:prstGeom>
          <a:noFill/>
          <a:ln/>
        </p:spPr>
        <p:txBody>
          <a:bodyPr wrap="square" lIns="0" tIns="0" rIns="0" bIns="0" rtlCol="0" anchor="ctr"/>
          <a:lstStyle/>
          <a:p>
            <a:pPr marL="0" indent="0" algn="ctr">
              <a:buNone/>
            </a:pPr>
            <a:r>
              <a:rPr lang="en-US" sz="1000" i="1" dirty="0">
                <a:solidFill>
                  <a:srgbClr val="94A3B8"/>
                </a:solidFill>
                <a:latin typeface="Calibri" pitchFamily="34" charset="0"/>
                <a:ea typeface="Calibri" pitchFamily="34" charset="-122"/>
                <a:cs typeface="Calibri" pitchFamily="34" charset="-120"/>
              </a:rPr>
              <a:t>Verification, Challenge &amp; Problem-Setting Modes</a:t>
            </a:r>
            <a:endParaRPr lang="en-US" sz="1000" dirty="0"/>
          </a:p>
        </p:txBody>
      </p:sp>
      <p:sp>
        <p:nvSpPr>
          <p:cNvPr id="18" name="Shape 16"/>
          <p:cNvSpPr/>
          <p:nvPr/>
        </p:nvSpPr>
        <p:spPr>
          <a:xfrm>
            <a:off x="457200" y="4160520"/>
            <a:ext cx="8229600" cy="594360"/>
          </a:xfrm>
          <a:prstGeom prst="rect">
            <a:avLst/>
          </a:prstGeom>
          <a:solidFill>
            <a:srgbClr val="0F1B2D"/>
          </a:solidFill>
          <a:ln/>
        </p:spPr>
        <p:txBody>
          <a:bodyPr/>
          <a:lstStyle/>
          <a:p>
            <a:endParaRPr lang="en-US"/>
          </a:p>
        </p:txBody>
      </p:sp>
      <p:sp>
        <p:nvSpPr>
          <p:cNvPr id="19" name="Text 17"/>
          <p:cNvSpPr/>
          <p:nvPr/>
        </p:nvSpPr>
        <p:spPr>
          <a:xfrm>
            <a:off x="640080" y="4160520"/>
            <a:ext cx="7863840" cy="59436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This diagnostic framework gives us language. Instead of "students are using AI wrong," we say "students are stuck in Oracle mode." Now we can teach the specific modes that move them up the spectrum.</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dissolve">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dissolve">
                                      <p:cBhvr>
                                        <p:cTn id="42" dur="500"/>
                                        <p:tgtEl>
                                          <p:spTgt spid="15"/>
                                        </p:tgtEl>
                                      </p:cBhvr>
                                    </p:animEffect>
                                  </p:childTnLst>
                                </p:cTn>
                              </p:par>
                              <p:par>
                                <p:cTn id="43" presetID="9" presetClass="entr" presetSubtype="0"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dissolve">
                                      <p:cBhvr>
                                        <p:cTn id="45" dur="500"/>
                                        <p:tgtEl>
                                          <p:spTgt spid="16"/>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dissolve">
                                      <p:cBhvr>
                                        <p:cTn id="48" dur="500"/>
                                        <p:tgtEl>
                                          <p:spTgt spid="17"/>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dissolve">
                                      <p:cBhvr>
                                        <p:cTn id="53" dur="500"/>
                                        <p:tgtEl>
                                          <p:spTgt spid="18"/>
                                        </p:tgtEl>
                                      </p:cBhvr>
                                    </p:animEffect>
                                  </p:childTnLst>
                                </p:cTn>
                              </p:par>
                              <p:par>
                                <p:cTn id="54" presetID="9" presetClass="entr" presetSubtype="0" fill="hold" grpId="0" nodeType="with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dissolve">
                                      <p:cBhvr>
                                        <p:cTn id="5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name="Slide 18">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59E0B"/>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280160"/>
            <a:ext cx="822960" cy="822960"/>
          </a:xfrm>
          <a:prstGeom prst="rect">
            <a:avLst/>
          </a:prstGeom>
        </p:spPr>
      </p:pic>
      <p:sp>
        <p:nvSpPr>
          <p:cNvPr id="4" name="Text 1"/>
          <p:cNvSpPr/>
          <p:nvPr/>
        </p:nvSpPr>
        <p:spPr>
          <a:xfrm>
            <a:off x="457200" y="2240280"/>
            <a:ext cx="8229600" cy="685800"/>
          </a:xfrm>
          <a:prstGeom prst="rect">
            <a:avLst/>
          </a:prstGeom>
          <a:noFill/>
          <a:ln/>
        </p:spPr>
        <p:txBody>
          <a:bodyPr wrap="square" lIns="0" tIns="0" rIns="0" bIns="0"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Live Demo</a:t>
            </a:r>
            <a:endParaRPr lang="en-US" sz="3800" dirty="0"/>
          </a:p>
        </p:txBody>
      </p:sp>
      <p:sp>
        <p:nvSpPr>
          <p:cNvPr id="5" name="Text 2"/>
          <p:cNvSpPr/>
          <p:nvPr/>
        </p:nvSpPr>
        <p:spPr>
          <a:xfrm>
            <a:off x="914400" y="3017520"/>
            <a:ext cx="7315200" cy="502920"/>
          </a:xfrm>
          <a:prstGeom prst="rect">
            <a:avLst/>
          </a:prstGeom>
          <a:noFill/>
          <a:ln/>
        </p:spPr>
        <p:txBody>
          <a:bodyPr wrap="square" lIns="0" tIns="0" rIns="0" bIns="0" rtlCol="0" anchor="ctr"/>
          <a:lstStyle/>
          <a:p>
            <a:pPr marL="0" indent="0" algn="ctr">
              <a:buNone/>
            </a:pPr>
            <a:r>
              <a:rPr lang="en-US" sz="2000" dirty="0">
                <a:solidFill>
                  <a:srgbClr val="FCD34D"/>
                </a:solidFill>
                <a:latin typeface="Calibri" pitchFamily="34" charset="0"/>
                <a:ea typeface="Calibri" pitchFamily="34" charset="-122"/>
                <a:cs typeface="Calibri" pitchFamily="34" charset="-120"/>
              </a:rPr>
              <a:t>Seeing the difference in practice</a:t>
            </a:r>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9">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F59E0B"/>
                </a:solidFill>
                <a:latin typeface="Calibri" pitchFamily="34" charset="0"/>
                <a:ea typeface="Calibri" pitchFamily="34" charset="-122"/>
                <a:cs typeface="Calibri" pitchFamily="34" charset="-120"/>
              </a:rPr>
              <a:t>LIVE DEMO</a:t>
            </a:r>
            <a:endParaRPr lang="en-US" sz="1000" dirty="0"/>
          </a:p>
        </p:txBody>
      </p:sp>
      <p:sp>
        <p:nvSpPr>
          <p:cNvPr id="3" name="Text 1"/>
          <p:cNvSpPr/>
          <p:nvPr/>
        </p:nvSpPr>
        <p:spPr>
          <a:xfrm>
            <a:off x="457200" y="594360"/>
            <a:ext cx="8229600" cy="457200"/>
          </a:xfrm>
          <a:prstGeom prst="rect">
            <a:avLst/>
          </a:prstGeom>
          <a:noFill/>
          <a:ln/>
        </p:spPr>
        <p:txBody>
          <a:bodyPr wrap="square" lIns="0" tIns="0" rIns="0" bIns="0" rtlCol="0" anchor="ctr"/>
          <a:lstStyle/>
          <a:p>
            <a:pPr marL="0" indent="0">
              <a:buNone/>
            </a:pPr>
            <a:r>
              <a:rPr lang="en-US" sz="2400" b="1" dirty="0">
                <a:solidFill>
                  <a:srgbClr val="1E293B"/>
                </a:solidFill>
                <a:latin typeface="Georgia" pitchFamily="34" charset="0"/>
                <a:ea typeface="Georgia" pitchFamily="34" charset="-122"/>
                <a:cs typeface="Georgia" pitchFamily="34" charset="-120"/>
              </a:rPr>
              <a:t>Demo Setup</a:t>
            </a:r>
            <a:endParaRPr lang="en-US" sz="2400" dirty="0"/>
          </a:p>
        </p:txBody>
      </p:sp>
      <p:sp>
        <p:nvSpPr>
          <p:cNvPr id="4" name="Shape 2"/>
          <p:cNvSpPr/>
          <p:nvPr/>
        </p:nvSpPr>
        <p:spPr>
          <a:xfrm>
            <a:off x="457200" y="1371600"/>
            <a:ext cx="8229600" cy="15087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71600"/>
            <a:ext cx="8229600" cy="73152"/>
          </a:xfrm>
          <a:prstGeom prst="rect">
            <a:avLst/>
          </a:prstGeom>
          <a:solidFill>
            <a:srgbClr val="EF4444"/>
          </a:solidFill>
          <a:ln/>
        </p:spPr>
        <p:txBody>
          <a:bodyPr/>
          <a:lstStyle/>
          <a:p>
            <a:endParaRPr lang="en-US"/>
          </a:p>
        </p:txBody>
      </p:sp>
      <p:sp>
        <p:nvSpPr>
          <p:cNvPr id="6" name="Text 4"/>
          <p:cNvSpPr/>
          <p:nvPr/>
        </p:nvSpPr>
        <p:spPr>
          <a:xfrm>
            <a:off x="640080" y="1508760"/>
            <a:ext cx="5029200" cy="274320"/>
          </a:xfrm>
          <a:prstGeom prst="rect">
            <a:avLst/>
          </a:prstGeom>
          <a:noFill/>
          <a:ln/>
        </p:spPr>
        <p:txBody>
          <a:bodyPr wrap="square" lIns="0" tIns="0" rIns="0" bIns="0" rtlCol="0" anchor="ctr"/>
          <a:lstStyle/>
          <a:p>
            <a:pPr marL="0" indent="0">
              <a:buNone/>
            </a:pPr>
            <a:r>
              <a:rPr lang="en-US" sz="1400" b="1" dirty="0">
                <a:solidFill>
                  <a:srgbClr val="1E293B"/>
                </a:solidFill>
                <a:latin typeface="Georgia" pitchFamily="34" charset="0"/>
                <a:ea typeface="Georgia" pitchFamily="34" charset="-122"/>
                <a:cs typeface="Georgia" pitchFamily="34" charset="-120"/>
              </a:rPr>
              <a:t>Oracle Mode</a:t>
            </a:r>
            <a:endParaRPr lang="en-US" sz="1400" dirty="0"/>
          </a:p>
        </p:txBody>
      </p:sp>
      <p:sp>
        <p:nvSpPr>
          <p:cNvPr id="7" name="Text 5"/>
          <p:cNvSpPr/>
          <p:nvPr/>
        </p:nvSpPr>
        <p:spPr>
          <a:xfrm>
            <a:off x="640080" y="1764792"/>
            <a:ext cx="5029200" cy="182880"/>
          </a:xfrm>
          <a:prstGeom prst="rect">
            <a:avLst/>
          </a:prstGeom>
          <a:noFill/>
          <a:ln/>
        </p:spPr>
        <p:txBody>
          <a:bodyPr wrap="square" lIns="0" tIns="0" rIns="0" bIns="0" rtlCol="0" anchor="ctr"/>
          <a:lstStyle/>
          <a:p>
            <a:pPr marL="0" indent="0">
              <a:buNone/>
            </a:pPr>
            <a:r>
              <a:rPr lang="en-US" sz="1000" i="1" dirty="0">
                <a:solidFill>
                  <a:srgbClr val="EF4444"/>
                </a:solidFill>
                <a:latin typeface="Calibri" pitchFamily="34" charset="0"/>
                <a:ea typeface="Calibri" pitchFamily="34" charset="-122"/>
                <a:cs typeface="Calibri" pitchFamily="34" charset="-120"/>
              </a:rPr>
              <a:t>(Epistemic Passivity)</a:t>
            </a:r>
            <a:endParaRPr lang="en-US" sz="1000" dirty="0"/>
          </a:p>
        </p:txBody>
      </p:sp>
      <p:sp>
        <p:nvSpPr>
          <p:cNvPr id="8" name="Text 6"/>
          <p:cNvSpPr/>
          <p:nvPr/>
        </p:nvSpPr>
        <p:spPr>
          <a:xfrm>
            <a:off x="640080" y="1993392"/>
            <a:ext cx="7589520" cy="7772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Dump a dataset and ask: What's interesting? Watch the user accept the analysis with minimal pushback.</a:t>
            </a:r>
            <a:endParaRPr lang="en-US" sz="1100" dirty="0"/>
          </a:p>
        </p:txBody>
      </p:sp>
      <p:sp>
        <p:nvSpPr>
          <p:cNvPr id="9" name="Shape 7"/>
          <p:cNvSpPr/>
          <p:nvPr/>
        </p:nvSpPr>
        <p:spPr>
          <a:xfrm>
            <a:off x="457200" y="3200400"/>
            <a:ext cx="8229600" cy="15087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8"/>
          <p:cNvSpPr/>
          <p:nvPr/>
        </p:nvSpPr>
        <p:spPr>
          <a:xfrm>
            <a:off x="457200" y="3200400"/>
            <a:ext cx="8229600" cy="73152"/>
          </a:xfrm>
          <a:prstGeom prst="rect">
            <a:avLst/>
          </a:prstGeom>
          <a:solidFill>
            <a:srgbClr val="10B981"/>
          </a:solidFill>
          <a:ln/>
        </p:spPr>
        <p:txBody>
          <a:bodyPr/>
          <a:lstStyle/>
          <a:p>
            <a:endParaRPr lang="en-US"/>
          </a:p>
        </p:txBody>
      </p:sp>
      <p:sp>
        <p:nvSpPr>
          <p:cNvPr id="11" name="Text 9"/>
          <p:cNvSpPr/>
          <p:nvPr/>
        </p:nvSpPr>
        <p:spPr>
          <a:xfrm>
            <a:off x="640080" y="3337560"/>
            <a:ext cx="5029200" cy="274320"/>
          </a:xfrm>
          <a:prstGeom prst="rect">
            <a:avLst/>
          </a:prstGeom>
          <a:noFill/>
          <a:ln/>
        </p:spPr>
        <p:txBody>
          <a:bodyPr wrap="square" lIns="0" tIns="0" rIns="0" bIns="0" rtlCol="0" anchor="ctr"/>
          <a:lstStyle/>
          <a:p>
            <a:pPr marL="0" indent="0">
              <a:buNone/>
            </a:pPr>
            <a:r>
              <a:rPr lang="en-US" sz="1400" b="1" dirty="0">
                <a:solidFill>
                  <a:srgbClr val="1E293B"/>
                </a:solidFill>
                <a:latin typeface="Georgia" pitchFamily="34" charset="0"/>
                <a:ea typeface="Georgia" pitchFamily="34" charset="-122"/>
                <a:cs typeface="Georgia" pitchFamily="34" charset="-120"/>
              </a:rPr>
              <a:t>Critical Challenger Mode</a:t>
            </a:r>
            <a:endParaRPr lang="en-US" sz="1400" dirty="0"/>
          </a:p>
        </p:txBody>
      </p:sp>
      <p:sp>
        <p:nvSpPr>
          <p:cNvPr id="12" name="Text 10"/>
          <p:cNvSpPr/>
          <p:nvPr/>
        </p:nvSpPr>
        <p:spPr>
          <a:xfrm>
            <a:off x="640080" y="3593592"/>
            <a:ext cx="5029200" cy="182880"/>
          </a:xfrm>
          <a:prstGeom prst="rect">
            <a:avLst/>
          </a:prstGeom>
          <a:noFill/>
          <a:ln/>
        </p:spPr>
        <p:txBody>
          <a:bodyPr wrap="square" lIns="0" tIns="0" rIns="0" bIns="0" rtlCol="0" anchor="ctr"/>
          <a:lstStyle/>
          <a:p>
            <a:pPr marL="0" indent="0">
              <a:buNone/>
            </a:pPr>
            <a:r>
              <a:rPr lang="en-US" sz="1000" i="1" dirty="0">
                <a:solidFill>
                  <a:srgbClr val="10B981"/>
                </a:solidFill>
                <a:latin typeface="Calibri" pitchFamily="34" charset="0"/>
                <a:ea typeface="Calibri" pitchFamily="34" charset="-122"/>
                <a:cs typeface="Calibri" pitchFamily="34" charset="-120"/>
              </a:rPr>
              <a:t>(Epistemic Agency)</a:t>
            </a:r>
            <a:endParaRPr lang="en-US" sz="1000" dirty="0"/>
          </a:p>
        </p:txBody>
      </p:sp>
      <p:sp>
        <p:nvSpPr>
          <p:cNvPr id="13" name="Text 11"/>
          <p:cNvSpPr/>
          <p:nvPr/>
        </p:nvSpPr>
        <p:spPr>
          <a:xfrm>
            <a:off x="640080" y="3822192"/>
            <a:ext cx="7589520" cy="7772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Same dataset, different epistemic stance: Come with a hypothesis. Push back. Verify claims. Watch the learning process.</a:t>
            </a:r>
            <a:endParaRPr lang="en-US"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0">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59E0B"/>
          </a:solidFill>
          <a:ln/>
        </p:spPr>
        <p:txBody>
          <a:bodyPr/>
          <a:lstStyle/>
          <a:p>
            <a:endParaRPr lang="en-US"/>
          </a:p>
        </p:txBody>
      </p:sp>
      <p:sp>
        <p:nvSpPr>
          <p:cNvPr id="3" name="Text 1"/>
          <p:cNvSpPr/>
          <p:nvPr/>
        </p:nvSpPr>
        <p:spPr>
          <a:xfrm>
            <a:off x="457200" y="1828800"/>
            <a:ext cx="8229600" cy="914400"/>
          </a:xfrm>
          <a:prstGeom prst="rect">
            <a:avLst/>
          </a:prstGeom>
          <a:noFill/>
          <a:ln/>
        </p:spPr>
        <p:txBody>
          <a:bodyPr wrap="square" lIns="0" tIns="0" rIns="0" bIns="0" rtlCol="0" anchor="ctr"/>
          <a:lstStyle/>
          <a:p>
            <a:pPr marL="0" indent="0" algn="ctr">
              <a:buNone/>
            </a:pPr>
            <a:r>
              <a:rPr lang="en-US" sz="4400" b="1" dirty="0">
                <a:solidFill>
                  <a:srgbClr val="FFFFFF"/>
                </a:solidFill>
                <a:latin typeface="Georgia" pitchFamily="34" charset="0"/>
                <a:ea typeface="Georgia" pitchFamily="34" charset="-122"/>
                <a:cs typeface="Georgia" pitchFamily="34" charset="-120"/>
              </a:rPr>
              <a:t>Live Demo in Progress</a:t>
            </a:r>
            <a:endParaRPr lang="en-US" sz="4400" dirty="0"/>
          </a:p>
        </p:txBody>
      </p:sp>
      <p:sp>
        <p:nvSpPr>
          <p:cNvPr id="4" name="Text 2"/>
          <p:cNvSpPr/>
          <p:nvPr/>
        </p:nvSpPr>
        <p:spPr>
          <a:xfrm>
            <a:off x="457200" y="2834640"/>
            <a:ext cx="8229600" cy="548640"/>
          </a:xfrm>
          <a:prstGeom prst="rect">
            <a:avLst/>
          </a:prstGeom>
          <a:noFill/>
          <a:ln/>
        </p:spPr>
        <p:txBody>
          <a:bodyPr wrap="square" lIns="0" tIns="0" rIns="0" bIns="0" rtlCol="0" anchor="ctr"/>
          <a:lstStyle/>
          <a:p>
            <a:pPr marL="0" indent="0" algn="ctr">
              <a:buNone/>
            </a:pPr>
            <a:r>
              <a:rPr lang="en-US" sz="2000" dirty="0">
                <a:solidFill>
                  <a:srgbClr val="FCD34D"/>
                </a:solidFill>
                <a:latin typeface="Calibri" pitchFamily="34" charset="0"/>
                <a:ea typeface="Calibri" pitchFamily="34" charset="-122"/>
                <a:cs typeface="Calibri" pitchFamily="34" charset="-120"/>
              </a:rPr>
              <a:t>Oracle Mode → Critical Challenger Mode</a:t>
            </a:r>
            <a:endParaRPr lang="en-US" sz="2000" dirty="0"/>
          </a:p>
        </p:txBody>
      </p:sp>
      <p:sp>
        <p:nvSpPr>
          <p:cNvPr id="5" name="Shape 3"/>
          <p:cNvSpPr/>
          <p:nvPr/>
        </p:nvSpPr>
        <p:spPr>
          <a:xfrm>
            <a:off x="914400" y="3657600"/>
            <a:ext cx="7315200" cy="548640"/>
          </a:xfrm>
          <a:prstGeom prst="rect">
            <a:avLst/>
          </a:prstGeom>
          <a:solidFill>
            <a:srgbClr val="1A2D47"/>
          </a:solidFill>
          <a:ln/>
        </p:spPr>
        <p:txBody>
          <a:bodyPr/>
          <a:lstStyle/>
          <a:p>
            <a:endParaRPr lang="en-US"/>
          </a:p>
        </p:txBody>
      </p:sp>
      <p:sp>
        <p:nvSpPr>
          <p:cNvPr id="6" name="Text 4"/>
          <p:cNvSpPr/>
          <p:nvPr/>
        </p:nvSpPr>
        <p:spPr>
          <a:xfrm>
            <a:off x="1097280" y="3657600"/>
            <a:ext cx="6949440" cy="548640"/>
          </a:xfrm>
          <a:prstGeom prst="rect">
            <a:avLst/>
          </a:prstGeom>
          <a:noFill/>
          <a:ln/>
        </p:spPr>
        <p:txBody>
          <a:bodyPr wrap="square" lIns="0" tIns="0" rIns="0" bIns="0" rtlCol="0" anchor="ctr"/>
          <a:lstStyle/>
          <a:p>
            <a:pPr marL="0" indent="0" algn="ctr">
              <a:buNone/>
            </a:pPr>
            <a:r>
              <a:rPr lang="en-US" sz="1400" i="1" dirty="0">
                <a:solidFill>
                  <a:srgbClr val="94A3B8"/>
                </a:solidFill>
                <a:latin typeface="Calibri" pitchFamily="34" charset="0"/>
                <a:ea typeface="Calibri" pitchFamily="34" charset="-122"/>
                <a:cs typeface="Calibri" pitchFamily="34" charset="-120"/>
              </a:rPr>
              <a:t>(Switch to Claude/ChatGPT here)</a:t>
            </a:r>
            <a:endParaRPr lang="en-US"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1">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10B981"/>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280160"/>
            <a:ext cx="822960" cy="822960"/>
          </a:xfrm>
          <a:prstGeom prst="rect">
            <a:avLst/>
          </a:prstGeom>
        </p:spPr>
      </p:pic>
      <p:sp>
        <p:nvSpPr>
          <p:cNvPr id="4" name="Text 1"/>
          <p:cNvSpPr/>
          <p:nvPr/>
        </p:nvSpPr>
        <p:spPr>
          <a:xfrm>
            <a:off x="457200" y="2240280"/>
            <a:ext cx="8229600" cy="685800"/>
          </a:xfrm>
          <a:prstGeom prst="rect">
            <a:avLst/>
          </a:prstGeom>
          <a:noFill/>
          <a:ln/>
        </p:spPr>
        <p:txBody>
          <a:bodyPr wrap="square" lIns="0" tIns="0" rIns="0" bIns="0"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Practical Wins</a:t>
            </a:r>
            <a:endParaRPr lang="en-US" sz="3800" dirty="0"/>
          </a:p>
        </p:txBody>
      </p:sp>
      <p:sp>
        <p:nvSpPr>
          <p:cNvPr id="5" name="Text 2"/>
          <p:cNvSpPr/>
          <p:nvPr/>
        </p:nvSpPr>
        <p:spPr>
          <a:xfrm>
            <a:off x="914400" y="3017520"/>
            <a:ext cx="7315200" cy="502920"/>
          </a:xfrm>
          <a:prstGeom prst="rect">
            <a:avLst/>
          </a:prstGeom>
          <a:noFill/>
          <a:ln/>
        </p:spPr>
        <p:txBody>
          <a:bodyPr wrap="square" lIns="0" tIns="0" rIns="0" bIns="0" rtlCol="0" anchor="ctr"/>
          <a:lstStyle/>
          <a:p>
            <a:pPr marL="0" indent="0" algn="ctr">
              <a:buNone/>
            </a:pPr>
            <a:r>
              <a:rPr lang="en-US" sz="2000" dirty="0">
                <a:solidFill>
                  <a:srgbClr val="FCD34D"/>
                </a:solidFill>
                <a:latin typeface="Calibri" pitchFamily="34" charset="0"/>
                <a:ea typeface="Calibri" pitchFamily="34" charset="-122"/>
                <a:cs typeface="Calibri" pitchFamily="34" charset="-120"/>
              </a:rPr>
              <a:t>Three things you can try this week</a:t>
            </a:r>
            <a:endParaRPr lang="en-US"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2">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10B981"/>
                </a:solidFill>
                <a:latin typeface="Calibri" pitchFamily="34" charset="0"/>
                <a:ea typeface="Calibri" pitchFamily="34" charset="-122"/>
                <a:cs typeface="Calibri" pitchFamily="34" charset="-120"/>
              </a:rPr>
              <a:t>PRACTICAL WINS</a:t>
            </a:r>
            <a:endParaRPr lang="en-US" sz="1000" dirty="0"/>
          </a:p>
        </p:txBody>
      </p:sp>
      <p:sp>
        <p:nvSpPr>
          <p:cNvPr id="3" name="Text 1"/>
          <p:cNvSpPr/>
          <p:nvPr/>
        </p:nvSpPr>
        <p:spPr>
          <a:xfrm>
            <a:off x="457200" y="594360"/>
            <a:ext cx="8229600" cy="457200"/>
          </a:xfrm>
          <a:prstGeom prst="rect">
            <a:avLst/>
          </a:prstGeom>
          <a:noFill/>
          <a:ln/>
        </p:spPr>
        <p:txBody>
          <a:bodyPr wrap="square" lIns="0" tIns="0" rIns="0" bIns="0" rtlCol="0" anchor="ctr"/>
          <a:lstStyle/>
          <a:p>
            <a:pPr marL="0" indent="0">
              <a:buNone/>
            </a:pPr>
            <a:r>
              <a:rPr lang="en-US" sz="2400" b="1" dirty="0">
                <a:solidFill>
                  <a:srgbClr val="1E293B"/>
                </a:solidFill>
                <a:latin typeface="Georgia" pitchFamily="34" charset="0"/>
                <a:ea typeface="Georgia" pitchFamily="34" charset="-122"/>
                <a:cs typeface="Georgia" pitchFamily="34" charset="-120"/>
              </a:rPr>
              <a:t>Three Practical Wins</a:t>
            </a:r>
            <a:endParaRPr lang="en-US" sz="2400" dirty="0"/>
          </a:p>
        </p:txBody>
      </p:sp>
      <p:sp>
        <p:nvSpPr>
          <p:cNvPr id="4" name="Shape 2"/>
          <p:cNvSpPr/>
          <p:nvPr/>
        </p:nvSpPr>
        <p:spPr>
          <a:xfrm>
            <a:off x="457200" y="1280160"/>
            <a:ext cx="8229600" cy="8229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280160"/>
            <a:ext cx="73152" cy="822960"/>
          </a:xfrm>
          <a:prstGeom prst="rect">
            <a:avLst/>
          </a:prstGeom>
          <a:solidFill>
            <a:srgbClr val="EF4444"/>
          </a:solidFill>
          <a:ln/>
        </p:spPr>
        <p:txBody>
          <a:bodyPr/>
          <a:lstStyle/>
          <a:p>
            <a:endParaRPr lang="en-US"/>
          </a:p>
        </p:txBody>
      </p:sp>
      <p:sp>
        <p:nvSpPr>
          <p:cNvPr id="6" name="Text 4"/>
          <p:cNvSpPr/>
          <p:nvPr/>
        </p:nvSpPr>
        <p:spPr>
          <a:xfrm>
            <a:off x="685800" y="1527048"/>
            <a:ext cx="320040" cy="320040"/>
          </a:xfrm>
          <a:prstGeom prst="ellipse">
            <a:avLst/>
          </a:prstGeom>
          <a:solidFill>
            <a:srgbClr val="EF4444"/>
          </a:solid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1</a:t>
            </a:r>
            <a:endParaRPr lang="en-US" sz="1600" dirty="0"/>
          </a:p>
        </p:txBody>
      </p:sp>
      <p:sp>
        <p:nvSpPr>
          <p:cNvPr id="7" name="Text 5"/>
          <p:cNvSpPr/>
          <p:nvPr/>
        </p:nvSpPr>
        <p:spPr>
          <a:xfrm>
            <a:off x="1097280" y="1353312"/>
            <a:ext cx="7132320" cy="228600"/>
          </a:xfrm>
          <a:prstGeom prst="rect">
            <a:avLst/>
          </a:prstGeom>
          <a:noFill/>
          <a:ln/>
        </p:spPr>
        <p:txBody>
          <a:bodyPr wrap="square" lIns="0" tIns="0" rIns="0" bIns="0" rtlCol="0" anchor="ctr"/>
          <a:lstStyle/>
          <a:p>
            <a:pPr marL="0" indent="0">
              <a:buNone/>
            </a:pPr>
            <a:r>
              <a:rPr lang="en-US" sz="1200" b="1" dirty="0">
                <a:solidFill>
                  <a:srgbClr val="1E293B"/>
                </a:solidFill>
                <a:latin typeface="Georgia" pitchFamily="34" charset="0"/>
                <a:ea typeface="Georgia" pitchFamily="34" charset="-122"/>
                <a:cs typeface="Georgia" pitchFamily="34" charset="-120"/>
              </a:rPr>
              <a:t>Try-First Framework</a:t>
            </a:r>
            <a:endParaRPr lang="en-US" sz="1200" dirty="0"/>
          </a:p>
        </p:txBody>
      </p:sp>
      <p:sp>
        <p:nvSpPr>
          <p:cNvPr id="8" name="Text 6"/>
          <p:cNvSpPr/>
          <p:nvPr/>
        </p:nvSpPr>
        <p:spPr>
          <a:xfrm>
            <a:off x="1097280" y="1600200"/>
            <a:ext cx="7132320" cy="43891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Students attempt the problem before using AI. This preserves cognitive friction — the struggle that drives learning.</a:t>
            </a:r>
            <a:endParaRPr lang="en-US" sz="1000" dirty="0"/>
          </a:p>
        </p:txBody>
      </p:sp>
      <p:sp>
        <p:nvSpPr>
          <p:cNvPr id="9" name="Shape 7"/>
          <p:cNvSpPr/>
          <p:nvPr/>
        </p:nvSpPr>
        <p:spPr>
          <a:xfrm>
            <a:off x="457200" y="2194560"/>
            <a:ext cx="8229600" cy="8229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8"/>
          <p:cNvSpPr/>
          <p:nvPr/>
        </p:nvSpPr>
        <p:spPr>
          <a:xfrm>
            <a:off x="457200" y="2194560"/>
            <a:ext cx="73152" cy="822960"/>
          </a:xfrm>
          <a:prstGeom prst="rect">
            <a:avLst/>
          </a:prstGeom>
          <a:solidFill>
            <a:srgbClr val="F59E0B"/>
          </a:solidFill>
          <a:ln/>
        </p:spPr>
        <p:txBody>
          <a:bodyPr/>
          <a:lstStyle/>
          <a:p>
            <a:endParaRPr lang="en-US"/>
          </a:p>
        </p:txBody>
      </p:sp>
      <p:sp>
        <p:nvSpPr>
          <p:cNvPr id="11" name="Text 9"/>
          <p:cNvSpPr/>
          <p:nvPr/>
        </p:nvSpPr>
        <p:spPr>
          <a:xfrm>
            <a:off x="685800" y="2441448"/>
            <a:ext cx="320040" cy="320040"/>
          </a:xfrm>
          <a:prstGeom prst="ellipse">
            <a:avLst/>
          </a:prstGeom>
          <a:solidFill>
            <a:srgbClr val="F59E0B"/>
          </a:solid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2</a:t>
            </a:r>
            <a:endParaRPr lang="en-US" sz="1600" dirty="0"/>
          </a:p>
        </p:txBody>
      </p:sp>
      <p:sp>
        <p:nvSpPr>
          <p:cNvPr id="12" name="Text 10"/>
          <p:cNvSpPr/>
          <p:nvPr/>
        </p:nvSpPr>
        <p:spPr>
          <a:xfrm>
            <a:off x="1097280" y="2267712"/>
            <a:ext cx="7132320" cy="228600"/>
          </a:xfrm>
          <a:prstGeom prst="rect">
            <a:avLst/>
          </a:prstGeom>
          <a:noFill/>
          <a:ln/>
        </p:spPr>
        <p:txBody>
          <a:bodyPr wrap="square" lIns="0" tIns="0" rIns="0" bIns="0" rtlCol="0" anchor="ctr"/>
          <a:lstStyle/>
          <a:p>
            <a:pPr marL="0" indent="0">
              <a:buNone/>
            </a:pPr>
            <a:r>
              <a:rPr lang="en-US" sz="1200" b="1" dirty="0">
                <a:solidFill>
                  <a:srgbClr val="1E293B"/>
                </a:solidFill>
                <a:latin typeface="Georgia" pitchFamily="34" charset="0"/>
                <a:ea typeface="Georgia" pitchFamily="34" charset="-122"/>
                <a:cs typeface="Georgia" pitchFamily="34" charset="-120"/>
              </a:rPr>
              <a:t>Verification Assignments</a:t>
            </a:r>
            <a:endParaRPr lang="en-US" sz="1200" dirty="0"/>
          </a:p>
        </p:txBody>
      </p:sp>
      <p:sp>
        <p:nvSpPr>
          <p:cNvPr id="13" name="Text 11"/>
          <p:cNvSpPr/>
          <p:nvPr/>
        </p:nvSpPr>
        <p:spPr>
          <a:xfrm>
            <a:off x="1097280" y="2514600"/>
            <a:ext cx="7132320" cy="43891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Instead of 'Use AI to solve,' try 'Use AI to verify your solution.' Shifts students from Oracle mode to Critical Challenger.</a:t>
            </a:r>
            <a:endParaRPr lang="en-US" sz="1000" dirty="0"/>
          </a:p>
        </p:txBody>
      </p:sp>
      <p:sp>
        <p:nvSpPr>
          <p:cNvPr id="14" name="Shape 12"/>
          <p:cNvSpPr/>
          <p:nvPr/>
        </p:nvSpPr>
        <p:spPr>
          <a:xfrm>
            <a:off x="457200" y="3108960"/>
            <a:ext cx="8229600" cy="8229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5" name="Shape 13"/>
          <p:cNvSpPr/>
          <p:nvPr/>
        </p:nvSpPr>
        <p:spPr>
          <a:xfrm>
            <a:off x="457200" y="3108960"/>
            <a:ext cx="73152" cy="822960"/>
          </a:xfrm>
          <a:prstGeom prst="rect">
            <a:avLst/>
          </a:prstGeom>
          <a:solidFill>
            <a:srgbClr val="0891B2"/>
          </a:solidFill>
          <a:ln/>
        </p:spPr>
        <p:txBody>
          <a:bodyPr/>
          <a:lstStyle/>
          <a:p>
            <a:endParaRPr lang="en-US"/>
          </a:p>
        </p:txBody>
      </p:sp>
      <p:sp>
        <p:nvSpPr>
          <p:cNvPr id="16" name="Text 14"/>
          <p:cNvSpPr/>
          <p:nvPr/>
        </p:nvSpPr>
        <p:spPr>
          <a:xfrm>
            <a:off x="685800" y="3355848"/>
            <a:ext cx="320040" cy="320040"/>
          </a:xfrm>
          <a:prstGeom prst="ellipse">
            <a:avLst/>
          </a:prstGeom>
          <a:solidFill>
            <a:srgbClr val="0891B2"/>
          </a:solid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3</a:t>
            </a:r>
            <a:endParaRPr lang="en-US" sz="1600" dirty="0"/>
          </a:p>
        </p:txBody>
      </p:sp>
      <p:sp>
        <p:nvSpPr>
          <p:cNvPr id="17" name="Text 15"/>
          <p:cNvSpPr/>
          <p:nvPr/>
        </p:nvSpPr>
        <p:spPr>
          <a:xfrm>
            <a:off x="1097280" y="3182112"/>
            <a:ext cx="7132320" cy="228600"/>
          </a:xfrm>
          <a:prstGeom prst="rect">
            <a:avLst/>
          </a:prstGeom>
          <a:noFill/>
          <a:ln/>
        </p:spPr>
        <p:txBody>
          <a:bodyPr wrap="square" lIns="0" tIns="0" rIns="0" bIns="0" rtlCol="0" anchor="ctr"/>
          <a:lstStyle/>
          <a:p>
            <a:pPr marL="0" indent="0">
              <a:buNone/>
            </a:pPr>
            <a:r>
              <a:rPr lang="en-US" sz="1200" b="1" dirty="0">
                <a:solidFill>
                  <a:srgbClr val="1E293B"/>
                </a:solidFill>
                <a:latin typeface="Georgia" pitchFamily="34" charset="0"/>
                <a:ea typeface="Georgia" pitchFamily="34" charset="-122"/>
                <a:cs typeface="Georgia" pitchFamily="34" charset="-120"/>
              </a:rPr>
              <a:t>Prompt as Pedagogy</a:t>
            </a:r>
            <a:endParaRPr lang="en-US" sz="1200" dirty="0"/>
          </a:p>
        </p:txBody>
      </p:sp>
      <p:sp>
        <p:nvSpPr>
          <p:cNvPr id="18" name="Text 16"/>
          <p:cNvSpPr/>
          <p:nvPr/>
        </p:nvSpPr>
        <p:spPr>
          <a:xfrm>
            <a:off x="1097280" y="3429000"/>
            <a:ext cx="7132320" cy="43891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Teach students to prompt intentionally: 'What am I asking AI to do? Am I asking it to think for me or with me?'</a:t>
            </a:r>
            <a:endParaRPr lang="en-US" sz="1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dissolve">
                                      <p:cBhvr>
                                        <p:cTn id="41" dur="500"/>
                                        <p:tgtEl>
                                          <p:spTgt spid="14"/>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dissolve">
                                      <p:cBhvr>
                                        <p:cTn id="44" dur="500"/>
                                        <p:tgtEl>
                                          <p:spTgt spid="15"/>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dissolve">
                                      <p:cBhvr>
                                        <p:cTn id="5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name="Slide 23">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MY EXPERIENCE</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What Active AI Did for My Research</a:t>
            </a:r>
            <a:endParaRPr lang="en-US" sz="2800" dirty="0"/>
          </a:p>
        </p:txBody>
      </p:sp>
      <p:sp>
        <p:nvSpPr>
          <p:cNvPr id="4" name="Shape 2"/>
          <p:cNvSpPr/>
          <p:nvPr/>
        </p:nvSpPr>
        <p:spPr>
          <a:xfrm>
            <a:off x="457200" y="1325880"/>
            <a:ext cx="8229600" cy="576072"/>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25880"/>
            <a:ext cx="73152" cy="576072"/>
          </a:xfrm>
          <a:prstGeom prst="rect">
            <a:avLst/>
          </a:prstGeom>
          <a:solidFill>
            <a:srgbClr val="EF4444"/>
          </a:solidFill>
          <a:ln/>
        </p:spPr>
        <p:txBody>
          <a:bodyPr/>
          <a:lstStyle/>
          <a:p>
            <a:endParaRPr lang="en-US"/>
          </a:p>
        </p:txBody>
      </p:sp>
      <p:sp>
        <p:nvSpPr>
          <p:cNvPr id="6" name="Text 4"/>
          <p:cNvSpPr/>
          <p:nvPr/>
        </p:nvSpPr>
        <p:spPr>
          <a:xfrm>
            <a:off x="777240" y="1399032"/>
            <a:ext cx="7589520" cy="43891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Started with a rejected MISQ paper. Gave Claude all my files plus published MISQ papers. Asked: what's different?</a:t>
            </a:r>
            <a:endParaRPr lang="en-US" sz="1000" dirty="0"/>
          </a:p>
        </p:txBody>
      </p:sp>
      <p:sp>
        <p:nvSpPr>
          <p:cNvPr id="7" name="Shape 5"/>
          <p:cNvSpPr/>
          <p:nvPr/>
        </p:nvSpPr>
        <p:spPr>
          <a:xfrm>
            <a:off x="457200" y="1993392"/>
            <a:ext cx="8229600" cy="576072"/>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8" name="Shape 6"/>
          <p:cNvSpPr/>
          <p:nvPr/>
        </p:nvSpPr>
        <p:spPr>
          <a:xfrm>
            <a:off x="457200" y="1993392"/>
            <a:ext cx="73152" cy="576072"/>
          </a:xfrm>
          <a:prstGeom prst="rect">
            <a:avLst/>
          </a:prstGeom>
          <a:solidFill>
            <a:srgbClr val="F59E0B"/>
          </a:solidFill>
          <a:ln/>
        </p:spPr>
        <p:txBody>
          <a:bodyPr/>
          <a:lstStyle/>
          <a:p>
            <a:endParaRPr lang="en-US"/>
          </a:p>
        </p:txBody>
      </p:sp>
      <p:sp>
        <p:nvSpPr>
          <p:cNvPr id="9" name="Text 7"/>
          <p:cNvSpPr/>
          <p:nvPr/>
        </p:nvSpPr>
        <p:spPr>
          <a:xfrm>
            <a:off x="777240" y="2066544"/>
            <a:ext cx="7589520" cy="43891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Claude identified a missing causal mechanism. I pushed back — said it missed it. Pointed to specific pages. Claude re-read and held its ground.</a:t>
            </a:r>
            <a:endParaRPr lang="en-US" sz="1000" dirty="0"/>
          </a:p>
        </p:txBody>
      </p:sp>
      <p:sp>
        <p:nvSpPr>
          <p:cNvPr id="10" name="Shape 8"/>
          <p:cNvSpPr/>
          <p:nvPr/>
        </p:nvSpPr>
        <p:spPr>
          <a:xfrm>
            <a:off x="457200" y="2660904"/>
            <a:ext cx="8229600" cy="576072"/>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9"/>
          <p:cNvSpPr/>
          <p:nvPr/>
        </p:nvSpPr>
        <p:spPr>
          <a:xfrm>
            <a:off x="457200" y="2660904"/>
            <a:ext cx="73152" cy="576072"/>
          </a:xfrm>
          <a:prstGeom prst="rect">
            <a:avLst/>
          </a:prstGeom>
          <a:solidFill>
            <a:srgbClr val="0891B2"/>
          </a:solidFill>
          <a:ln/>
        </p:spPr>
        <p:txBody>
          <a:bodyPr/>
          <a:lstStyle/>
          <a:p>
            <a:endParaRPr lang="en-US"/>
          </a:p>
        </p:txBody>
      </p:sp>
      <p:sp>
        <p:nvSpPr>
          <p:cNvPr id="12" name="Text 10"/>
          <p:cNvSpPr/>
          <p:nvPr/>
        </p:nvSpPr>
        <p:spPr>
          <a:xfrm>
            <a:off x="777240" y="2734056"/>
            <a:ext cx="7589520" cy="43891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Three papers later, same feedback each time. I finally understood what my PhD program never taught me.</a:t>
            </a:r>
            <a:endParaRPr lang="en-US" sz="1000" dirty="0"/>
          </a:p>
        </p:txBody>
      </p:sp>
      <p:sp>
        <p:nvSpPr>
          <p:cNvPr id="13" name="Shape 11"/>
          <p:cNvSpPr/>
          <p:nvPr/>
        </p:nvSpPr>
        <p:spPr>
          <a:xfrm>
            <a:off x="457200" y="3328416"/>
            <a:ext cx="8229600" cy="576072"/>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4" name="Shape 12"/>
          <p:cNvSpPr/>
          <p:nvPr/>
        </p:nvSpPr>
        <p:spPr>
          <a:xfrm>
            <a:off x="457200" y="3328416"/>
            <a:ext cx="73152" cy="576072"/>
          </a:xfrm>
          <a:prstGeom prst="rect">
            <a:avLst/>
          </a:prstGeom>
          <a:solidFill>
            <a:srgbClr val="10B981"/>
          </a:solidFill>
          <a:ln/>
        </p:spPr>
        <p:txBody>
          <a:bodyPr/>
          <a:lstStyle/>
          <a:p>
            <a:endParaRPr lang="en-US"/>
          </a:p>
        </p:txBody>
      </p:sp>
      <p:sp>
        <p:nvSpPr>
          <p:cNvPr id="15" name="Text 13"/>
          <p:cNvSpPr/>
          <p:nvPr/>
        </p:nvSpPr>
        <p:spPr>
          <a:xfrm>
            <a:off x="777240" y="3401568"/>
            <a:ext cx="7589520" cy="43891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Result: 6 papers submitted this semester while teaching 5 classes. The productivity gain was real because the learning was real.</a:t>
            </a:r>
            <a:endParaRPr lang="en-US" sz="1000" dirty="0"/>
          </a:p>
        </p:txBody>
      </p:sp>
      <p:sp>
        <p:nvSpPr>
          <p:cNvPr id="16" name="Shape 14"/>
          <p:cNvSpPr/>
          <p:nvPr/>
        </p:nvSpPr>
        <p:spPr>
          <a:xfrm>
            <a:off x="457200" y="4206240"/>
            <a:ext cx="8229600" cy="548640"/>
          </a:xfrm>
          <a:prstGeom prst="rect">
            <a:avLst/>
          </a:prstGeom>
          <a:solidFill>
            <a:srgbClr val="0F1B2D"/>
          </a:solidFill>
          <a:ln/>
        </p:spPr>
        <p:txBody>
          <a:bodyPr/>
          <a:lstStyle/>
          <a:p>
            <a:endParaRPr lang="en-US"/>
          </a:p>
        </p:txBody>
      </p:sp>
      <p:sp>
        <p:nvSpPr>
          <p:cNvPr id="17" name="Text 15"/>
          <p:cNvSpPr/>
          <p:nvPr/>
        </p:nvSpPr>
        <p:spPr>
          <a:xfrm>
            <a:off x="640080" y="4206240"/>
            <a:ext cx="7863840" cy="54864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AI didn't write my papers. It taught me something I didn't know I was missing — because I engaged with it actively, not passively.</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ssolve">
                                      <p:cBhvr>
                                        <p:cTn id="18" dur="500"/>
                                        <p:tgtEl>
                                          <p:spTgt spid="7"/>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dissolve">
                                      <p:cBhvr>
                                        <p:cTn id="21" dur="500"/>
                                        <p:tgtEl>
                                          <p:spTgt spid="8"/>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dissolve">
                                      <p:cBhvr>
                                        <p:cTn id="29" dur="500"/>
                                        <p:tgtEl>
                                          <p:spTgt spid="10"/>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dissolve">
                                      <p:cBhvr>
                                        <p:cTn id="32" dur="500"/>
                                        <p:tgtEl>
                                          <p:spTgt spid="11"/>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dissolv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dissolve">
                                      <p:cBhvr>
                                        <p:cTn id="40" dur="500"/>
                                        <p:tgtEl>
                                          <p:spTgt spid="13"/>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dissolve">
                                      <p:cBhvr>
                                        <p:cTn id="43" dur="500"/>
                                        <p:tgtEl>
                                          <p:spTgt spid="14"/>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dissolve">
                                      <p:cBhvr>
                                        <p:cTn id="46" dur="500"/>
                                        <p:tgtEl>
                                          <p:spTgt spid="15"/>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dissolve">
                                      <p:cBhvr>
                                        <p:cTn id="51" dur="500"/>
                                        <p:tgtEl>
                                          <p:spTgt spid="1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dissolve">
                                      <p:cBhvr>
                                        <p:cTn id="5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name="Slide 23">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SHIFT</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Cognitive Offloading, Reframed</a:t>
            </a:r>
            <a:endParaRPr lang="en-US" sz="2800" dirty="0"/>
          </a:p>
        </p:txBody>
      </p:sp>
      <p:sp>
        <p:nvSpPr>
          <p:cNvPr id="4" name="Shape 2"/>
          <p:cNvSpPr/>
          <p:nvPr/>
        </p:nvSpPr>
        <p:spPr>
          <a:xfrm>
            <a:off x="457200" y="1325880"/>
            <a:ext cx="8229600" cy="576072"/>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25880"/>
            <a:ext cx="73152" cy="576072"/>
          </a:xfrm>
          <a:prstGeom prst="rect">
            <a:avLst/>
          </a:prstGeom>
          <a:solidFill>
            <a:srgbClr val="EF4444"/>
          </a:solidFill>
          <a:ln/>
        </p:spPr>
        <p:txBody>
          <a:bodyPr/>
          <a:lstStyle/>
          <a:p>
            <a:endParaRPr lang="en-US"/>
          </a:p>
        </p:txBody>
      </p:sp>
      <p:sp>
        <p:nvSpPr>
          <p:cNvPr id="6" name="Text 4"/>
          <p:cNvSpPr/>
          <p:nvPr/>
        </p:nvSpPr>
        <p:spPr>
          <a:xfrm>
            <a:off x="777240" y="1399032"/>
            <a:ext cx="7589520" cy="43891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At first it worried me. I'm writing less Python myself. I'm offloading work I used to do entirely in my own head.</a:t>
            </a:r>
            <a:endParaRPr lang="en-US" sz="1000" dirty="0"/>
          </a:p>
        </p:txBody>
      </p:sp>
      <p:sp>
        <p:nvSpPr>
          <p:cNvPr id="7" name="Shape 5"/>
          <p:cNvSpPr/>
          <p:nvPr/>
        </p:nvSpPr>
        <p:spPr>
          <a:xfrm>
            <a:off x="457200" y="1993392"/>
            <a:ext cx="8229600" cy="576072"/>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8" name="Shape 6"/>
          <p:cNvSpPr/>
          <p:nvPr/>
        </p:nvSpPr>
        <p:spPr>
          <a:xfrm>
            <a:off x="457200" y="1993392"/>
            <a:ext cx="73152" cy="576072"/>
          </a:xfrm>
          <a:prstGeom prst="rect">
            <a:avLst/>
          </a:prstGeom>
          <a:solidFill>
            <a:srgbClr val="F59E0B"/>
          </a:solidFill>
          <a:ln/>
        </p:spPr>
        <p:txBody>
          <a:bodyPr/>
          <a:lstStyle/>
          <a:p>
            <a:endParaRPr lang="en-US"/>
          </a:p>
        </p:txBody>
      </p:sp>
      <p:sp>
        <p:nvSpPr>
          <p:cNvPr id="9" name="Text 7"/>
          <p:cNvSpPr/>
          <p:nvPr/>
        </p:nvSpPr>
        <p:spPr>
          <a:xfrm>
            <a:off x="777240" y="2066544"/>
            <a:ext cx="7589520" cy="43891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But the effort didn't disappear. It climbed: writing code → designing systems → framing an integrated research and teaching program.</a:t>
            </a:r>
            <a:endParaRPr lang="en-US" sz="1000" dirty="0"/>
          </a:p>
        </p:txBody>
      </p:sp>
      <p:sp>
        <p:nvSpPr>
          <p:cNvPr id="10" name="Shape 8"/>
          <p:cNvSpPr/>
          <p:nvPr/>
        </p:nvSpPr>
        <p:spPr>
          <a:xfrm>
            <a:off x="457200" y="2660904"/>
            <a:ext cx="8229600" cy="576072"/>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9"/>
          <p:cNvSpPr/>
          <p:nvPr/>
        </p:nvSpPr>
        <p:spPr>
          <a:xfrm>
            <a:off x="457200" y="2660904"/>
            <a:ext cx="73152" cy="576072"/>
          </a:xfrm>
          <a:prstGeom prst="rect">
            <a:avLst/>
          </a:prstGeom>
          <a:solidFill>
            <a:srgbClr val="0891B2"/>
          </a:solidFill>
          <a:ln/>
        </p:spPr>
        <p:txBody>
          <a:bodyPr/>
          <a:lstStyle/>
          <a:p>
            <a:endParaRPr lang="en-US"/>
          </a:p>
        </p:txBody>
      </p:sp>
      <p:sp>
        <p:nvSpPr>
          <p:cNvPr id="12" name="Text 10"/>
          <p:cNvSpPr/>
          <p:nvPr/>
        </p:nvSpPr>
        <p:spPr>
          <a:xfrm>
            <a:off x="777240" y="2734056"/>
            <a:ext cx="7589520" cy="43891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Clark &amp; Chalmers (1998), Hutchins (1995), Storm &amp; Stone (2015): offloading is cognition extending outward, not cognition atrophying.</a:t>
            </a:r>
            <a:endParaRPr lang="en-US" sz="1000" dirty="0"/>
          </a:p>
        </p:txBody>
      </p:sp>
      <p:sp>
        <p:nvSpPr>
          <p:cNvPr id="13" name="Shape 11"/>
          <p:cNvSpPr/>
          <p:nvPr/>
        </p:nvSpPr>
        <p:spPr>
          <a:xfrm>
            <a:off x="457200" y="3328416"/>
            <a:ext cx="8229600" cy="576072"/>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4" name="Shape 12"/>
          <p:cNvSpPr/>
          <p:nvPr/>
        </p:nvSpPr>
        <p:spPr>
          <a:xfrm>
            <a:off x="457200" y="3328416"/>
            <a:ext cx="73152" cy="576072"/>
          </a:xfrm>
          <a:prstGeom prst="rect">
            <a:avLst/>
          </a:prstGeom>
          <a:solidFill>
            <a:srgbClr val="10B981"/>
          </a:solidFill>
          <a:ln/>
        </p:spPr>
        <p:txBody>
          <a:bodyPr/>
          <a:lstStyle/>
          <a:p>
            <a:endParaRPr lang="en-US"/>
          </a:p>
        </p:txBody>
      </p:sp>
      <p:sp>
        <p:nvSpPr>
          <p:cNvPr id="15" name="Text 13"/>
          <p:cNvSpPr/>
          <p:nvPr/>
        </p:nvSpPr>
        <p:spPr>
          <a:xfrm>
            <a:off x="777240" y="3401568"/>
            <a:ext cx="7589520" cy="438912"/>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The question isn’t “Are you offloading?” It’s “Where is the freed effort going?”</a:t>
            </a:r>
            <a:endParaRPr lang="en-US" sz="1000" dirty="0"/>
          </a:p>
        </p:txBody>
      </p:sp>
      <p:sp>
        <p:nvSpPr>
          <p:cNvPr id="16" name="Shape 14"/>
          <p:cNvSpPr/>
          <p:nvPr/>
        </p:nvSpPr>
        <p:spPr>
          <a:xfrm>
            <a:off x="457200" y="4206240"/>
            <a:ext cx="8229600" cy="548640"/>
          </a:xfrm>
          <a:prstGeom prst="rect">
            <a:avLst/>
          </a:prstGeom>
          <a:solidFill>
            <a:srgbClr val="0F1B2D"/>
          </a:solidFill>
          <a:ln/>
        </p:spPr>
        <p:txBody>
          <a:bodyPr/>
          <a:lstStyle/>
          <a:p>
            <a:endParaRPr lang="en-US"/>
          </a:p>
        </p:txBody>
      </p:sp>
      <p:sp>
        <p:nvSpPr>
          <p:cNvPr id="17" name="Text 15"/>
          <p:cNvSpPr/>
          <p:nvPr/>
        </p:nvSpPr>
        <p:spPr>
          <a:xfrm>
            <a:off x="640080" y="4206240"/>
            <a:ext cx="7863840" cy="54864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I’m not as worried as I used to be — because my thinking didn’t stop. It climbed.</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ssolve">
                                      <p:cBhvr>
                                        <p:cTn id="18" dur="500"/>
                                        <p:tgtEl>
                                          <p:spTgt spid="7"/>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dissolve">
                                      <p:cBhvr>
                                        <p:cTn id="21" dur="500"/>
                                        <p:tgtEl>
                                          <p:spTgt spid="8"/>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dissolve">
                                      <p:cBhvr>
                                        <p:cTn id="29" dur="500"/>
                                        <p:tgtEl>
                                          <p:spTgt spid="10"/>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dissolve">
                                      <p:cBhvr>
                                        <p:cTn id="32" dur="500"/>
                                        <p:tgtEl>
                                          <p:spTgt spid="11"/>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dissolv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dissolve">
                                      <p:cBhvr>
                                        <p:cTn id="40" dur="500"/>
                                        <p:tgtEl>
                                          <p:spTgt spid="13"/>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dissolve">
                                      <p:cBhvr>
                                        <p:cTn id="43" dur="500"/>
                                        <p:tgtEl>
                                          <p:spTgt spid="14"/>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dissolve">
                                      <p:cBhvr>
                                        <p:cTn id="46" dur="500"/>
                                        <p:tgtEl>
                                          <p:spTgt spid="15"/>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dissolve">
                                      <p:cBhvr>
                                        <p:cTn id="51" dur="500"/>
                                        <p:tgtEl>
                                          <p:spTgt spid="16"/>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dissolve">
                                      <p:cBhvr>
                                        <p:cTn id="5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name="Slide 24">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EF4444"/>
                </a:solidFill>
                <a:latin typeface="Calibri" pitchFamily="34" charset="0"/>
                <a:ea typeface="Calibri" pitchFamily="34" charset="-122"/>
                <a:cs typeface="Calibri" pitchFamily="34" charset="-120"/>
              </a:rPr>
              <a:t>THE CALL</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We Cannot Wait</a:t>
            </a:r>
            <a:endParaRPr lang="en-US" sz="2800" dirty="0"/>
          </a:p>
        </p:txBody>
      </p:sp>
      <p:sp>
        <p:nvSpPr>
          <p:cNvPr id="4" name="Shape 2"/>
          <p:cNvSpPr/>
          <p:nvPr/>
        </p:nvSpPr>
        <p:spPr>
          <a:xfrm>
            <a:off x="457200" y="1371600"/>
            <a:ext cx="8229600" cy="6858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71600"/>
            <a:ext cx="73152" cy="685800"/>
          </a:xfrm>
          <a:prstGeom prst="rect">
            <a:avLst/>
          </a:prstGeom>
          <a:solidFill>
            <a:srgbClr val="EF4444"/>
          </a:solidFill>
          <a:ln/>
        </p:spPr>
        <p:txBody>
          <a:bodyPr/>
          <a:lstStyle/>
          <a:p>
            <a:endParaRPr lang="en-US"/>
          </a:p>
        </p:txBody>
      </p:sp>
      <p:sp>
        <p:nvSpPr>
          <p:cNvPr id="6" name="Text 4"/>
          <p:cNvSpPr/>
          <p:nvPr/>
        </p:nvSpPr>
        <p:spPr>
          <a:xfrm>
            <a:off x="777240" y="1444752"/>
            <a:ext cx="7589520" cy="54864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Some faculty think they're too old to learn AI, or feel threatened, or disagree with it in principle. No reason is good enough to ignore this.</a:t>
            </a:r>
            <a:endParaRPr lang="en-US" sz="1000" dirty="0"/>
          </a:p>
        </p:txBody>
      </p:sp>
      <p:sp>
        <p:nvSpPr>
          <p:cNvPr id="7" name="Shape 5"/>
          <p:cNvSpPr/>
          <p:nvPr/>
        </p:nvSpPr>
        <p:spPr>
          <a:xfrm>
            <a:off x="457200" y="2148840"/>
            <a:ext cx="8229600" cy="6858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8" name="Shape 6"/>
          <p:cNvSpPr/>
          <p:nvPr/>
        </p:nvSpPr>
        <p:spPr>
          <a:xfrm>
            <a:off x="457200" y="2148840"/>
            <a:ext cx="73152" cy="685800"/>
          </a:xfrm>
          <a:prstGeom prst="rect">
            <a:avLst/>
          </a:prstGeom>
          <a:solidFill>
            <a:srgbClr val="0891B2"/>
          </a:solidFill>
          <a:ln/>
        </p:spPr>
        <p:txBody>
          <a:bodyPr/>
          <a:lstStyle/>
          <a:p>
            <a:endParaRPr lang="en-US"/>
          </a:p>
        </p:txBody>
      </p:sp>
      <p:sp>
        <p:nvSpPr>
          <p:cNvPr id="9" name="Text 7"/>
          <p:cNvSpPr/>
          <p:nvPr/>
        </p:nvSpPr>
        <p:spPr>
          <a:xfrm>
            <a:off x="777240" y="2221992"/>
            <a:ext cx="7589520" cy="54864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These students are going to use AI one way or another. We can't force them to use it properly. But it's our responsibility to discover the best ways and teach them thoroughly.</a:t>
            </a:r>
            <a:endParaRPr lang="en-US" sz="1000" dirty="0"/>
          </a:p>
        </p:txBody>
      </p:sp>
      <p:sp>
        <p:nvSpPr>
          <p:cNvPr id="10" name="Shape 8"/>
          <p:cNvSpPr/>
          <p:nvPr/>
        </p:nvSpPr>
        <p:spPr>
          <a:xfrm>
            <a:off x="457200" y="2926080"/>
            <a:ext cx="8229600" cy="6858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9"/>
          <p:cNvSpPr/>
          <p:nvPr/>
        </p:nvSpPr>
        <p:spPr>
          <a:xfrm>
            <a:off x="457200" y="2926080"/>
            <a:ext cx="73152" cy="685800"/>
          </a:xfrm>
          <a:prstGeom prst="rect">
            <a:avLst/>
          </a:prstGeom>
          <a:solidFill>
            <a:srgbClr val="F59E0B"/>
          </a:solidFill>
          <a:ln/>
        </p:spPr>
        <p:txBody>
          <a:bodyPr/>
          <a:lstStyle/>
          <a:p>
            <a:endParaRPr lang="en-US"/>
          </a:p>
        </p:txBody>
      </p:sp>
      <p:sp>
        <p:nvSpPr>
          <p:cNvPr id="12" name="Text 10"/>
          <p:cNvSpPr/>
          <p:nvPr/>
        </p:nvSpPr>
        <p:spPr>
          <a:xfrm>
            <a:off x="777240" y="2999232"/>
            <a:ext cx="7589520" cy="54864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This means humbling ourselves, learning to use AI correctly first, and then teaching these principles in each of our disciplines.</a:t>
            </a:r>
            <a:endParaRPr lang="en-US" sz="1000" dirty="0"/>
          </a:p>
        </p:txBody>
      </p:sp>
      <p:sp>
        <p:nvSpPr>
          <p:cNvPr id="13" name="Shape 11"/>
          <p:cNvSpPr/>
          <p:nvPr/>
        </p:nvSpPr>
        <p:spPr>
          <a:xfrm>
            <a:off x="457200" y="4251960"/>
            <a:ext cx="8229600" cy="502920"/>
          </a:xfrm>
          <a:prstGeom prst="rect">
            <a:avLst/>
          </a:prstGeom>
          <a:solidFill>
            <a:srgbClr val="0F1B2D"/>
          </a:solidFill>
          <a:ln/>
        </p:spPr>
        <p:txBody>
          <a:bodyPr/>
          <a:lstStyle/>
          <a:p>
            <a:endParaRPr lang="en-US"/>
          </a:p>
        </p:txBody>
      </p:sp>
      <p:sp>
        <p:nvSpPr>
          <p:cNvPr id="14" name="Text 12"/>
          <p:cNvSpPr/>
          <p:nvPr/>
        </p:nvSpPr>
        <p:spPr>
          <a:xfrm>
            <a:off x="640080" y="4251960"/>
            <a:ext cx="7863840" cy="50292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We cannot wait to 'see what happens with AI.' By then it will be too late.</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dissolve">
                                      <p:cBhvr>
                                        <p:cTn id="18" dur="500"/>
                                        <p:tgtEl>
                                          <p:spTgt spid="7"/>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dissolve">
                                      <p:cBhvr>
                                        <p:cTn id="21" dur="500"/>
                                        <p:tgtEl>
                                          <p:spTgt spid="8"/>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dissolve">
                                      <p:cBhvr>
                                        <p:cTn id="29" dur="500"/>
                                        <p:tgtEl>
                                          <p:spTgt spid="10"/>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dissolve">
                                      <p:cBhvr>
                                        <p:cTn id="32" dur="500"/>
                                        <p:tgtEl>
                                          <p:spTgt spid="11"/>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dissolv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dissolve">
                                      <p:cBhvr>
                                        <p:cTn id="40" dur="500"/>
                                        <p:tgtEl>
                                          <p:spTgt spid="13"/>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dissolve">
                                      <p:cBhvr>
                                        <p:cTn id="4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name="Slide 25">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10B981"/>
                </a:solidFill>
                <a:latin typeface="Calibri" pitchFamily="34" charset="0"/>
                <a:ea typeface="Calibri" pitchFamily="34" charset="-122"/>
                <a:cs typeface="Calibri" pitchFamily="34" charset="-120"/>
              </a:rPr>
              <a:t>THE PROPOSAL</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IS 111: AI Literacy for Every MSB Student</a:t>
            </a:r>
            <a:endParaRPr lang="en-US" sz="2800" dirty="0"/>
          </a:p>
        </p:txBody>
      </p:sp>
      <p:sp>
        <p:nvSpPr>
          <p:cNvPr id="4" name="Shape 2"/>
          <p:cNvSpPr/>
          <p:nvPr/>
        </p:nvSpPr>
        <p:spPr>
          <a:xfrm>
            <a:off x="457200" y="1325880"/>
            <a:ext cx="8229600" cy="7772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25880"/>
            <a:ext cx="8229600" cy="73152"/>
          </a:xfrm>
          <a:prstGeom prst="rect">
            <a:avLst/>
          </a:prstGeom>
          <a:solidFill>
            <a:srgbClr val="0891B2"/>
          </a:solidFill>
          <a:ln/>
        </p:spPr>
        <p:txBody>
          <a:bodyPr/>
          <a:lstStyle/>
          <a:p>
            <a:endParaRPr lang="en-US"/>
          </a:p>
        </p:txBody>
      </p:sp>
      <p:sp>
        <p:nvSpPr>
          <p:cNvPr id="6" name="Text 4"/>
          <p:cNvSpPr/>
          <p:nvPr/>
        </p:nvSpPr>
        <p:spPr>
          <a:xfrm>
            <a:off x="640080" y="1435608"/>
            <a:ext cx="2286000" cy="228600"/>
          </a:xfrm>
          <a:prstGeom prst="rect">
            <a:avLst/>
          </a:prstGeom>
          <a:noFill/>
          <a:ln/>
        </p:spPr>
        <p:txBody>
          <a:bodyPr wrap="square" lIns="0" tIns="0" rIns="0" bIns="0" rtlCol="0" anchor="ctr"/>
          <a:lstStyle/>
          <a:p>
            <a:pPr marL="0" indent="0">
              <a:buNone/>
            </a:pPr>
            <a:r>
              <a:rPr lang="en-US" sz="1200" b="1" dirty="0">
                <a:solidFill>
                  <a:srgbClr val="0891B2"/>
                </a:solidFill>
                <a:latin typeface="Georgia" pitchFamily="34" charset="0"/>
                <a:ea typeface="Georgia" pitchFamily="34" charset="-122"/>
                <a:cs typeface="Georgia" pitchFamily="34" charset="-120"/>
              </a:rPr>
              <a:t>The Research Says</a:t>
            </a:r>
            <a:endParaRPr lang="en-US" sz="1200" dirty="0"/>
          </a:p>
        </p:txBody>
      </p:sp>
      <p:sp>
        <p:nvSpPr>
          <p:cNvPr id="7" name="Text 5"/>
          <p:cNvSpPr/>
          <p:nvPr/>
        </p:nvSpPr>
        <p:spPr>
          <a:xfrm>
            <a:off x="640080" y="1709928"/>
            <a:ext cx="7589520" cy="3200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Passive AI use degrades thinking. Active use enhances it. The difference is teachable.</a:t>
            </a:r>
            <a:endParaRPr lang="en-US" sz="1100" dirty="0"/>
          </a:p>
        </p:txBody>
      </p:sp>
      <p:sp>
        <p:nvSpPr>
          <p:cNvPr id="8" name="Shape 6"/>
          <p:cNvSpPr/>
          <p:nvPr/>
        </p:nvSpPr>
        <p:spPr>
          <a:xfrm>
            <a:off x="457200" y="2194560"/>
            <a:ext cx="8229600" cy="7772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9" name="Shape 7"/>
          <p:cNvSpPr/>
          <p:nvPr/>
        </p:nvSpPr>
        <p:spPr>
          <a:xfrm>
            <a:off x="457200" y="2194560"/>
            <a:ext cx="8229600" cy="73152"/>
          </a:xfrm>
          <a:prstGeom prst="rect">
            <a:avLst/>
          </a:prstGeom>
          <a:solidFill>
            <a:srgbClr val="F59E0B"/>
          </a:solidFill>
          <a:ln/>
        </p:spPr>
        <p:txBody>
          <a:bodyPr/>
          <a:lstStyle/>
          <a:p>
            <a:endParaRPr lang="en-US"/>
          </a:p>
        </p:txBody>
      </p:sp>
      <p:sp>
        <p:nvSpPr>
          <p:cNvPr id="10" name="Text 8"/>
          <p:cNvSpPr/>
          <p:nvPr/>
        </p:nvSpPr>
        <p:spPr>
          <a:xfrm>
            <a:off x="640080" y="2304288"/>
            <a:ext cx="2286000" cy="228600"/>
          </a:xfrm>
          <a:prstGeom prst="rect">
            <a:avLst/>
          </a:prstGeom>
          <a:noFill/>
          <a:ln/>
        </p:spPr>
        <p:txBody>
          <a:bodyPr wrap="square" lIns="0" tIns="0" rIns="0" bIns="0" rtlCol="0" anchor="ctr"/>
          <a:lstStyle/>
          <a:p>
            <a:pPr marL="0" indent="0">
              <a:buNone/>
            </a:pPr>
            <a:r>
              <a:rPr lang="en-US" sz="1200" b="1" dirty="0">
                <a:solidFill>
                  <a:srgbClr val="F59E0B"/>
                </a:solidFill>
                <a:latin typeface="Georgia" pitchFamily="34" charset="0"/>
                <a:ea typeface="Georgia" pitchFamily="34" charset="-122"/>
                <a:cs typeface="Georgia" pitchFamily="34" charset="-120"/>
              </a:rPr>
              <a:t>The Market Says</a:t>
            </a:r>
            <a:endParaRPr lang="en-US" sz="1200" dirty="0"/>
          </a:p>
        </p:txBody>
      </p:sp>
      <p:sp>
        <p:nvSpPr>
          <p:cNvPr id="11" name="Text 9"/>
          <p:cNvSpPr/>
          <p:nvPr/>
        </p:nvSpPr>
        <p:spPr>
          <a:xfrm>
            <a:off x="640080" y="2578608"/>
            <a:ext cx="7589520" cy="3200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56% wage premium for AI-skilled workers. 6x productivity gap. The gap widens every month.</a:t>
            </a:r>
            <a:endParaRPr lang="en-US" sz="1100" dirty="0"/>
          </a:p>
        </p:txBody>
      </p:sp>
      <p:sp>
        <p:nvSpPr>
          <p:cNvPr id="12" name="Shape 10"/>
          <p:cNvSpPr/>
          <p:nvPr/>
        </p:nvSpPr>
        <p:spPr>
          <a:xfrm>
            <a:off x="457200" y="3063240"/>
            <a:ext cx="8229600" cy="7772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3" name="Shape 11"/>
          <p:cNvSpPr/>
          <p:nvPr/>
        </p:nvSpPr>
        <p:spPr>
          <a:xfrm>
            <a:off x="457200" y="3063240"/>
            <a:ext cx="8229600" cy="73152"/>
          </a:xfrm>
          <a:prstGeom prst="rect">
            <a:avLst/>
          </a:prstGeom>
          <a:solidFill>
            <a:srgbClr val="10B981"/>
          </a:solidFill>
          <a:ln/>
        </p:spPr>
        <p:txBody>
          <a:bodyPr/>
          <a:lstStyle/>
          <a:p>
            <a:endParaRPr lang="en-US"/>
          </a:p>
        </p:txBody>
      </p:sp>
      <p:sp>
        <p:nvSpPr>
          <p:cNvPr id="14" name="Text 12"/>
          <p:cNvSpPr/>
          <p:nvPr/>
        </p:nvSpPr>
        <p:spPr>
          <a:xfrm>
            <a:off x="640080" y="3172968"/>
            <a:ext cx="2286000" cy="228600"/>
          </a:xfrm>
          <a:prstGeom prst="rect">
            <a:avLst/>
          </a:prstGeom>
          <a:noFill/>
          <a:ln/>
        </p:spPr>
        <p:txBody>
          <a:bodyPr wrap="square" lIns="0" tIns="0" rIns="0" bIns="0" rtlCol="0" anchor="ctr"/>
          <a:lstStyle/>
          <a:p>
            <a:pPr marL="0" indent="0">
              <a:buNone/>
            </a:pPr>
            <a:r>
              <a:rPr lang="en-US" sz="1200" b="1" dirty="0">
                <a:solidFill>
                  <a:srgbClr val="10B981"/>
                </a:solidFill>
                <a:latin typeface="Georgia" pitchFamily="34" charset="0"/>
                <a:ea typeface="Georgia" pitchFamily="34" charset="-122"/>
                <a:cs typeface="Georgia" pitchFamily="34" charset="-120"/>
              </a:rPr>
              <a:t>The Curriculum Says</a:t>
            </a:r>
            <a:endParaRPr lang="en-US" sz="1200" dirty="0"/>
          </a:p>
        </p:txBody>
      </p:sp>
      <p:sp>
        <p:nvSpPr>
          <p:cNvPr id="15" name="Text 13"/>
          <p:cNvSpPr/>
          <p:nvPr/>
        </p:nvSpPr>
        <p:spPr>
          <a:xfrm>
            <a:off x="640080" y="3447288"/>
            <a:ext cx="7589520" cy="32004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We don't let students graduate without financial statements or statistics. AI thinking skills belong in the same category.</a:t>
            </a:r>
            <a:endParaRPr lang="en-US" sz="1100" dirty="0"/>
          </a:p>
        </p:txBody>
      </p:sp>
      <p:sp>
        <p:nvSpPr>
          <p:cNvPr id="16" name="Shape 14"/>
          <p:cNvSpPr/>
          <p:nvPr/>
        </p:nvSpPr>
        <p:spPr>
          <a:xfrm>
            <a:off x="457200" y="4297680"/>
            <a:ext cx="8229600" cy="457200"/>
          </a:xfrm>
          <a:prstGeom prst="rect">
            <a:avLst/>
          </a:prstGeom>
          <a:solidFill>
            <a:srgbClr val="0F1B2D"/>
          </a:solidFill>
          <a:ln/>
        </p:spPr>
        <p:txBody>
          <a:bodyPr/>
          <a:lstStyle/>
          <a:p>
            <a:endParaRPr lang="en-US"/>
          </a:p>
        </p:txBody>
      </p:sp>
      <p:sp>
        <p:nvSpPr>
          <p:cNvPr id="17" name="Text 15"/>
          <p:cNvSpPr/>
          <p:nvPr/>
        </p:nvSpPr>
        <p:spPr>
          <a:xfrm>
            <a:off x="640080" y="4297680"/>
            <a:ext cx="7863840" cy="45720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Not a GE proposal (yet). A Marriott School requirement — AI thinking skills alongside accounting and analytics.</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7">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PROMISE</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The Productivity Leap</a:t>
            </a:r>
            <a:endParaRPr lang="en-US" sz="2800" dirty="0"/>
          </a:p>
        </p:txBody>
      </p:sp>
      <p:sp>
        <p:nvSpPr>
          <p:cNvPr id="4" name="Shape 2"/>
          <p:cNvSpPr/>
          <p:nvPr/>
        </p:nvSpPr>
        <p:spPr>
          <a:xfrm>
            <a:off x="457200" y="1371600"/>
            <a:ext cx="3886200" cy="20116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71600"/>
            <a:ext cx="3886200" cy="73152"/>
          </a:xfrm>
          <a:prstGeom prst="rect">
            <a:avLst/>
          </a:prstGeom>
          <a:solidFill>
            <a:srgbClr val="10B981"/>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2057400" y="1600200"/>
            <a:ext cx="457200" cy="457200"/>
          </a:xfrm>
          <a:prstGeom prst="rect">
            <a:avLst/>
          </a:prstGeom>
        </p:spPr>
      </p:pic>
      <p:sp>
        <p:nvSpPr>
          <p:cNvPr id="7" name="Text 4"/>
          <p:cNvSpPr/>
          <p:nvPr/>
        </p:nvSpPr>
        <p:spPr>
          <a:xfrm>
            <a:off x="640080" y="2103120"/>
            <a:ext cx="3520440" cy="548640"/>
          </a:xfrm>
          <a:prstGeom prst="rect">
            <a:avLst/>
          </a:prstGeom>
          <a:noFill/>
          <a:ln/>
        </p:spPr>
        <p:txBody>
          <a:bodyPr wrap="square" lIns="0" tIns="0" rIns="0" bIns="0" rtlCol="0" anchor="ctr"/>
          <a:lstStyle/>
          <a:p>
            <a:pPr marL="0" indent="0" algn="ctr">
              <a:buNone/>
            </a:pPr>
            <a:r>
              <a:rPr lang="en-US" sz="4400" b="1" dirty="0">
                <a:solidFill>
                  <a:srgbClr val="10B981"/>
                </a:solidFill>
                <a:latin typeface="Georgia" pitchFamily="34" charset="0"/>
                <a:ea typeface="Georgia" pitchFamily="34" charset="-122"/>
                <a:cs typeface="Georgia" pitchFamily="34" charset="-120"/>
              </a:rPr>
              <a:t>+18%</a:t>
            </a:r>
            <a:endParaRPr lang="en-US" sz="4400" dirty="0"/>
          </a:p>
        </p:txBody>
      </p:sp>
      <p:sp>
        <p:nvSpPr>
          <p:cNvPr id="8" name="Text 5"/>
          <p:cNvSpPr/>
          <p:nvPr/>
        </p:nvSpPr>
        <p:spPr>
          <a:xfrm>
            <a:off x="640080" y="2606040"/>
            <a:ext cx="3520440" cy="274320"/>
          </a:xfrm>
          <a:prstGeom prst="rect">
            <a:avLst/>
          </a:prstGeom>
          <a:noFill/>
          <a:ln/>
        </p:spPr>
        <p:txBody>
          <a:bodyPr wrap="square" lIns="0" tIns="0" rIns="0" bIns="0" rtlCol="0" anchor="ctr"/>
          <a:lstStyle/>
          <a:p>
            <a:pPr marL="0" indent="0" algn="ctr">
              <a:buNone/>
            </a:pPr>
            <a:r>
              <a:rPr lang="en-US" sz="1300" b="1" dirty="0">
                <a:solidFill>
                  <a:srgbClr val="1E293B"/>
                </a:solidFill>
                <a:latin typeface="Calibri" pitchFamily="34" charset="0"/>
                <a:ea typeface="Calibri" pitchFamily="34" charset="-122"/>
                <a:cs typeface="Calibri" pitchFamily="34" charset="-120"/>
              </a:rPr>
              <a:t>Quality Improvement</a:t>
            </a:r>
            <a:endParaRPr lang="en-US" sz="1300" dirty="0"/>
          </a:p>
        </p:txBody>
      </p:sp>
      <p:sp>
        <p:nvSpPr>
          <p:cNvPr id="9" name="Text 6"/>
          <p:cNvSpPr/>
          <p:nvPr/>
        </p:nvSpPr>
        <p:spPr>
          <a:xfrm>
            <a:off x="640080" y="2834640"/>
            <a:ext cx="3520440" cy="228600"/>
          </a:xfrm>
          <a:prstGeom prst="rect">
            <a:avLst/>
          </a:prstGeom>
          <a:noFill/>
          <a:ln/>
        </p:spPr>
        <p:txBody>
          <a:bodyPr wrap="square" lIns="0" tIns="0" rIns="0" bIns="0" rtlCol="0" anchor="ctr"/>
          <a:lstStyle/>
          <a:p>
            <a:pPr marL="0" indent="0" algn="ctr">
              <a:buNone/>
            </a:pPr>
            <a:r>
              <a:rPr lang="en-US" sz="1000" dirty="0">
                <a:solidFill>
                  <a:srgbClr val="94A3B8"/>
                </a:solidFill>
                <a:latin typeface="Calibri" pitchFamily="34" charset="0"/>
                <a:ea typeface="Calibri" pitchFamily="34" charset="-122"/>
                <a:cs typeface="Calibri" pitchFamily="34" charset="-120"/>
              </a:rPr>
              <a:t>evaluator grades on professional writing</a:t>
            </a:r>
            <a:endParaRPr lang="en-US" sz="1000" dirty="0"/>
          </a:p>
        </p:txBody>
      </p:sp>
      <p:sp>
        <p:nvSpPr>
          <p:cNvPr id="10" name="Shape 7"/>
          <p:cNvSpPr/>
          <p:nvPr/>
        </p:nvSpPr>
        <p:spPr>
          <a:xfrm>
            <a:off x="4800600" y="1371600"/>
            <a:ext cx="3886200" cy="20116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8"/>
          <p:cNvSpPr/>
          <p:nvPr/>
        </p:nvSpPr>
        <p:spPr>
          <a:xfrm>
            <a:off x="4800600" y="1371600"/>
            <a:ext cx="3886200" cy="73152"/>
          </a:xfrm>
          <a:prstGeom prst="rect">
            <a:avLst/>
          </a:prstGeom>
          <a:solidFill>
            <a:srgbClr val="10B981"/>
          </a:solidFill>
          <a:ln/>
        </p:spPr>
        <p:txBody>
          <a:bodyPr/>
          <a:lstStyle/>
          <a:p>
            <a:endParaRPr lang="en-US"/>
          </a:p>
        </p:txBody>
      </p:sp>
      <p:pic>
        <p:nvPicPr>
          <p:cNvPr id="12" name="Image 1" descr="preencoded.png"/>
          <p:cNvPicPr>
            <a:picLocks noChangeAspect="1"/>
          </p:cNvPicPr>
          <p:nvPr/>
        </p:nvPicPr>
        <p:blipFill>
          <a:blip r:embed="rId3"/>
          <a:stretch>
            <a:fillRect/>
          </a:stretch>
        </p:blipFill>
        <p:spPr>
          <a:xfrm>
            <a:off x="6400800" y="1600200"/>
            <a:ext cx="457200" cy="457200"/>
          </a:xfrm>
          <a:prstGeom prst="rect">
            <a:avLst/>
          </a:prstGeom>
        </p:spPr>
      </p:pic>
      <p:sp>
        <p:nvSpPr>
          <p:cNvPr id="13" name="Text 9"/>
          <p:cNvSpPr/>
          <p:nvPr/>
        </p:nvSpPr>
        <p:spPr>
          <a:xfrm>
            <a:off x="4983480" y="2103120"/>
            <a:ext cx="3520440" cy="548640"/>
          </a:xfrm>
          <a:prstGeom prst="rect">
            <a:avLst/>
          </a:prstGeom>
          <a:noFill/>
          <a:ln/>
        </p:spPr>
        <p:txBody>
          <a:bodyPr wrap="square" lIns="0" tIns="0" rIns="0" bIns="0" rtlCol="0" anchor="ctr"/>
          <a:lstStyle/>
          <a:p>
            <a:pPr marL="0" indent="0" algn="ctr">
              <a:buNone/>
            </a:pPr>
            <a:r>
              <a:rPr lang="en-US" sz="4400" b="1" dirty="0">
                <a:solidFill>
                  <a:srgbClr val="10B981"/>
                </a:solidFill>
                <a:latin typeface="Georgia" pitchFamily="34" charset="0"/>
                <a:ea typeface="Georgia" pitchFamily="34" charset="-122"/>
                <a:cs typeface="Georgia" pitchFamily="34" charset="-120"/>
              </a:rPr>
              <a:t>40%</a:t>
            </a:r>
            <a:endParaRPr lang="en-US" sz="4400" dirty="0"/>
          </a:p>
        </p:txBody>
      </p:sp>
      <p:sp>
        <p:nvSpPr>
          <p:cNvPr id="14" name="Text 10"/>
          <p:cNvSpPr/>
          <p:nvPr/>
        </p:nvSpPr>
        <p:spPr>
          <a:xfrm>
            <a:off x="4983480" y="2606040"/>
            <a:ext cx="3520440" cy="274320"/>
          </a:xfrm>
          <a:prstGeom prst="rect">
            <a:avLst/>
          </a:prstGeom>
          <a:noFill/>
          <a:ln/>
        </p:spPr>
        <p:txBody>
          <a:bodyPr wrap="square" lIns="0" tIns="0" rIns="0" bIns="0" rtlCol="0" anchor="ctr"/>
          <a:lstStyle/>
          <a:p>
            <a:pPr marL="0" indent="0" algn="ctr">
              <a:buNone/>
            </a:pPr>
            <a:r>
              <a:rPr lang="en-US" sz="1300" b="1" dirty="0">
                <a:solidFill>
                  <a:srgbClr val="1E293B"/>
                </a:solidFill>
                <a:latin typeface="Calibri" pitchFamily="34" charset="0"/>
                <a:ea typeface="Calibri" pitchFamily="34" charset="-122"/>
                <a:cs typeface="Calibri" pitchFamily="34" charset="-120"/>
              </a:rPr>
              <a:t>Time Reduction</a:t>
            </a:r>
            <a:endParaRPr lang="en-US" sz="1300" dirty="0"/>
          </a:p>
        </p:txBody>
      </p:sp>
      <p:sp>
        <p:nvSpPr>
          <p:cNvPr id="15" name="Text 11"/>
          <p:cNvSpPr/>
          <p:nvPr/>
        </p:nvSpPr>
        <p:spPr>
          <a:xfrm>
            <a:off x="4983480" y="2834640"/>
            <a:ext cx="3520440" cy="228600"/>
          </a:xfrm>
          <a:prstGeom prst="rect">
            <a:avLst/>
          </a:prstGeom>
          <a:noFill/>
          <a:ln/>
        </p:spPr>
        <p:txBody>
          <a:bodyPr wrap="square" lIns="0" tIns="0" rIns="0" bIns="0" rtlCol="0" anchor="ctr"/>
          <a:lstStyle/>
          <a:p>
            <a:pPr marL="0" indent="0" algn="ctr">
              <a:buNone/>
            </a:pPr>
            <a:r>
              <a:rPr lang="en-US" sz="1000" dirty="0">
                <a:solidFill>
                  <a:srgbClr val="94A3B8"/>
                </a:solidFill>
                <a:latin typeface="Calibri" pitchFamily="34" charset="0"/>
                <a:ea typeface="Calibri" pitchFamily="34" charset="-122"/>
                <a:cs typeface="Calibri" pitchFamily="34" charset="-120"/>
              </a:rPr>
              <a:t>on midlevel professional writing tasks</a:t>
            </a:r>
            <a:endParaRPr lang="en-US" sz="1000" dirty="0"/>
          </a:p>
        </p:txBody>
      </p:sp>
      <p:sp>
        <p:nvSpPr>
          <p:cNvPr id="16" name="Shape 12"/>
          <p:cNvSpPr/>
          <p:nvPr/>
        </p:nvSpPr>
        <p:spPr>
          <a:xfrm>
            <a:off x="457200" y="3611880"/>
            <a:ext cx="8229600" cy="640080"/>
          </a:xfrm>
          <a:prstGeom prst="rect">
            <a:avLst/>
          </a:prstGeom>
          <a:solidFill>
            <a:srgbClr val="0F1B2D"/>
          </a:solidFill>
          <a:ln/>
        </p:spPr>
        <p:txBody>
          <a:bodyPr/>
          <a:lstStyle/>
          <a:p>
            <a:endParaRPr lang="en-US"/>
          </a:p>
        </p:txBody>
      </p:sp>
      <p:sp>
        <p:nvSpPr>
          <p:cNvPr id="17" name="Text 13"/>
          <p:cNvSpPr/>
          <p:nvPr/>
        </p:nvSpPr>
        <p:spPr>
          <a:xfrm>
            <a:off x="640080" y="3611880"/>
            <a:ext cx="7863840" cy="64008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453 professionals. Low-ability workers gained 1–2 grade points; inequality between workers cut by 66%. 34% used ChatGPT in their real jobs 2 weeks later.</a:t>
            </a:r>
            <a:endParaRPr lang="en-US" sz="1100" dirty="0"/>
          </a:p>
        </p:txBody>
      </p:sp>
      <p:sp>
        <p:nvSpPr>
          <p:cNvPr id="18" name="Text 14"/>
          <p:cNvSpPr/>
          <p:nvPr/>
        </p:nvSpPr>
        <p:spPr>
          <a:xfrm>
            <a:off x="457200" y="4434840"/>
            <a:ext cx="8229600" cy="320040"/>
          </a:xfrm>
          <a:prstGeom prst="rect">
            <a:avLst/>
          </a:prstGeom>
          <a:noFill/>
          <a:ln/>
        </p:spPr>
        <p:txBody>
          <a:bodyPr wrap="square" lIns="0" tIns="0" rIns="0" bIns="0" rtlCol="0" anchor="ctr"/>
          <a:lstStyle/>
          <a:p>
            <a:pPr marL="0" indent="0" algn="ctr">
              <a:buNone/>
            </a:pPr>
            <a:r>
              <a:rPr lang="en-US" sz="1000" dirty="0">
                <a:solidFill>
                  <a:srgbClr val="94A3B8"/>
                </a:solidFill>
                <a:latin typeface="Calibri" pitchFamily="34" charset="0"/>
                <a:ea typeface="Calibri" pitchFamily="34" charset="-122"/>
                <a:cs typeface="Calibri" pitchFamily="34" charset="-120"/>
              </a:rPr>
              <a:t>Noy &amp; Zhang (2023) — Science 381  |  453 college-educated professionals using ChatGPT</a:t>
            </a:r>
            <a:endParaRPr lang="en-US" sz="1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dissolv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P spid="13" grpId="0" animBg="1"/>
      <p:bldP spid="14" grpId="0" animBg="1"/>
      <p:bldP spid="15" grpId="0" animBg="1"/>
      <p:bldP spid="16" grpId="0" animBg="1"/>
      <p:bldP spid="1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name="Slide 8">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COURSE</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What IS 111 Looks Like</a:t>
            </a:r>
            <a:endParaRPr lang="en-US" sz="2800" dirty="0"/>
          </a:p>
        </p:txBody>
      </p:sp>
      <p:sp>
        <p:nvSpPr>
          <p:cNvPr id="4" name="Shape 2"/>
          <p:cNvSpPr/>
          <p:nvPr/>
        </p:nvSpPr>
        <p:spPr>
          <a:xfrm>
            <a:off x="457200" y="1280160"/>
            <a:ext cx="3886200" cy="12801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280160"/>
            <a:ext cx="3886200" cy="73152"/>
          </a:xfrm>
          <a:prstGeom prst="rect">
            <a:avLst/>
          </a:prstGeom>
          <a:solidFill>
            <a:srgbClr val="10B981"/>
          </a:solidFill>
          <a:ln/>
        </p:spPr>
        <p:txBody>
          <a:bodyPr/>
          <a:lstStyle/>
          <a:p>
            <a:endParaRPr lang="en-US"/>
          </a:p>
        </p:txBody>
      </p:sp>
      <p:sp>
        <p:nvSpPr>
          <p:cNvPr id="6" name="Text 4"/>
          <p:cNvSpPr/>
          <p:nvPr/>
        </p:nvSpPr>
        <p:spPr>
          <a:xfrm>
            <a:off x="640080" y="1417320"/>
            <a:ext cx="3520440" cy="411480"/>
          </a:xfrm>
          <a:prstGeom prst="rect">
            <a:avLst/>
          </a:prstGeom>
          <a:noFill/>
          <a:ln/>
        </p:spPr>
        <p:txBody>
          <a:bodyPr wrap="square" lIns="0" tIns="0" rIns="0" bIns="0" rtlCol="0" anchor="ctr"/>
          <a:lstStyle/>
          <a:p>
            <a:pPr marL="0" indent="0" algn="ctr">
              <a:buNone/>
            </a:pPr>
            <a:r>
              <a:rPr lang="en-US" sz="4000" b="1" dirty="0">
                <a:solidFill>
                  <a:srgbClr val="10B981"/>
                </a:solidFill>
                <a:latin typeface="Georgia" pitchFamily="34" charset="0"/>
                <a:ea typeface="Georgia" pitchFamily="34" charset="-122"/>
                <a:cs typeface="Georgia" pitchFamily="34" charset="-120"/>
              </a:rPr>
              <a:t>12</a:t>
            </a:r>
            <a:endParaRPr lang="en-US" sz="4000" dirty="0"/>
          </a:p>
        </p:txBody>
      </p:sp>
      <p:sp>
        <p:nvSpPr>
          <p:cNvPr id="7" name="Text 5"/>
          <p:cNvSpPr/>
          <p:nvPr/>
        </p:nvSpPr>
        <p:spPr>
          <a:xfrm>
            <a:off x="640080" y="1847088"/>
            <a:ext cx="3520440" cy="228600"/>
          </a:xfrm>
          <a:prstGeom prst="rect">
            <a:avLst/>
          </a:prstGeom>
          <a:noFill/>
          <a:ln/>
        </p:spPr>
        <p:txBody>
          <a:bodyPr wrap="square" lIns="0" tIns="0" rIns="0" bIns="0" rtlCol="0" anchor="ctr"/>
          <a:lstStyle/>
          <a:p>
            <a:pPr marL="0" indent="0" algn="ctr">
              <a:buNone/>
            </a:pPr>
            <a:r>
              <a:rPr lang="en-US" sz="1200" b="1" dirty="0">
                <a:solidFill>
                  <a:srgbClr val="1E293B"/>
                </a:solidFill>
                <a:latin typeface="Calibri" pitchFamily="34" charset="0"/>
                <a:ea typeface="Calibri" pitchFamily="34" charset="-122"/>
                <a:cs typeface="Calibri" pitchFamily="34" charset="-120"/>
              </a:rPr>
              <a:t>Modules</a:t>
            </a:r>
            <a:endParaRPr lang="en-US" sz="1200" dirty="0"/>
          </a:p>
        </p:txBody>
      </p:sp>
      <p:sp>
        <p:nvSpPr>
          <p:cNvPr id="8" name="Text 6"/>
          <p:cNvSpPr/>
          <p:nvPr/>
        </p:nvSpPr>
        <p:spPr>
          <a:xfrm>
            <a:off x="640080" y="2084832"/>
            <a:ext cx="3520440" cy="365760"/>
          </a:xfrm>
          <a:prstGeom prst="rect">
            <a:avLst/>
          </a:prstGeom>
          <a:noFill/>
          <a:ln/>
        </p:spPr>
        <p:txBody>
          <a:bodyPr wrap="square" lIns="0" tIns="0" rIns="0" bIns="0" rtlCol="0" anchor="ctr"/>
          <a:lstStyle/>
          <a:p>
            <a:pPr marL="0" indent="0" algn="ctr">
              <a:buNone/>
            </a:pPr>
            <a:r>
              <a:rPr lang="en-US" sz="900" dirty="0">
                <a:solidFill>
                  <a:srgbClr val="94A3B8"/>
                </a:solidFill>
                <a:latin typeface="Calibri" pitchFamily="34" charset="0"/>
                <a:ea typeface="Calibri" pitchFamily="34" charset="-122"/>
                <a:cs typeface="Calibri" pitchFamily="34" charset="-120"/>
              </a:rPr>
              <a:t>14-week semester, one module per week plus orientation and capstone</a:t>
            </a:r>
            <a:endParaRPr lang="en-US" sz="900" dirty="0"/>
          </a:p>
        </p:txBody>
      </p:sp>
      <p:sp>
        <p:nvSpPr>
          <p:cNvPr id="9" name="Shape 7"/>
          <p:cNvSpPr/>
          <p:nvPr/>
        </p:nvSpPr>
        <p:spPr>
          <a:xfrm>
            <a:off x="4800600" y="1280160"/>
            <a:ext cx="3886200" cy="12801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8"/>
          <p:cNvSpPr/>
          <p:nvPr/>
        </p:nvSpPr>
        <p:spPr>
          <a:xfrm>
            <a:off x="4800600" y="1280160"/>
            <a:ext cx="3886200" cy="73152"/>
          </a:xfrm>
          <a:prstGeom prst="rect">
            <a:avLst/>
          </a:prstGeom>
          <a:solidFill>
            <a:srgbClr val="EF4444"/>
          </a:solidFill>
          <a:ln/>
        </p:spPr>
        <p:txBody>
          <a:bodyPr/>
          <a:lstStyle/>
          <a:p>
            <a:endParaRPr lang="en-US"/>
          </a:p>
        </p:txBody>
      </p:sp>
      <p:sp>
        <p:nvSpPr>
          <p:cNvPr id="11" name="Text 9"/>
          <p:cNvSpPr/>
          <p:nvPr/>
        </p:nvSpPr>
        <p:spPr>
          <a:xfrm>
            <a:off x="4983480" y="1417320"/>
            <a:ext cx="3520440" cy="411480"/>
          </a:xfrm>
          <a:prstGeom prst="rect">
            <a:avLst/>
          </a:prstGeom>
          <a:noFill/>
          <a:ln/>
        </p:spPr>
        <p:txBody>
          <a:bodyPr wrap="square" lIns="0" tIns="0" rIns="0" bIns="0" rtlCol="0" anchor="ctr"/>
          <a:lstStyle/>
          <a:p>
            <a:pPr marL="0" indent="0" algn="ctr">
              <a:buNone/>
            </a:pPr>
            <a:r>
              <a:rPr lang="en-US" sz="4000" b="1" dirty="0">
                <a:solidFill>
                  <a:srgbClr val="EF4444"/>
                </a:solidFill>
                <a:latin typeface="Georgia" pitchFamily="34" charset="0"/>
                <a:ea typeface="Georgia" pitchFamily="34" charset="-122"/>
                <a:cs typeface="Georgia" pitchFamily="34" charset="-120"/>
              </a:rPr>
              <a:t>1.5</a:t>
            </a:r>
            <a:endParaRPr lang="en-US" sz="4000" dirty="0"/>
          </a:p>
        </p:txBody>
      </p:sp>
      <p:sp>
        <p:nvSpPr>
          <p:cNvPr id="12" name="Text 10"/>
          <p:cNvSpPr/>
          <p:nvPr/>
        </p:nvSpPr>
        <p:spPr>
          <a:xfrm>
            <a:off x="4983480" y="1847088"/>
            <a:ext cx="3520440" cy="228600"/>
          </a:xfrm>
          <a:prstGeom prst="rect">
            <a:avLst/>
          </a:prstGeom>
          <a:noFill/>
          <a:ln/>
        </p:spPr>
        <p:txBody>
          <a:bodyPr wrap="square" lIns="0" tIns="0" rIns="0" bIns="0" rtlCol="0" anchor="ctr"/>
          <a:lstStyle/>
          <a:p>
            <a:pPr marL="0" indent="0" algn="ctr">
              <a:buNone/>
            </a:pPr>
            <a:r>
              <a:rPr lang="en-US" sz="1200" b="1" dirty="0">
                <a:solidFill>
                  <a:srgbClr val="1E293B"/>
                </a:solidFill>
                <a:latin typeface="Calibri" pitchFamily="34" charset="0"/>
                <a:ea typeface="Calibri" pitchFamily="34" charset="-122"/>
                <a:cs typeface="Calibri" pitchFamily="34" charset="-120"/>
              </a:rPr>
              <a:t>Credits</a:t>
            </a:r>
            <a:endParaRPr lang="en-US" sz="1200" dirty="0"/>
          </a:p>
        </p:txBody>
      </p:sp>
      <p:sp>
        <p:nvSpPr>
          <p:cNvPr id="13" name="Text 11"/>
          <p:cNvSpPr/>
          <p:nvPr/>
        </p:nvSpPr>
        <p:spPr>
          <a:xfrm>
            <a:off x="4983480" y="2084832"/>
            <a:ext cx="3520440" cy="365760"/>
          </a:xfrm>
          <a:prstGeom prst="rect">
            <a:avLst/>
          </a:prstGeom>
          <a:noFill/>
          <a:ln/>
        </p:spPr>
        <p:txBody>
          <a:bodyPr wrap="square" lIns="0" tIns="0" rIns="0" bIns="0" rtlCol="0" anchor="ctr"/>
          <a:lstStyle/>
          <a:p>
            <a:pPr marL="0" indent="0" algn="ctr">
              <a:buNone/>
            </a:pPr>
            <a:r>
              <a:rPr lang="en-US" sz="900" dirty="0">
                <a:solidFill>
                  <a:srgbClr val="94A3B8"/>
                </a:solidFill>
                <a:latin typeface="Calibri" pitchFamily="34" charset="0"/>
                <a:ea typeface="Calibri" pitchFamily="34" charset="-122"/>
                <a:cs typeface="Calibri" pitchFamily="34" charset="-120"/>
              </a:rPr>
              <a:t>Pass/fail, completion-based grading focused on genuine engagement</a:t>
            </a:r>
            <a:endParaRPr lang="en-US" sz="900" dirty="0"/>
          </a:p>
        </p:txBody>
      </p:sp>
      <p:sp>
        <p:nvSpPr>
          <p:cNvPr id="14" name="Shape 12"/>
          <p:cNvSpPr/>
          <p:nvPr/>
        </p:nvSpPr>
        <p:spPr>
          <a:xfrm>
            <a:off x="457200" y="2743200"/>
            <a:ext cx="3886200" cy="12801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5" name="Shape 13"/>
          <p:cNvSpPr/>
          <p:nvPr/>
        </p:nvSpPr>
        <p:spPr>
          <a:xfrm>
            <a:off x="457200" y="2743200"/>
            <a:ext cx="3886200" cy="73152"/>
          </a:xfrm>
          <a:prstGeom prst="rect">
            <a:avLst/>
          </a:prstGeom>
          <a:solidFill>
            <a:srgbClr val="F59E0B"/>
          </a:solidFill>
          <a:ln/>
        </p:spPr>
        <p:txBody>
          <a:bodyPr/>
          <a:lstStyle/>
          <a:p>
            <a:endParaRPr lang="en-US"/>
          </a:p>
        </p:txBody>
      </p:sp>
      <p:sp>
        <p:nvSpPr>
          <p:cNvPr id="16" name="Text 14"/>
          <p:cNvSpPr/>
          <p:nvPr/>
        </p:nvSpPr>
        <p:spPr>
          <a:xfrm>
            <a:off x="640080" y="2880360"/>
            <a:ext cx="3520440" cy="411480"/>
          </a:xfrm>
          <a:prstGeom prst="rect">
            <a:avLst/>
          </a:prstGeom>
          <a:noFill/>
          <a:ln/>
        </p:spPr>
        <p:txBody>
          <a:bodyPr wrap="square" lIns="0" tIns="0" rIns="0" bIns="0" rtlCol="0" anchor="ctr"/>
          <a:lstStyle/>
          <a:p>
            <a:pPr marL="0" indent="0" algn="ctr">
              <a:buNone/>
            </a:pPr>
            <a:r>
              <a:rPr lang="en-US" sz="4000" b="1" dirty="0">
                <a:solidFill>
                  <a:srgbClr val="F59E0B"/>
                </a:solidFill>
                <a:latin typeface="Georgia" pitchFamily="34" charset="0"/>
                <a:ea typeface="Georgia" pitchFamily="34" charset="-122"/>
                <a:cs typeface="Georgia" pitchFamily="34" charset="-120"/>
              </a:rPr>
              <a:t>8</a:t>
            </a:r>
            <a:endParaRPr lang="en-US" sz="4000" dirty="0"/>
          </a:p>
        </p:txBody>
      </p:sp>
      <p:sp>
        <p:nvSpPr>
          <p:cNvPr id="17" name="Text 15"/>
          <p:cNvSpPr/>
          <p:nvPr/>
        </p:nvSpPr>
        <p:spPr>
          <a:xfrm>
            <a:off x="640080" y="3310128"/>
            <a:ext cx="3520440" cy="228600"/>
          </a:xfrm>
          <a:prstGeom prst="rect">
            <a:avLst/>
          </a:prstGeom>
          <a:noFill/>
          <a:ln/>
        </p:spPr>
        <p:txBody>
          <a:bodyPr wrap="square" lIns="0" tIns="0" rIns="0" bIns="0" rtlCol="0" anchor="ctr"/>
          <a:lstStyle/>
          <a:p>
            <a:pPr marL="0" indent="0" algn="ctr">
              <a:buNone/>
            </a:pPr>
            <a:r>
              <a:rPr lang="en-US" sz="1200" b="1" dirty="0">
                <a:solidFill>
                  <a:srgbClr val="1E293B"/>
                </a:solidFill>
                <a:latin typeface="Calibri" pitchFamily="34" charset="0"/>
                <a:ea typeface="Calibri" pitchFamily="34" charset="-122"/>
                <a:cs typeface="Calibri" pitchFamily="34" charset="-120"/>
              </a:rPr>
              <a:t>AI Modes Taught</a:t>
            </a:r>
            <a:endParaRPr lang="en-US" sz="1200" dirty="0"/>
          </a:p>
        </p:txBody>
      </p:sp>
      <p:sp>
        <p:nvSpPr>
          <p:cNvPr id="18" name="Text 16"/>
          <p:cNvSpPr/>
          <p:nvPr/>
        </p:nvSpPr>
        <p:spPr>
          <a:xfrm>
            <a:off x="640080" y="3547872"/>
            <a:ext cx="3520440" cy="365760"/>
          </a:xfrm>
          <a:prstGeom prst="rect">
            <a:avLst/>
          </a:prstGeom>
          <a:noFill/>
          <a:ln/>
        </p:spPr>
        <p:txBody>
          <a:bodyPr wrap="square" lIns="0" tIns="0" rIns="0" bIns="0" rtlCol="0" anchor="ctr"/>
          <a:lstStyle/>
          <a:p>
            <a:pPr marL="0" indent="0" algn="ctr">
              <a:buNone/>
            </a:pPr>
            <a:r>
              <a:rPr lang="en-US" sz="900" dirty="0">
                <a:solidFill>
                  <a:srgbClr val="94A3B8"/>
                </a:solidFill>
                <a:latin typeface="Calibri" pitchFamily="34" charset="0"/>
                <a:ea typeface="Calibri" pitchFamily="34" charset="-122"/>
                <a:cs typeface="Calibri" pitchFamily="34" charset="-120"/>
              </a:rPr>
              <a:t>From Oracle to Problem Setter — students practice every mode</a:t>
            </a:r>
            <a:endParaRPr lang="en-US" sz="900" dirty="0"/>
          </a:p>
        </p:txBody>
      </p:sp>
      <p:sp>
        <p:nvSpPr>
          <p:cNvPr id="19" name="Shape 17"/>
          <p:cNvSpPr/>
          <p:nvPr/>
        </p:nvSpPr>
        <p:spPr>
          <a:xfrm>
            <a:off x="4800600" y="2743200"/>
            <a:ext cx="3886200" cy="12801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0" name="Shape 18"/>
          <p:cNvSpPr/>
          <p:nvPr/>
        </p:nvSpPr>
        <p:spPr>
          <a:xfrm>
            <a:off x="4800600" y="2743200"/>
            <a:ext cx="3886200" cy="73152"/>
          </a:xfrm>
          <a:prstGeom prst="rect">
            <a:avLst/>
          </a:prstGeom>
          <a:solidFill>
            <a:srgbClr val="0891B2"/>
          </a:solidFill>
          <a:ln/>
        </p:spPr>
        <p:txBody>
          <a:bodyPr/>
          <a:lstStyle/>
          <a:p>
            <a:endParaRPr lang="en-US"/>
          </a:p>
        </p:txBody>
      </p:sp>
      <p:sp>
        <p:nvSpPr>
          <p:cNvPr id="21" name="Text 19"/>
          <p:cNvSpPr/>
          <p:nvPr/>
        </p:nvSpPr>
        <p:spPr>
          <a:xfrm>
            <a:off x="4983480" y="2880360"/>
            <a:ext cx="3520440" cy="411480"/>
          </a:xfrm>
          <a:prstGeom prst="rect">
            <a:avLst/>
          </a:prstGeom>
          <a:noFill/>
          <a:ln/>
        </p:spPr>
        <p:txBody>
          <a:bodyPr wrap="square" lIns="0" tIns="0" rIns="0" bIns="0" rtlCol="0" anchor="ctr"/>
          <a:lstStyle/>
          <a:p>
            <a:pPr marL="0" indent="0" algn="ctr">
              <a:buNone/>
            </a:pPr>
            <a:r>
              <a:rPr lang="en-US" sz="4000" b="1" dirty="0">
                <a:solidFill>
                  <a:srgbClr val="0891B2"/>
                </a:solidFill>
                <a:latin typeface="Georgia" pitchFamily="34" charset="0"/>
                <a:ea typeface="Georgia" pitchFamily="34" charset="-122"/>
                <a:cs typeface="Georgia" pitchFamily="34" charset="-120"/>
              </a:rPr>
              <a:t>10</a:t>
            </a:r>
            <a:endParaRPr lang="en-US" sz="4000" dirty="0"/>
          </a:p>
        </p:txBody>
      </p:sp>
      <p:sp>
        <p:nvSpPr>
          <p:cNvPr id="22" name="Text 20"/>
          <p:cNvSpPr/>
          <p:nvPr/>
        </p:nvSpPr>
        <p:spPr>
          <a:xfrm>
            <a:off x="4983480" y="3310128"/>
            <a:ext cx="3520440" cy="228600"/>
          </a:xfrm>
          <a:prstGeom prst="rect">
            <a:avLst/>
          </a:prstGeom>
          <a:noFill/>
          <a:ln/>
        </p:spPr>
        <p:txBody>
          <a:bodyPr wrap="square" lIns="0" tIns="0" rIns="0" bIns="0" rtlCol="0" anchor="ctr"/>
          <a:lstStyle/>
          <a:p>
            <a:pPr marL="0" indent="0" algn="ctr">
              <a:buNone/>
            </a:pPr>
            <a:r>
              <a:rPr lang="en-US" sz="1200" b="1" dirty="0">
                <a:solidFill>
                  <a:srgbClr val="1E293B"/>
                </a:solidFill>
                <a:latin typeface="Calibri" pitchFamily="34" charset="0"/>
                <a:ea typeface="Calibri" pitchFamily="34" charset="-122"/>
                <a:cs typeface="Calibri" pitchFamily="34" charset="-120"/>
              </a:rPr>
              <a:t>Real-World Tasks</a:t>
            </a:r>
            <a:endParaRPr lang="en-US" sz="1200" dirty="0"/>
          </a:p>
        </p:txBody>
      </p:sp>
      <p:sp>
        <p:nvSpPr>
          <p:cNvPr id="23" name="Text 21"/>
          <p:cNvSpPr/>
          <p:nvPr/>
        </p:nvSpPr>
        <p:spPr>
          <a:xfrm>
            <a:off x="4983480" y="3547872"/>
            <a:ext cx="3520440" cy="365760"/>
          </a:xfrm>
          <a:prstGeom prst="rect">
            <a:avLst/>
          </a:prstGeom>
          <a:noFill/>
          <a:ln/>
        </p:spPr>
        <p:txBody>
          <a:bodyPr wrap="square" lIns="0" tIns="0" rIns="0" bIns="0" rtlCol="0" anchor="ctr"/>
          <a:lstStyle/>
          <a:p>
            <a:pPr marL="0" indent="0" algn="ctr">
              <a:buNone/>
            </a:pPr>
            <a:r>
              <a:rPr lang="en-US" sz="900" dirty="0">
                <a:solidFill>
                  <a:srgbClr val="94A3B8"/>
                </a:solidFill>
                <a:latin typeface="Calibri" pitchFamily="34" charset="0"/>
                <a:ea typeface="Calibri" pitchFamily="34" charset="-122"/>
                <a:cs typeface="Calibri" pitchFamily="34" charset="-120"/>
              </a:rPr>
              <a:t>Students apply skills to assignments from their other courses</a:t>
            </a:r>
            <a:endParaRPr lang="en-US" sz="900" dirty="0"/>
          </a:p>
        </p:txBody>
      </p:sp>
      <p:sp>
        <p:nvSpPr>
          <p:cNvPr id="24" name="Shape 22"/>
          <p:cNvSpPr/>
          <p:nvPr/>
        </p:nvSpPr>
        <p:spPr>
          <a:xfrm>
            <a:off x="457200" y="4297680"/>
            <a:ext cx="8229600" cy="457200"/>
          </a:xfrm>
          <a:prstGeom prst="rect">
            <a:avLst/>
          </a:prstGeom>
          <a:solidFill>
            <a:srgbClr val="0F1B2D"/>
          </a:solidFill>
          <a:ln/>
        </p:spPr>
        <p:txBody>
          <a:bodyPr/>
          <a:lstStyle/>
          <a:p>
            <a:endParaRPr lang="en-US"/>
          </a:p>
        </p:txBody>
      </p:sp>
      <p:sp>
        <p:nvSpPr>
          <p:cNvPr id="25" name="Text 23"/>
          <p:cNvSpPr/>
          <p:nvPr/>
        </p:nvSpPr>
        <p:spPr>
          <a:xfrm>
            <a:off x="640080" y="4297680"/>
            <a:ext cx="7863840" cy="45720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100-level, no prerequisites. Platform-agnostic: students choose Claude, ChatGPT, or Gemini. Designed for first-semester freshmen.</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checkerboard(across)">
                                      <p:cBhvr>
                                        <p:cTn id="24" dur="500"/>
                                        <p:tgtEl>
                                          <p:spTgt spid="9"/>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heckerboard(across)">
                                      <p:cBhvr>
                                        <p:cTn id="27" dur="500"/>
                                        <p:tgtEl>
                                          <p:spTgt spid="10"/>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checkerboard(across)">
                                      <p:cBhvr>
                                        <p:cTn id="30" dur="500"/>
                                        <p:tgtEl>
                                          <p:spTgt spid="11"/>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checkerboard(across)">
                                      <p:cBhvr>
                                        <p:cTn id="33" dur="500"/>
                                        <p:tgtEl>
                                          <p:spTgt spid="12"/>
                                        </p:tgtEl>
                                      </p:cBhvr>
                                    </p:animEffect>
                                  </p:childTnLst>
                                </p:cTn>
                              </p:par>
                              <p:par>
                                <p:cTn id="34" presetID="5" presetClass="entr" presetSubtype="1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checkerboard(across)">
                                      <p:cBhvr>
                                        <p:cTn id="36" dur="5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dissolve">
                                      <p:cBhvr>
                                        <p:cTn id="41" dur="500"/>
                                        <p:tgtEl>
                                          <p:spTgt spid="14"/>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dissolve">
                                      <p:cBhvr>
                                        <p:cTn id="44" dur="500"/>
                                        <p:tgtEl>
                                          <p:spTgt spid="15"/>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dissolve">
                                      <p:cBhvr>
                                        <p:cTn id="53" dur="500"/>
                                        <p:tgtEl>
                                          <p:spTgt spid="18"/>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dissolve">
                                      <p:cBhvr>
                                        <p:cTn id="58" dur="500"/>
                                        <p:tgtEl>
                                          <p:spTgt spid="19"/>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dissolve">
                                      <p:cBhvr>
                                        <p:cTn id="61" dur="500"/>
                                        <p:tgtEl>
                                          <p:spTgt spid="20"/>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21"/>
                                        </p:tgtEl>
                                        <p:attrNameLst>
                                          <p:attrName>style.visibility</p:attrName>
                                        </p:attrNameLst>
                                      </p:cBhvr>
                                      <p:to>
                                        <p:strVal val="visible"/>
                                      </p:to>
                                    </p:set>
                                    <p:animEffect transition="in" filter="dissolve">
                                      <p:cBhvr>
                                        <p:cTn id="64" dur="500"/>
                                        <p:tgtEl>
                                          <p:spTgt spid="21"/>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dissolve">
                                      <p:cBhvr>
                                        <p:cTn id="67" dur="500"/>
                                        <p:tgtEl>
                                          <p:spTgt spid="22"/>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dissolve">
                                      <p:cBhvr>
                                        <p:cTn id="70" dur="500"/>
                                        <p:tgtEl>
                                          <p:spTgt spid="23"/>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Effect transition="in" filter="dissolve">
                                      <p:cBhvr>
                                        <p:cTn id="75" dur="500"/>
                                        <p:tgtEl>
                                          <p:spTgt spid="24"/>
                                        </p:tgtEl>
                                      </p:cBhvr>
                                    </p:animEffect>
                                  </p:childTnLst>
                                </p:cTn>
                              </p:par>
                              <p:par>
                                <p:cTn id="76" presetID="9" presetClass="entr" presetSubtype="0" fill="hold" grpId="0" nodeType="withEffect">
                                  <p:stCondLst>
                                    <p:cond delay="0"/>
                                  </p:stCondLst>
                                  <p:childTnLst>
                                    <p:set>
                                      <p:cBhvr>
                                        <p:cTn id="77" dur="1" fill="hold">
                                          <p:stCondLst>
                                            <p:cond delay="0"/>
                                          </p:stCondLst>
                                        </p:cTn>
                                        <p:tgtEl>
                                          <p:spTgt spid="25"/>
                                        </p:tgtEl>
                                        <p:attrNameLst>
                                          <p:attrName>style.visibility</p:attrName>
                                        </p:attrNameLst>
                                      </p:cBhvr>
                                      <p:to>
                                        <p:strVal val="visible"/>
                                      </p:to>
                                    </p:set>
                                    <p:animEffect transition="in" filter="dissolve">
                                      <p:cBhvr>
                                        <p:cTn id="7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8FAFC"/>
        </a:solidFill>
      </p:bgPr>
    </p:bg>
    <p:spTree>
      <p:nvGrpSpPr>
        <p:cNvPr id="1" name=""/>
        <p:cNvGrpSpPr/>
        <p:nvPr/>
      </p:nvGrpSpPr>
      <p:grpSpPr>
        <a:xfrm>
          <a:off x="0" y="0"/>
          <a:ext cx="0" cy="0"/>
          <a:chOff x="0" y="0"/>
          <a:chExt cx="0" cy="0"/>
        </a:xfrm>
      </p:grpSpPr>
      <p:sp>
        <p:nvSpPr>
          <p:cNvPr id="2" name="Eyebrow"/>
          <p:cNvSpPr/>
          <p:nvPr/>
        </p:nvSpPr>
        <p:spPr>
          <a:xfrm>
            <a:off x="457200" y="274320"/>
            <a:ext cx="3657600" cy="320040"/>
          </a:xfrm>
          <a:prstGeom prst="rect">
            <a:avLst/>
          </a:prstGeom>
          <a:noFill/>
          <a:ln/>
        </p:spPr>
        <p:txBody>
          <a:bodyPr wrap="square" lIns="0" tIns="0" rIns="0" bIns="0" rtlCol="0" anchor="ctr"/>
          <a:lstStyle/>
          <a:p>
            <a:pPr indent="0" marL="0">
              <a:buNone/>
            </a:pPr>
            <a:r>
              <a:rPr lang="en-US" sz="1000" b="1" spc="300" kern="0" dirty="0">
                <a:solidFill>
                  <a:srgbClr val="0891B2"/>
                </a:solidFill>
                <a:latin typeface="Calibri" pitchFamily="34" charset="0"/>
                <a:ea typeface="Calibri" pitchFamily="34" charset="-122"/>
                <a:cs typeface="Calibri" pitchFamily="34" charset="-120"/>
              </a:rPr>
              <a:t>THE COURSE</a:t>
            </a:r>
            <a:endParaRPr lang="en-US" sz="1000" dirty="0"/>
          </a:p>
        </p:txBody>
      </p:sp>
      <p:sp>
        <p:nvSpPr>
          <p:cNvPr id="3" name="TitleText"/>
          <p:cNvSpPr/>
          <p:nvPr/>
        </p:nvSpPr>
        <p:spPr>
          <a:xfrm>
            <a:off x="457200" y="594360"/>
            <a:ext cx="8229600" cy="502920"/>
          </a:xfrm>
          <a:prstGeom prst="rect">
            <a:avLst/>
          </a:prstGeom>
          <a:noFill/>
          <a:ln/>
        </p:spPr>
        <p:txBody>
          <a:bodyPr wrap="square" lIns="0" tIns="0" rIns="0" bIns="0" rtlCol="0" anchor="ctr"/>
          <a:lstStyle/>
          <a:p>
            <a:pPr indent="0" marL="0">
              <a:buNone/>
            </a:pPr>
            <a:r>
              <a:rPr lang="en-US" sz="2600" b="1" dirty="0">
                <a:solidFill>
                  <a:srgbClr val="1E293B"/>
                </a:solidFill>
                <a:latin typeface="Georgia" pitchFamily="34" charset="0"/>
                <a:ea typeface="Georgia" pitchFamily="34" charset="-122"/>
                <a:cs typeface="Georgia" pitchFamily="34" charset="-120"/>
              </a:rPr>
              <a:t>The 12-Module Journey</a:t>
            </a:r>
            <a:endParaRPr lang="en-US" sz="2600" dirty="0"/>
          </a:p>
        </p:txBody>
      </p:sp>
      <p:sp>
        <p:nvSpPr>
          <p:cNvPr id="4" name="RowBg_0"/>
          <p:cNvSpPr/>
          <p:nvPr/>
        </p:nvSpPr>
        <p:spPr>
          <a:xfrm>
            <a:off x="457200" y="137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5" name="RowAccent_0"/>
          <p:cNvSpPr/>
          <p:nvPr/>
        </p:nvSpPr>
        <p:spPr>
          <a:xfrm>
            <a:off x="457200" y="1371600"/>
            <a:ext cx="73152" cy="548640"/>
          </a:xfrm>
          <a:prstGeom prst="rect">
            <a:avLst/>
          </a:prstGeom>
          <a:solidFill>
            <a:srgbClr val="10B981"/>
          </a:solidFill>
          <a:ln/>
        </p:spPr>
      </p:sp>
      <p:sp>
        <p:nvSpPr>
          <p:cNvPr id="6" name="RowTitle_0"/>
          <p:cNvSpPr/>
          <p:nvPr/>
        </p:nvSpPr>
        <p:spPr>
          <a:xfrm>
            <a:off x="777240" y="1417320"/>
            <a:ext cx="2286000" cy="201168"/>
          </a:xfrm>
          <a:prstGeom prst="rect">
            <a:avLst/>
          </a:prstGeom>
          <a:noFill/>
          <a:ln/>
        </p:spPr>
        <p:txBody>
          <a:bodyPr wrap="square" lIns="0" tIns="0" rIns="0" bIns="0" rtlCol="0" anchor="ctr"/>
          <a:lstStyle/>
          <a:p>
            <a:pPr indent="0" marL="0">
              <a:buNone/>
            </a:pPr>
            <a:r>
              <a:rPr lang="en-US" sz="1100" b="1" dirty="0">
                <a:solidFill>
                  <a:srgbClr val="10B981"/>
                </a:solidFill>
                <a:latin typeface="Calibri" pitchFamily="34" charset="0"/>
                <a:ea typeface="Calibri" pitchFamily="34" charset="-122"/>
                <a:cs typeface="Calibri" pitchFamily="34" charset="-120"/>
              </a:rPr>
              <a:t>M1: Know Thyself</a:t>
            </a:r>
            <a:endParaRPr lang="en-US" sz="1100" dirty="0"/>
          </a:p>
        </p:txBody>
      </p:sp>
      <p:sp>
        <p:nvSpPr>
          <p:cNvPr id="7" name="RowModes_0"/>
          <p:cNvSpPr/>
          <p:nvPr/>
        </p:nvSpPr>
        <p:spPr>
          <a:xfrm>
            <a:off x="777240" y="161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Baseline Survey + All 8 Modes</a:t>
            </a:r>
            <a:endParaRPr lang="en-US" sz="800" dirty="0"/>
          </a:p>
        </p:txBody>
      </p:sp>
      <p:sp>
        <p:nvSpPr>
          <p:cNvPr id="8" name="RowDesc_0"/>
          <p:cNvSpPr/>
          <p:nvPr/>
        </p:nvSpPr>
        <p:spPr>
          <a:xfrm>
            <a:off x="3337560" y="140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Baseline AI conversation collected before students learn the framework. Big Five, NFC, AI self-efficacy surveys establish starting point.</a:t>
            </a:r>
            <a:endParaRPr lang="en-US" sz="900" dirty="0"/>
          </a:p>
        </p:txBody>
      </p:sp>
      <p:sp>
        <p:nvSpPr>
          <p:cNvPr id="9" name="RowBg_1"/>
          <p:cNvSpPr/>
          <p:nvPr/>
        </p:nvSpPr>
        <p:spPr>
          <a:xfrm>
            <a:off x="457200" y="195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0" name="RowAccent_1"/>
          <p:cNvSpPr/>
          <p:nvPr/>
        </p:nvSpPr>
        <p:spPr>
          <a:xfrm>
            <a:off x="457200" y="1951600"/>
            <a:ext cx="73152" cy="548640"/>
          </a:xfrm>
          <a:prstGeom prst="rect">
            <a:avLst/>
          </a:prstGeom>
          <a:solidFill>
            <a:srgbClr val="F59E0B"/>
          </a:solidFill>
          <a:ln/>
        </p:spPr>
      </p:sp>
      <p:sp>
        <p:nvSpPr>
          <p:cNvPr id="11" name="RowTitle_1"/>
          <p:cNvSpPr/>
          <p:nvPr/>
        </p:nvSpPr>
        <p:spPr>
          <a:xfrm>
            <a:off x="777240" y="1997320"/>
            <a:ext cx="2286000" cy="201168"/>
          </a:xfrm>
          <a:prstGeom prst="rect">
            <a:avLst/>
          </a:prstGeom>
          <a:noFill/>
          <a:ln/>
        </p:spPr>
        <p:txBody>
          <a:bodyPr wrap="square" lIns="0" tIns="0" rIns="0" bIns="0" rtlCol="0" anchor="ctr"/>
          <a:lstStyle/>
          <a:p>
            <a:pPr indent="0" marL="0">
              <a:buNone/>
            </a:pPr>
            <a:r>
              <a:rPr lang="en-US" sz="1100" b="1" dirty="0">
                <a:solidFill>
                  <a:srgbClr val="F59E0B"/>
                </a:solidFill>
                <a:latin typeface="Calibri" pitchFamily="34" charset="0"/>
                <a:ea typeface="Calibri" pitchFamily="34" charset="-122"/>
                <a:cs typeface="Calibri" pitchFamily="34" charset="-120"/>
              </a:rPr>
              <a:t>M2: How AI Actually Works</a:t>
            </a:r>
            <a:endParaRPr lang="en-US" sz="1100" dirty="0"/>
          </a:p>
        </p:txBody>
      </p:sp>
      <p:sp>
        <p:nvSpPr>
          <p:cNvPr id="12" name="RowModes_1"/>
          <p:cNvSpPr/>
          <p:nvPr/>
        </p:nvSpPr>
        <p:spPr>
          <a:xfrm>
            <a:off x="777240" y="219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Mental Model + Calibration</a:t>
            </a:r>
            <a:endParaRPr lang="en-US" sz="800" dirty="0"/>
          </a:p>
        </p:txBody>
      </p:sp>
      <p:sp>
        <p:nvSpPr>
          <p:cNvPr id="13" name="RowDesc_1"/>
          <p:cNvSpPr/>
          <p:nvPr/>
        </p:nvSpPr>
        <p:spPr>
          <a:xfrm>
            <a:off x="3337560" y="198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Students build a working mental model of LLMs: next-token prediction, hallucination, the jagged frontier. Fluency is not accuracy.</a:t>
            </a:r>
            <a:endParaRPr lang="en-US" sz="900" dirty="0"/>
          </a:p>
        </p:txBody>
      </p:sp>
      <p:sp>
        <p:nvSpPr>
          <p:cNvPr id="14" name="RowBg_2"/>
          <p:cNvSpPr/>
          <p:nvPr/>
        </p:nvSpPr>
        <p:spPr>
          <a:xfrm>
            <a:off x="457200" y="253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5" name="RowAccent_2"/>
          <p:cNvSpPr/>
          <p:nvPr/>
        </p:nvSpPr>
        <p:spPr>
          <a:xfrm>
            <a:off x="457200" y="2531600"/>
            <a:ext cx="73152" cy="548640"/>
          </a:xfrm>
          <a:prstGeom prst="rect">
            <a:avLst/>
          </a:prstGeom>
          <a:solidFill>
            <a:srgbClr val="0891B2"/>
          </a:solidFill>
          <a:ln/>
        </p:spPr>
      </p:sp>
      <p:sp>
        <p:nvSpPr>
          <p:cNvPr id="16" name="RowTitle_2"/>
          <p:cNvSpPr/>
          <p:nvPr/>
        </p:nvSpPr>
        <p:spPr>
          <a:xfrm>
            <a:off x="777240" y="2577320"/>
            <a:ext cx="2286000" cy="201168"/>
          </a:xfrm>
          <a:prstGeom prst="rect">
            <a:avLst/>
          </a:prstGeom>
          <a:noFill/>
          <a:ln/>
        </p:spPr>
        <p:txBody>
          <a:bodyPr wrap="square" lIns="0" tIns="0" rIns="0" bIns="0" rtlCol="0" anchor="ctr"/>
          <a:lstStyle/>
          <a:p>
            <a:pPr indent="0" marL="0">
              <a:buNone/>
            </a:pPr>
            <a:r>
              <a:rPr lang="en-US" sz="1100" b="1" dirty="0">
                <a:solidFill>
                  <a:srgbClr val="0891B2"/>
                </a:solidFill>
                <a:latin typeface="Calibri" pitchFamily="34" charset="0"/>
                <a:ea typeface="Calibri" pitchFamily="34" charset="-122"/>
                <a:cs typeface="Calibri" pitchFamily="34" charset="-120"/>
              </a:rPr>
              <a:t>M3: The Oracle Trap</a:t>
            </a:r>
            <a:endParaRPr lang="en-US" sz="1100" dirty="0"/>
          </a:p>
        </p:txBody>
      </p:sp>
      <p:sp>
        <p:nvSpPr>
          <p:cNvPr id="17" name="RowModes_2"/>
          <p:cNvSpPr/>
          <p:nvPr/>
        </p:nvSpPr>
        <p:spPr>
          <a:xfrm>
            <a:off x="777240" y="277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Oracle (1) + Verification (5)</a:t>
            </a:r>
            <a:endParaRPr lang="en-US" sz="800" dirty="0"/>
          </a:p>
        </p:txBody>
      </p:sp>
      <p:sp>
        <p:nvSpPr>
          <p:cNvPr id="18" name="RowDesc_2"/>
          <p:cNvSpPr/>
          <p:nvPr/>
        </p:nvSpPr>
        <p:spPr>
          <a:xfrm>
            <a:off x="3337560" y="256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Students learn when “just ask AI” is fine and when it’s a trap. Build a 3-question Oracle Filter for real coursework.</a:t>
            </a:r>
            <a:endParaRPr lang="en-US" sz="900" dirty="0"/>
          </a:p>
        </p:txBody>
      </p:sp>
      <p:sp>
        <p:nvSpPr>
          <p:cNvPr id="19" name="RowBg_3"/>
          <p:cNvSpPr/>
          <p:nvPr/>
        </p:nvSpPr>
        <p:spPr>
          <a:xfrm>
            <a:off x="457200" y="311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20" name="RowAccent_3"/>
          <p:cNvSpPr/>
          <p:nvPr/>
        </p:nvSpPr>
        <p:spPr>
          <a:xfrm>
            <a:off x="457200" y="3111600"/>
            <a:ext cx="73152" cy="548640"/>
          </a:xfrm>
          <a:prstGeom prst="rect">
            <a:avLst/>
          </a:prstGeom>
          <a:solidFill>
            <a:srgbClr val="F97316"/>
          </a:solidFill>
          <a:ln/>
        </p:spPr>
      </p:sp>
      <p:sp>
        <p:nvSpPr>
          <p:cNvPr id="21" name="RowTitle_3"/>
          <p:cNvSpPr/>
          <p:nvPr/>
        </p:nvSpPr>
        <p:spPr>
          <a:xfrm>
            <a:off x="777240" y="3157320"/>
            <a:ext cx="2286000" cy="201168"/>
          </a:xfrm>
          <a:prstGeom prst="rect">
            <a:avLst/>
          </a:prstGeom>
          <a:noFill/>
          <a:ln/>
        </p:spPr>
        <p:txBody>
          <a:bodyPr wrap="square" lIns="0" tIns="0" rIns="0" bIns="0" rtlCol="0" anchor="ctr"/>
          <a:lstStyle/>
          <a:p>
            <a:pPr indent="0" marL="0">
              <a:buNone/>
            </a:pPr>
            <a:r>
              <a:rPr lang="en-US" sz="1100" b="1" dirty="0">
                <a:solidFill>
                  <a:srgbClr val="F97316"/>
                </a:solidFill>
                <a:latin typeface="Calibri" pitchFamily="34" charset="0"/>
                <a:ea typeface="Calibri" pitchFamily="34" charset="-122"/>
                <a:cs typeface="Calibri" pitchFamily="34" charset="-120"/>
              </a:rPr>
              <a:t>M4: Getting Unstuck</a:t>
            </a:r>
            <a:endParaRPr lang="en-US" sz="1100" dirty="0"/>
          </a:p>
        </p:txBody>
      </p:sp>
      <p:sp>
        <p:nvSpPr>
          <p:cNvPr id="22" name="RowModes_3"/>
          <p:cNvSpPr/>
          <p:nvPr/>
        </p:nvSpPr>
        <p:spPr>
          <a:xfrm>
            <a:off x="777240" y="335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Tutor (3) + Collaborative PS (4)</a:t>
            </a:r>
            <a:endParaRPr lang="en-US" sz="800" dirty="0"/>
          </a:p>
        </p:txBody>
      </p:sp>
      <p:sp>
        <p:nvSpPr>
          <p:cNvPr id="23" name="RowDesc_3"/>
          <p:cNvSpPr/>
          <p:nvPr/>
        </p:nvSpPr>
        <p:spPr>
          <a:xfrm>
            <a:off x="3337560" y="314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From confusion to understanding. Students practice Socratic dialogue with AI instead of asking for the answer.</a:t>
            </a:r>
            <a:endParaRPr lang="en-US" sz="900" dirty="0"/>
          </a:p>
        </p:txBody>
      </p:sp>
      <p:sp>
        <p:nvSpPr>
          <p:cNvPr id="24" name="RowBg_4"/>
          <p:cNvSpPr/>
          <p:nvPr/>
        </p:nvSpPr>
        <p:spPr>
          <a:xfrm>
            <a:off x="457200" y="369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25" name="RowAccent_4"/>
          <p:cNvSpPr/>
          <p:nvPr/>
        </p:nvSpPr>
        <p:spPr>
          <a:xfrm>
            <a:off x="457200" y="3691600"/>
            <a:ext cx="73152" cy="548640"/>
          </a:xfrm>
          <a:prstGeom prst="rect">
            <a:avLst/>
          </a:prstGeom>
          <a:solidFill>
            <a:srgbClr val="EF4444"/>
          </a:solidFill>
          <a:ln/>
        </p:spPr>
      </p:sp>
      <p:sp>
        <p:nvSpPr>
          <p:cNvPr id="26" name="RowTitle_4"/>
          <p:cNvSpPr/>
          <p:nvPr/>
        </p:nvSpPr>
        <p:spPr>
          <a:xfrm>
            <a:off x="777240" y="3737320"/>
            <a:ext cx="2286000" cy="201168"/>
          </a:xfrm>
          <a:prstGeom prst="rect">
            <a:avLst/>
          </a:prstGeom>
          <a:noFill/>
          <a:ln/>
        </p:spPr>
        <p:txBody>
          <a:bodyPr wrap="square" lIns="0" tIns="0" rIns="0" bIns="0" rtlCol="0" anchor="ctr"/>
          <a:lstStyle/>
          <a:p>
            <a:pPr indent="0" marL="0">
              <a:buNone/>
            </a:pPr>
            <a:r>
              <a:rPr lang="en-US" sz="1100" b="1" dirty="0">
                <a:solidFill>
                  <a:srgbClr val="EF4444"/>
                </a:solidFill>
                <a:latin typeface="Calibri" pitchFamily="34" charset="0"/>
                <a:ea typeface="Calibri" pitchFamily="34" charset="-122"/>
                <a:cs typeface="Calibri" pitchFamily="34" charset="-120"/>
              </a:rPr>
              <a:t>M5: The Study Habit</a:t>
            </a:r>
            <a:endParaRPr lang="en-US" sz="1100" dirty="0"/>
          </a:p>
        </p:txBody>
      </p:sp>
      <p:sp>
        <p:nvSpPr>
          <p:cNvPr id="27" name="RowModes_4"/>
          <p:cNvSpPr/>
          <p:nvPr/>
        </p:nvSpPr>
        <p:spPr>
          <a:xfrm>
            <a:off x="777240" y="393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Tutor (3) + Verification (5)</a:t>
            </a:r>
            <a:endParaRPr lang="en-US" sz="800" dirty="0"/>
          </a:p>
        </p:txBody>
      </p:sp>
      <p:sp>
        <p:nvSpPr>
          <p:cNvPr id="28" name="RowDesc_4"/>
          <p:cNvSpPr/>
          <p:nvPr/>
        </p:nvSpPr>
        <p:spPr>
          <a:xfrm>
            <a:off x="3337560" y="372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Three spaced 30-minute study sessions for another course. Retrieval practice, interleaving, and cumulative self-testing with AI.</a:t>
            </a:r>
            <a:endParaRPr lang="en-US" sz="900" dirty="0"/>
          </a:p>
        </p:txBody>
      </p:sp>
      <p:sp>
        <p:nvSpPr>
          <p:cNvPr id="29" name="RowBg_5"/>
          <p:cNvSpPr/>
          <p:nvPr/>
        </p:nvSpPr>
        <p:spPr>
          <a:xfrm>
            <a:off x="457200" y="427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30" name="RowAccent_5"/>
          <p:cNvSpPr/>
          <p:nvPr/>
        </p:nvSpPr>
        <p:spPr>
          <a:xfrm>
            <a:off x="457200" y="4271600"/>
            <a:ext cx="73152" cy="548640"/>
          </a:xfrm>
          <a:prstGeom prst="rect">
            <a:avLst/>
          </a:prstGeom>
          <a:solidFill>
            <a:srgbClr val="8B5CF6"/>
          </a:solidFill>
          <a:ln/>
        </p:spPr>
      </p:sp>
      <p:sp>
        <p:nvSpPr>
          <p:cNvPr id="31" name="RowTitle_5"/>
          <p:cNvSpPr/>
          <p:nvPr/>
        </p:nvSpPr>
        <p:spPr>
          <a:xfrm>
            <a:off x="777240" y="4317320"/>
            <a:ext cx="2286000" cy="201168"/>
          </a:xfrm>
          <a:prstGeom prst="rect">
            <a:avLst/>
          </a:prstGeom>
          <a:noFill/>
          <a:ln/>
        </p:spPr>
        <p:txBody>
          <a:bodyPr wrap="square" lIns="0" tIns="0" rIns="0" bIns="0" rtlCol="0" anchor="ctr"/>
          <a:lstStyle/>
          <a:p>
            <a:pPr indent="0" marL="0">
              <a:buNone/>
            </a:pPr>
            <a:r>
              <a:rPr lang="en-US" sz="1100" b="1" dirty="0">
                <a:solidFill>
                  <a:srgbClr val="8B5CF6"/>
                </a:solidFill>
                <a:latin typeface="Calibri" pitchFamily="34" charset="0"/>
                <a:ea typeface="Calibri" pitchFamily="34" charset="-122"/>
                <a:cs typeface="Calibri" pitchFamily="34" charset="-120"/>
              </a:rPr>
              <a:t>M6: Preparing for an Exam</a:t>
            </a:r>
            <a:endParaRPr lang="en-US" sz="1100" dirty="0"/>
          </a:p>
        </p:txBody>
      </p:sp>
      <p:sp>
        <p:nvSpPr>
          <p:cNvPr id="32" name="RowModes_5"/>
          <p:cNvSpPr/>
          <p:nvPr/>
        </p:nvSpPr>
        <p:spPr>
          <a:xfrm>
            <a:off x="777240" y="451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Tutor (3) + Challenger (7) + Verification (5)</a:t>
            </a:r>
            <a:endParaRPr lang="en-US" sz="800" dirty="0"/>
          </a:p>
        </p:txBody>
      </p:sp>
      <p:sp>
        <p:nvSpPr>
          <p:cNvPr id="33" name="RowDesc_5"/>
          <p:cNvSpPr/>
          <p:nvPr/>
        </p:nvSpPr>
        <p:spPr>
          <a:xfrm>
            <a:off x="3337560" y="430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Pre-exam workflow: stress-test what you know. AI generates tough questions, you defend your answers, you verify the gaps.</a:t>
            </a:r>
            <a:endParaRPr lang="en-US" sz="900" dirty="0"/>
          </a:p>
        </p:txBody>
      </p:sp>
      <p:sp>
        <p:nvSpPr>
          <p:cNvPr id="34" name="FooterBar"/>
          <p:cNvSpPr/>
          <p:nvPr/>
        </p:nvSpPr>
        <p:spPr>
          <a:xfrm>
            <a:off x="0" y="4881600"/>
            <a:ext cx="9144000" cy="261900"/>
          </a:xfrm>
          <a:prstGeom prst="rect">
            <a:avLst/>
          </a:prstGeom>
          <a:solidFill>
            <a:srgbClr val="0F1B2D"/>
          </a:solidFill>
          <a:ln/>
        </p:spPr>
      </p:sp>
      <p:sp>
        <p:nvSpPr>
          <p:cNvPr id="35" name="FooterText"/>
          <p:cNvSpPr/>
          <p:nvPr/>
        </p:nvSpPr>
        <p:spPr>
          <a:xfrm>
            <a:off x="640080" y="4881600"/>
            <a:ext cx="7863840" cy="261900"/>
          </a:xfrm>
          <a:prstGeom prst="rect">
            <a:avLst/>
          </a:prstGeom>
          <a:noFill/>
          <a:ln/>
        </p:spPr>
        <p:txBody>
          <a:bodyPr wrap="square" lIns="0" tIns="0" rIns="0" bIns="0" rtlCol="0" anchor="ctr"/>
          <a:lstStyle/>
          <a:p>
            <a:pPr algn="ctr" indent="0" marL="0">
              <a:buNone/>
            </a:pPr>
            <a:r>
              <a:rPr lang="en-US" sz="1100" dirty="0">
                <a:solidFill>
                  <a:srgbClr val="FFFFFF"/>
                </a:solidFill>
                <a:latin typeface="Calibri" pitchFamily="34" charset="0"/>
                <a:ea typeface="Calibri" pitchFamily="34" charset="-122"/>
                <a:cs typeface="Calibri" pitchFamily="34" charset="-120"/>
              </a:rPr>
              <a:t>Modules 1–6: Foundations — baseline, calibration, and single-mode fluency</a:t>
            </a:r>
            <a:endParaRPr lang="en-US" sz="11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26">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PLATFORM</a:t>
            </a:r>
            <a:endParaRPr lang="en-US" sz="1000" dirty="0"/>
          </a:p>
        </p:txBody>
      </p:sp>
      <p:sp>
        <p:nvSpPr>
          <p:cNvPr id="3" name="Text 1"/>
          <p:cNvSpPr/>
          <p:nvPr/>
        </p:nvSpPr>
        <p:spPr>
          <a:xfrm>
            <a:off x="457200" y="594360"/>
            <a:ext cx="8229600" cy="45720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aimodes.ai</a:t>
            </a:r>
            <a:endParaRPr lang="en-US" sz="2800" dirty="0"/>
          </a:p>
        </p:txBody>
      </p:sp>
      <p:sp>
        <p:nvSpPr>
          <p:cNvPr id="4" name="Shape 2"/>
          <p:cNvSpPr/>
          <p:nvPr/>
        </p:nvSpPr>
        <p:spPr>
          <a:xfrm>
            <a:off x="457200" y="1234440"/>
            <a:ext cx="3886200" cy="28346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234440"/>
            <a:ext cx="3886200" cy="73152"/>
          </a:xfrm>
          <a:prstGeom prst="rect">
            <a:avLst/>
          </a:prstGeom>
          <a:solidFill>
            <a:srgbClr val="0891B2"/>
          </a:solidFill>
          <a:ln/>
        </p:spPr>
        <p:txBody>
          <a:bodyPr/>
          <a:lstStyle/>
          <a:p>
            <a:endParaRPr lang="en-US"/>
          </a:p>
        </p:txBody>
      </p:sp>
      <p:sp>
        <p:nvSpPr>
          <p:cNvPr id="6" name="Text 4"/>
          <p:cNvSpPr/>
          <p:nvPr/>
        </p:nvSpPr>
        <p:spPr>
          <a:xfrm>
            <a:off x="640080" y="1399032"/>
            <a:ext cx="3520440" cy="256032"/>
          </a:xfrm>
          <a:prstGeom prst="rect">
            <a:avLst/>
          </a:prstGeom>
          <a:noFill/>
          <a:ln/>
        </p:spPr>
        <p:txBody>
          <a:bodyPr wrap="square" lIns="0" tIns="0" rIns="0" bIns="0" rtlCol="0" anchor="ctr"/>
          <a:lstStyle/>
          <a:p>
            <a:pPr marL="0" indent="0">
              <a:buNone/>
            </a:pPr>
            <a:r>
              <a:rPr lang="en-US" sz="1300" b="1" dirty="0">
                <a:solidFill>
                  <a:srgbClr val="1E293B"/>
                </a:solidFill>
                <a:latin typeface="Georgia" pitchFamily="34" charset="0"/>
                <a:ea typeface="Georgia" pitchFamily="34" charset="-122"/>
                <a:cs typeface="Georgia" pitchFamily="34" charset="-120"/>
              </a:rPr>
              <a:t>AI Mode Analyzer</a:t>
            </a:r>
            <a:endParaRPr lang="en-US" sz="1300" dirty="0"/>
          </a:p>
        </p:txBody>
      </p:sp>
      <p:sp>
        <p:nvSpPr>
          <p:cNvPr id="7" name="Text 5"/>
          <p:cNvSpPr/>
          <p:nvPr/>
        </p:nvSpPr>
        <p:spPr>
          <a:xfrm>
            <a:off x="640080" y="1691640"/>
            <a:ext cx="3520440" cy="82296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Paste an AI conversation. The platform analyzes which engagement modes were used and highlights moments where the user could have shifted to more active modes.</a:t>
            </a:r>
            <a:endParaRPr lang="en-US" sz="1000" dirty="0"/>
          </a:p>
        </p:txBody>
      </p:sp>
      <p:sp>
        <p:nvSpPr>
          <p:cNvPr id="8" name="Text 6"/>
          <p:cNvSpPr/>
          <p:nvPr/>
        </p:nvSpPr>
        <p:spPr>
          <a:xfrm>
            <a:off x="640080" y="2560320"/>
            <a:ext cx="3520440" cy="32004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Designed for classroom use and self-assessment.</a:t>
            </a:r>
            <a:endParaRPr lang="en-US" sz="1000" dirty="0"/>
          </a:p>
        </p:txBody>
      </p:sp>
      <p:sp>
        <p:nvSpPr>
          <p:cNvPr id="9" name="Text 7"/>
          <p:cNvSpPr/>
          <p:nvPr/>
        </p:nvSpPr>
        <p:spPr>
          <a:xfrm>
            <a:off x="640080" y="3017520"/>
            <a:ext cx="3520440" cy="274320"/>
          </a:xfrm>
          <a:prstGeom prst="rect">
            <a:avLst/>
          </a:prstGeom>
          <a:noFill/>
          <a:ln/>
        </p:spPr>
        <p:txBody>
          <a:bodyPr wrap="square" lIns="0" tIns="0" rIns="0" bIns="0" rtlCol="0" anchor="ctr"/>
          <a:lstStyle/>
          <a:p>
            <a:pPr marL="0" indent="0" algn="ctr">
              <a:buNone/>
            </a:pPr>
            <a:r>
              <a:rPr lang="en-US" sz="1200" b="1" dirty="0" err="1">
                <a:solidFill>
                  <a:srgbClr val="0891B2"/>
                </a:solidFill>
                <a:latin typeface="Calibri" pitchFamily="34" charset="0"/>
                <a:ea typeface="Calibri" pitchFamily="34" charset="-122"/>
                <a:cs typeface="Calibri" pitchFamily="34" charset="-120"/>
              </a:rPr>
              <a:t>aimodes.ai</a:t>
            </a:r>
            <a:r>
              <a:rPr lang="en-US" sz="1200" b="1" dirty="0">
                <a:solidFill>
                  <a:srgbClr val="0891B2"/>
                </a:solidFill>
                <a:latin typeface="Calibri" pitchFamily="34" charset="0"/>
                <a:ea typeface="Calibri" pitchFamily="34" charset="-122"/>
                <a:cs typeface="Calibri" pitchFamily="34" charset="-120"/>
              </a:rPr>
              <a:t xml:space="preserve">  (live now, but evolving)</a:t>
            </a:r>
            <a:endParaRPr lang="en-US" sz="1200" dirty="0"/>
          </a:p>
        </p:txBody>
      </p:sp>
      <p:pic>
        <p:nvPicPr>
          <p:cNvPr id="10" name="Image 0" descr="preencoded.png">
            <a:hlinkClick r:id="rId3"/>
          </p:cNvPr>
          <p:cNvPicPr>
            <a:picLocks noChangeAspect="1"/>
          </p:cNvPicPr>
          <p:nvPr/>
        </p:nvPicPr>
        <p:blipFill>
          <a:blip r:embed="rId4"/>
          <a:stretch>
            <a:fillRect/>
          </a:stretch>
        </p:blipFill>
        <p:spPr>
          <a:xfrm>
            <a:off x="4800602" y="109727"/>
            <a:ext cx="4227574" cy="4964197"/>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15">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PLATFORM</a:t>
            </a:r>
            <a:endParaRPr lang="en-US" sz="1000" dirty="0"/>
          </a:p>
        </p:txBody>
      </p:sp>
      <p:sp>
        <p:nvSpPr>
          <p:cNvPr id="3" name="Text 1"/>
          <p:cNvSpPr/>
          <p:nvPr/>
        </p:nvSpPr>
        <p:spPr>
          <a:xfrm>
            <a:off x="457200" y="594360"/>
            <a:ext cx="8229600" cy="457200"/>
          </a:xfrm>
          <a:prstGeom prst="rect">
            <a:avLst/>
          </a:prstGeom>
          <a:noFill/>
          <a:ln/>
        </p:spPr>
        <p:txBody>
          <a:bodyPr wrap="square" lIns="0" tIns="0" rIns="0" bIns="0" rtlCol="0" anchor="ctr"/>
          <a:lstStyle/>
          <a:p>
            <a:pPr marL="0" indent="0">
              <a:buNone/>
            </a:pPr>
            <a:r>
              <a:rPr lang="en-US" sz="2200" b="1" dirty="0">
                <a:solidFill>
                  <a:srgbClr val="1E293B"/>
                </a:solidFill>
                <a:latin typeface="Georgia" pitchFamily="34" charset="0"/>
                <a:ea typeface="Georgia" pitchFamily="34" charset="-122"/>
                <a:cs typeface="Georgia" pitchFamily="34" charset="-120"/>
              </a:rPr>
              <a:t>How aimodes.ai Measures Growth</a:t>
            </a:r>
            <a:endParaRPr lang="en-US" sz="2200" dirty="0"/>
          </a:p>
        </p:txBody>
      </p:sp>
      <p:sp>
        <p:nvSpPr>
          <p:cNvPr id="4" name="Shape 2"/>
          <p:cNvSpPr/>
          <p:nvPr/>
        </p:nvSpPr>
        <p:spPr>
          <a:xfrm>
            <a:off x="457200" y="1280160"/>
            <a:ext cx="822960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280160"/>
            <a:ext cx="73152" cy="914400"/>
          </a:xfrm>
          <a:prstGeom prst="rect">
            <a:avLst/>
          </a:prstGeom>
          <a:solidFill>
            <a:srgbClr val="DC2626"/>
          </a:solidFill>
          <a:ln/>
        </p:spPr>
        <p:txBody>
          <a:bodyPr/>
          <a:lstStyle/>
          <a:p>
            <a:endParaRPr lang="en-US"/>
          </a:p>
        </p:txBody>
      </p:sp>
      <p:sp>
        <p:nvSpPr>
          <p:cNvPr id="6" name="Text 4"/>
          <p:cNvSpPr/>
          <p:nvPr/>
        </p:nvSpPr>
        <p:spPr>
          <a:xfrm>
            <a:off x="777240" y="1554480"/>
            <a:ext cx="320040" cy="320040"/>
          </a:xfrm>
          <a:prstGeom prst="ellipse">
            <a:avLst/>
          </a:prstGeom>
          <a:solidFill>
            <a:srgbClr val="DC2626"/>
          </a:solid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1</a:t>
            </a:r>
            <a:endParaRPr lang="en-US" sz="1400" dirty="0"/>
          </a:p>
        </p:txBody>
      </p:sp>
      <p:sp>
        <p:nvSpPr>
          <p:cNvPr id="7" name="Text 5"/>
          <p:cNvSpPr/>
          <p:nvPr/>
        </p:nvSpPr>
        <p:spPr>
          <a:xfrm>
            <a:off x="1280160" y="1371600"/>
            <a:ext cx="7132320" cy="274320"/>
          </a:xfrm>
          <a:prstGeom prst="rect">
            <a:avLst/>
          </a:prstGeom>
          <a:noFill/>
          <a:ln/>
        </p:spPr>
        <p:txBody>
          <a:bodyPr wrap="square" lIns="0" tIns="0" rIns="0" bIns="0" rtlCol="0" anchor="ctr"/>
          <a:lstStyle/>
          <a:p>
            <a:pPr marL="0" indent="0">
              <a:buNone/>
            </a:pPr>
            <a:r>
              <a:rPr lang="en-US" sz="1300" b="1" dirty="0">
                <a:solidFill>
                  <a:srgbClr val="1E293B"/>
                </a:solidFill>
                <a:latin typeface="Georgia" pitchFamily="34" charset="0"/>
                <a:ea typeface="Georgia" pitchFamily="34" charset="-122"/>
                <a:cs typeface="Georgia" pitchFamily="34" charset="-120"/>
              </a:rPr>
              <a:t>Transcript Analysis</a:t>
            </a:r>
            <a:endParaRPr lang="en-US" sz="1300" dirty="0"/>
          </a:p>
        </p:txBody>
      </p:sp>
      <p:sp>
        <p:nvSpPr>
          <p:cNvPr id="8" name="Text 6"/>
          <p:cNvSpPr/>
          <p:nvPr/>
        </p:nvSpPr>
        <p:spPr>
          <a:xfrm>
            <a:off x="1280160" y="1664208"/>
            <a:ext cx="7132320" cy="45720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Students paste their AI conversations. The platform codes each exchange by engagement mode — automatically identifying Oracle, Tutor, Verification, and all 8 modes across the conversation.</a:t>
            </a:r>
            <a:endParaRPr lang="en-US" sz="1000" dirty="0"/>
          </a:p>
        </p:txBody>
      </p:sp>
      <p:sp>
        <p:nvSpPr>
          <p:cNvPr id="9" name="Shape 7"/>
          <p:cNvSpPr/>
          <p:nvPr/>
        </p:nvSpPr>
        <p:spPr>
          <a:xfrm>
            <a:off x="457200" y="2377440"/>
            <a:ext cx="822960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8"/>
          <p:cNvSpPr/>
          <p:nvPr/>
        </p:nvSpPr>
        <p:spPr>
          <a:xfrm>
            <a:off x="457200" y="2377440"/>
            <a:ext cx="73152" cy="914400"/>
          </a:xfrm>
          <a:prstGeom prst="rect">
            <a:avLst/>
          </a:prstGeom>
          <a:solidFill>
            <a:srgbClr val="D97706"/>
          </a:solidFill>
          <a:ln/>
        </p:spPr>
        <p:txBody>
          <a:bodyPr/>
          <a:lstStyle/>
          <a:p>
            <a:endParaRPr lang="en-US"/>
          </a:p>
        </p:txBody>
      </p:sp>
      <p:sp>
        <p:nvSpPr>
          <p:cNvPr id="11" name="Text 9"/>
          <p:cNvSpPr/>
          <p:nvPr/>
        </p:nvSpPr>
        <p:spPr>
          <a:xfrm>
            <a:off x="777240" y="2651760"/>
            <a:ext cx="320040" cy="320040"/>
          </a:xfrm>
          <a:prstGeom prst="ellipse">
            <a:avLst/>
          </a:prstGeom>
          <a:solidFill>
            <a:srgbClr val="D97706"/>
          </a:solid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2</a:t>
            </a:r>
            <a:endParaRPr lang="en-US" sz="1400" dirty="0"/>
          </a:p>
        </p:txBody>
      </p:sp>
      <p:sp>
        <p:nvSpPr>
          <p:cNvPr id="12" name="Text 10"/>
          <p:cNvSpPr/>
          <p:nvPr/>
        </p:nvSpPr>
        <p:spPr>
          <a:xfrm>
            <a:off x="1280160" y="2468880"/>
            <a:ext cx="7132320" cy="274320"/>
          </a:xfrm>
          <a:prstGeom prst="rect">
            <a:avLst/>
          </a:prstGeom>
          <a:noFill/>
          <a:ln/>
        </p:spPr>
        <p:txBody>
          <a:bodyPr wrap="square" lIns="0" tIns="0" rIns="0" bIns="0" rtlCol="0" anchor="ctr"/>
          <a:lstStyle/>
          <a:p>
            <a:pPr marL="0" indent="0">
              <a:buNone/>
            </a:pPr>
            <a:r>
              <a:rPr lang="en-US" sz="1300" b="1" dirty="0">
                <a:solidFill>
                  <a:srgbClr val="1E293B"/>
                </a:solidFill>
                <a:latin typeface="Georgia" pitchFamily="34" charset="0"/>
                <a:ea typeface="Georgia" pitchFamily="34" charset="-122"/>
                <a:cs typeface="Georgia" pitchFamily="34" charset="-120"/>
              </a:rPr>
              <a:t>Personalized Feedback</a:t>
            </a:r>
            <a:endParaRPr lang="en-US" sz="1300" dirty="0"/>
          </a:p>
        </p:txBody>
      </p:sp>
      <p:sp>
        <p:nvSpPr>
          <p:cNvPr id="13" name="Text 11"/>
          <p:cNvSpPr/>
          <p:nvPr/>
        </p:nvSpPr>
        <p:spPr>
          <a:xfrm>
            <a:off x="1280160" y="2761488"/>
            <a:ext cx="7132320" cy="45720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Each student receives a mode breakdown, timeline visualization, teachable moments where they could have shifted to higher modes, and growth tracking across the semester.</a:t>
            </a:r>
            <a:endParaRPr lang="en-US" sz="1000" dirty="0"/>
          </a:p>
        </p:txBody>
      </p:sp>
      <p:sp>
        <p:nvSpPr>
          <p:cNvPr id="14" name="Shape 12"/>
          <p:cNvSpPr/>
          <p:nvPr/>
        </p:nvSpPr>
        <p:spPr>
          <a:xfrm>
            <a:off x="457200" y="3474720"/>
            <a:ext cx="8229600" cy="9144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5" name="Shape 13"/>
          <p:cNvSpPr/>
          <p:nvPr/>
        </p:nvSpPr>
        <p:spPr>
          <a:xfrm>
            <a:off x="457200" y="3474720"/>
            <a:ext cx="73152" cy="914400"/>
          </a:xfrm>
          <a:prstGeom prst="rect">
            <a:avLst/>
          </a:prstGeom>
          <a:solidFill>
            <a:srgbClr val="0D9488"/>
          </a:solidFill>
          <a:ln/>
        </p:spPr>
        <p:txBody>
          <a:bodyPr/>
          <a:lstStyle/>
          <a:p>
            <a:endParaRPr lang="en-US"/>
          </a:p>
        </p:txBody>
      </p:sp>
      <p:sp>
        <p:nvSpPr>
          <p:cNvPr id="16" name="Text 14"/>
          <p:cNvSpPr/>
          <p:nvPr/>
        </p:nvSpPr>
        <p:spPr>
          <a:xfrm>
            <a:off x="777240" y="3749040"/>
            <a:ext cx="320040" cy="320040"/>
          </a:xfrm>
          <a:prstGeom prst="ellipse">
            <a:avLst/>
          </a:prstGeom>
          <a:solidFill>
            <a:srgbClr val="0D9488"/>
          </a:solidFill>
          <a:ln/>
        </p:spPr>
        <p:txBody>
          <a:bodyPr wrap="square" lIns="0" tIns="0" rIns="0" bIns="0" rtlCol="0" anchor="ctr"/>
          <a:lstStyle/>
          <a:p>
            <a:pPr marL="0" indent="0" algn="ctr">
              <a:buNone/>
            </a:pPr>
            <a:r>
              <a:rPr lang="en-US" sz="1400" b="1" dirty="0">
                <a:solidFill>
                  <a:srgbClr val="FFFFFF"/>
                </a:solidFill>
                <a:latin typeface="Georgia" pitchFamily="34" charset="0"/>
                <a:ea typeface="Georgia" pitchFamily="34" charset="-122"/>
                <a:cs typeface="Georgia" pitchFamily="34" charset="-120"/>
              </a:rPr>
              <a:t>3</a:t>
            </a:r>
            <a:endParaRPr lang="en-US" sz="1400" dirty="0"/>
          </a:p>
        </p:txBody>
      </p:sp>
      <p:sp>
        <p:nvSpPr>
          <p:cNvPr id="17" name="Text 15"/>
          <p:cNvSpPr/>
          <p:nvPr/>
        </p:nvSpPr>
        <p:spPr>
          <a:xfrm>
            <a:off x="1280160" y="3566160"/>
            <a:ext cx="7132320" cy="274320"/>
          </a:xfrm>
          <a:prstGeom prst="rect">
            <a:avLst/>
          </a:prstGeom>
          <a:noFill/>
          <a:ln/>
        </p:spPr>
        <p:txBody>
          <a:bodyPr wrap="square" lIns="0" tIns="0" rIns="0" bIns="0" rtlCol="0" anchor="ctr"/>
          <a:lstStyle/>
          <a:p>
            <a:pPr marL="0" indent="0">
              <a:buNone/>
            </a:pPr>
            <a:r>
              <a:rPr lang="en-US" sz="1300" b="1" dirty="0">
                <a:solidFill>
                  <a:srgbClr val="1E293B"/>
                </a:solidFill>
                <a:latin typeface="Georgia" pitchFamily="34" charset="0"/>
                <a:ea typeface="Georgia" pitchFamily="34" charset="-122"/>
                <a:cs typeface="Georgia" pitchFamily="34" charset="-120"/>
              </a:rPr>
              <a:t>Research Data Collection</a:t>
            </a:r>
            <a:endParaRPr lang="en-US" sz="1300" dirty="0"/>
          </a:p>
        </p:txBody>
      </p:sp>
      <p:sp>
        <p:nvSpPr>
          <p:cNvPr id="18" name="Text 16"/>
          <p:cNvSpPr/>
          <p:nvPr/>
        </p:nvSpPr>
        <p:spPr>
          <a:xfrm>
            <a:off x="1280160" y="3858768"/>
            <a:ext cx="7132320" cy="457200"/>
          </a:xfrm>
          <a:prstGeom prst="rect">
            <a:avLst/>
          </a:prstGeom>
          <a:noFill/>
          <a:ln/>
        </p:spPr>
        <p:txBody>
          <a:bodyPr wrap="square" lIns="0" tIns="0" rIns="0" bIns="0" rtlCol="0" anchor="ctr"/>
          <a:lstStyle/>
          <a:p>
            <a:pPr marL="0" indent="0">
              <a:buNone/>
            </a:pPr>
            <a:r>
              <a:rPr lang="en-US" sz="1000" dirty="0">
                <a:solidFill>
                  <a:srgbClr val="1E293B"/>
                </a:solidFill>
                <a:latin typeface="Calibri" pitchFamily="34" charset="0"/>
                <a:ea typeface="Calibri" pitchFamily="34" charset="-122"/>
                <a:cs typeface="Calibri" pitchFamily="34" charset="-120"/>
              </a:rPr>
              <a:t>Every transcript feeds the research program. A/B treatments are embedded in assignments. Surveys measure the perception-behavior gap between what students think they do and what transcripts show.</a:t>
            </a:r>
            <a:endParaRPr lang="en-US" sz="1000" dirty="0"/>
          </a:p>
        </p:txBody>
      </p:sp>
      <p:sp>
        <p:nvSpPr>
          <p:cNvPr id="19" name="Shape 17"/>
          <p:cNvSpPr/>
          <p:nvPr/>
        </p:nvSpPr>
        <p:spPr>
          <a:xfrm>
            <a:off x="457200" y="4434840"/>
            <a:ext cx="8229600" cy="411480"/>
          </a:xfrm>
          <a:prstGeom prst="rect">
            <a:avLst/>
          </a:prstGeom>
          <a:solidFill>
            <a:srgbClr val="0F1B2D"/>
          </a:solidFill>
          <a:ln/>
        </p:spPr>
        <p:txBody>
          <a:bodyPr/>
          <a:lstStyle/>
          <a:p>
            <a:endParaRPr lang="en-US"/>
          </a:p>
        </p:txBody>
      </p:sp>
      <p:sp>
        <p:nvSpPr>
          <p:cNvPr id="20" name="Text 18"/>
          <p:cNvSpPr/>
          <p:nvPr/>
        </p:nvSpPr>
        <p:spPr>
          <a:xfrm>
            <a:off x="640080" y="4434840"/>
            <a:ext cx="7863840" cy="41148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Built for classroom use and self-assessment. Students see their own patterns. Faculty see aggregate data. Researchers get coded transcripts at scale.</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dissolve">
                                      <p:cBhvr>
                                        <p:cTn id="41" dur="500"/>
                                        <p:tgtEl>
                                          <p:spTgt spid="14"/>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dissolve">
                                      <p:cBhvr>
                                        <p:cTn id="44" dur="500"/>
                                        <p:tgtEl>
                                          <p:spTgt spid="15"/>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dissolve">
                                      <p:cBhvr>
                                        <p:cTn id="53" dur="500"/>
                                        <p:tgtEl>
                                          <p:spTgt spid="18"/>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dissolve">
                                      <p:cBhvr>
                                        <p:cTn id="58" dur="500"/>
                                        <p:tgtEl>
                                          <p:spTgt spid="19"/>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dissolve">
                                      <p:cBhvr>
                                        <p:cTn id="6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name="Slide 27">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188720"/>
            <a:ext cx="822960" cy="822960"/>
          </a:xfrm>
          <a:prstGeom prst="rect">
            <a:avLst/>
          </a:prstGeom>
        </p:spPr>
      </p:pic>
      <p:sp>
        <p:nvSpPr>
          <p:cNvPr id="4" name="Text 1"/>
          <p:cNvSpPr/>
          <p:nvPr/>
        </p:nvSpPr>
        <p:spPr>
          <a:xfrm>
            <a:off x="457200" y="2194560"/>
            <a:ext cx="8229600" cy="640080"/>
          </a:xfrm>
          <a:prstGeom prst="rect">
            <a:avLst/>
          </a:prstGeom>
          <a:noFill/>
          <a:ln/>
        </p:spPr>
        <p:txBody>
          <a:bodyPr wrap="square" lIns="0" tIns="0" rIns="0" bIns="0"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What questions do you have?</a:t>
            </a:r>
            <a:endParaRPr lang="en-US" sz="4000" dirty="0"/>
          </a:p>
        </p:txBody>
      </p:sp>
      <p:sp>
        <p:nvSpPr>
          <p:cNvPr id="5" name="Text 2"/>
          <p:cNvSpPr/>
          <p:nvPr/>
        </p:nvSpPr>
        <p:spPr>
          <a:xfrm>
            <a:off x="457200" y="2926080"/>
            <a:ext cx="8229600" cy="365760"/>
          </a:xfrm>
          <a:prstGeom prst="rect">
            <a:avLst/>
          </a:prstGeom>
          <a:noFill/>
          <a:ln/>
        </p:spPr>
        <p:txBody>
          <a:bodyPr wrap="square" lIns="0" tIns="0" rIns="0" bIns="0" rtlCol="0" anchor="ctr"/>
          <a:lstStyle/>
          <a:p>
            <a:pPr marL="0" indent="0" algn="ctr">
              <a:buNone/>
            </a:pPr>
            <a:r>
              <a:rPr lang="en-US" sz="1800" dirty="0">
                <a:solidFill>
                  <a:srgbClr val="22D3EE"/>
                </a:solidFill>
                <a:latin typeface="Calibri" pitchFamily="34" charset="0"/>
                <a:ea typeface="Calibri" pitchFamily="34" charset="-122"/>
                <a:cs typeface="Calibri" pitchFamily="34" charset="-120"/>
              </a:rPr>
              <a:t>How are you currently using AI?</a:t>
            </a:r>
            <a:endParaRPr lang="en-US" sz="1800" dirty="0"/>
          </a:p>
        </p:txBody>
      </p:sp>
      <p:sp>
        <p:nvSpPr>
          <p:cNvPr id="6" name="Text 3"/>
          <p:cNvSpPr/>
          <p:nvPr/>
        </p:nvSpPr>
        <p:spPr>
          <a:xfrm>
            <a:off x="457200" y="3337560"/>
            <a:ext cx="8229600" cy="365760"/>
          </a:xfrm>
          <a:prstGeom prst="rect">
            <a:avLst/>
          </a:prstGeom>
          <a:noFill/>
          <a:ln/>
        </p:spPr>
        <p:txBody>
          <a:bodyPr wrap="square" lIns="0" tIns="0" rIns="0" bIns="0" rtlCol="0" anchor="ctr"/>
          <a:lstStyle/>
          <a:p>
            <a:pPr marL="0" indent="0" algn="ctr">
              <a:buNone/>
            </a:pPr>
            <a:r>
              <a:rPr lang="en-US" sz="1800" dirty="0">
                <a:solidFill>
                  <a:srgbClr val="22D3EE"/>
                </a:solidFill>
                <a:latin typeface="Calibri" pitchFamily="34" charset="0"/>
                <a:ea typeface="Calibri" pitchFamily="34" charset="-122"/>
                <a:cs typeface="Calibri" pitchFamily="34" charset="-120"/>
              </a:rPr>
              <a:t>What concerns you? Where do you see opportunities?</a:t>
            </a:r>
            <a:endParaRPr lang="en-US" sz="1800" dirty="0"/>
          </a:p>
        </p:txBody>
      </p:sp>
      <p:sp>
        <p:nvSpPr>
          <p:cNvPr id="7" name="Shape 4"/>
          <p:cNvSpPr/>
          <p:nvPr/>
        </p:nvSpPr>
        <p:spPr>
          <a:xfrm>
            <a:off x="1828800" y="3931920"/>
            <a:ext cx="5486400" cy="0"/>
          </a:xfrm>
          <a:prstGeom prst="line">
            <a:avLst/>
          </a:prstGeom>
          <a:noFill/>
          <a:ln w="25400">
            <a:solidFill>
              <a:srgbClr val="F59E0B"/>
            </a:solidFill>
            <a:prstDash val="solid"/>
          </a:ln>
        </p:spPr>
        <p:txBody>
          <a:bodyPr/>
          <a:lstStyle/>
          <a:p>
            <a:endParaRPr lang="en-US"/>
          </a:p>
        </p:txBody>
      </p:sp>
      <p:sp>
        <p:nvSpPr>
          <p:cNvPr id="8" name="Text 5"/>
          <p:cNvSpPr/>
          <p:nvPr/>
        </p:nvSpPr>
        <p:spPr>
          <a:xfrm>
            <a:off x="457200" y="4206240"/>
            <a:ext cx="8229600" cy="365760"/>
          </a:xfrm>
          <a:prstGeom prst="rect">
            <a:avLst/>
          </a:prstGeom>
          <a:noFill/>
          <a:ln/>
        </p:spPr>
        <p:txBody>
          <a:bodyPr wrap="square" lIns="0" tIns="0" rIns="0" bIns="0" rtlCol="0" anchor="ctr"/>
          <a:lstStyle/>
          <a:p>
            <a:pPr marL="0" indent="0" algn="ctr">
              <a:buNone/>
            </a:pPr>
            <a:r>
              <a:rPr lang="en-US" sz="2400" dirty="0">
                <a:solidFill>
                  <a:srgbClr val="FCD34D"/>
                </a:solidFill>
                <a:latin typeface="Calibri" pitchFamily="34" charset="0"/>
                <a:ea typeface="Calibri" pitchFamily="34" charset="-122"/>
                <a:cs typeface="Calibri" pitchFamily="34" charset="-120"/>
              </a:rPr>
              <a:t>Thank you.</a:t>
            </a:r>
            <a:endParaRPr lang="en-US" sz="24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28">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457200"/>
            <a:ext cx="8229600" cy="274320"/>
          </a:xfrm>
          <a:prstGeom prst="rect">
            <a:avLst/>
          </a:prstGeom>
          <a:noFill/>
          <a:ln/>
        </p:spPr>
        <p:txBody>
          <a:bodyPr wrap="square" lIns="0" tIns="0" rIns="0" bIns="0" rtlCol="0" anchor="ctr"/>
          <a:lstStyle/>
          <a:p>
            <a:pPr marL="0" indent="0" algn="l">
              <a:buNone/>
            </a:pPr>
            <a:r>
              <a:rPr lang="en-US" sz="1000" b="1" kern="0" spc="300" dirty="0">
                <a:solidFill>
                  <a:srgbClr val="0891B2"/>
                </a:solidFill>
                <a:latin typeface="Calibri" pitchFamily="34" charset="0"/>
                <a:ea typeface="Calibri" pitchFamily="34" charset="-122"/>
                <a:cs typeface="Calibri" pitchFamily="34" charset="-120"/>
              </a:rPr>
              <a:t>REFERENCES</a:t>
            </a:r>
            <a:endParaRPr lang="en-US" sz="1000" dirty="0"/>
          </a:p>
        </p:txBody>
      </p:sp>
      <p:sp>
        <p:nvSpPr>
          <p:cNvPr id="3" name="Text 1"/>
          <p:cNvSpPr/>
          <p:nvPr/>
        </p:nvSpPr>
        <p:spPr>
          <a:xfrm>
            <a:off x="457200" y="777240"/>
            <a:ext cx="8229600" cy="457200"/>
          </a:xfrm>
          <a:prstGeom prst="rect">
            <a:avLst/>
          </a:prstGeom>
          <a:noFill/>
          <a:ln/>
        </p:spPr>
        <p:txBody>
          <a:bodyPr wrap="square" lIns="0" tIns="0" rIns="0" bIns="0" rtlCol="0" anchor="ctr"/>
          <a:lstStyle/>
          <a:p>
            <a:pPr marL="0" indent="0" algn="l">
              <a:buNone/>
            </a:pPr>
            <a:r>
              <a:rPr lang="en-US" sz="2800" b="1" dirty="0">
                <a:solidFill>
                  <a:srgbClr val="1E293B"/>
                </a:solidFill>
                <a:latin typeface="Georgia" pitchFamily="34" charset="0"/>
                <a:ea typeface="Georgia" pitchFamily="34" charset="-122"/>
                <a:cs typeface="Georgia" pitchFamily="34" charset="-120"/>
              </a:rPr>
              <a:t>References</a:t>
            </a:r>
            <a:endParaRPr lang="en-US" sz="2800" dirty="0"/>
          </a:p>
        </p:txBody>
      </p:sp>
      <p:sp>
        <p:nvSpPr>
          <p:cNvPr id="4" name="Text 2"/>
          <p:cNvSpPr/>
          <p:nvPr/>
        </p:nvSpPr>
        <p:spPr>
          <a:xfrm>
            <a:off x="457200" y="1371600"/>
            <a:ext cx="4023360" cy="3653246"/>
          </a:xfrm>
          <a:prstGeom prst="rect">
            <a:avLst/>
          </a:prstGeom>
          <a:noFill/>
          <a:ln/>
        </p:spPr>
        <p:txBody>
          <a:bodyPr wrap="square" lIns="0" tIns="0" rIns="0" bIns="0" rtlCol="0" anchor="t">
            <a:noAutofit/>
          </a:bodyPr>
          <a:lstStyle/>
          <a:p>
            <a:pPr marL="0" indent="0" algn="l">
              <a:buNone/>
            </a:pPr>
            <a:r>
              <a:rPr lang="en-US" sz="1000" dirty="0">
                <a:solidFill>
                  <a:srgbClr val="1E293B"/>
                </a:solidFill>
                <a:latin typeface="Calibri" pitchFamily="34" charset="0"/>
                <a:ea typeface="Calibri" pitchFamily="34" charset="-122"/>
                <a:cs typeface="Calibri" pitchFamily="34" charset="-120"/>
              </a:rPr>
              <a:t>Bastani, H., Bastani, O., Sungu, A., Ge, H., Kabakci, O., &amp; Mariman, R. (2025). Generative AI without guardrails can harm learning. PNAS, 122(26). https://doi.org/10.1073/pnas.2422633122</a:t>
            </a:r>
            <a:endParaRPr lang="en-US" sz="1000" dirty="0"/>
          </a:p>
          <a:p>
            <a:pPr marL="0" indent="0" algn="l">
              <a:buNone/>
            </a:pPr>
            <a:endParaRPr lang="en-US" sz="1000" dirty="0"/>
          </a:p>
          <a:p>
            <a:pPr marL="0" indent="0" algn="l">
              <a:buNone/>
            </a:pPr>
            <a:r>
              <a:rPr lang="en-US" sz="1000" dirty="0">
                <a:solidFill>
                  <a:srgbClr val="1E293B"/>
                </a:solidFill>
                <a:latin typeface="Calibri" pitchFamily="34" charset="0"/>
                <a:ea typeface="Calibri" pitchFamily="34" charset="-122"/>
                <a:cs typeface="Calibri" pitchFamily="34" charset="-120"/>
              </a:rPr>
              <a:t>Barcaui, A. (2025). ChatGPT as a cognitive crutch: Evidence from a randomized controlled trial on knowledge retention. Social Sciences &amp; Humanities Open, 12.</a:t>
            </a:r>
            <a:endParaRPr lang="en-US" sz="1000" dirty="0"/>
          </a:p>
          <a:p>
            <a:pPr marL="0" indent="0" algn="l">
              <a:buNone/>
            </a:pPr>
            <a:endParaRPr lang="en-US" sz="1000" dirty="0"/>
          </a:p>
          <a:p>
            <a:pPr marL="0" indent="0" algn="l">
              <a:buNone/>
            </a:pPr>
            <a:r>
              <a:rPr lang="en-US" sz="1000" dirty="0">
                <a:solidFill>
                  <a:srgbClr val="1E293B"/>
                </a:solidFill>
                <a:latin typeface="Calibri" pitchFamily="34" charset="0"/>
                <a:ea typeface="Calibri" pitchFamily="34" charset="-122"/>
                <a:cs typeface="Calibri" pitchFamily="34" charset="-120"/>
              </a:rPr>
              <a:t>Dell’Acqua, F., McFowland, E., Mollick, E. R., Lifshitz-Assaf, H., Kellogg, K. C., Rajendran, S., Krayer, L., Candelon, F., &amp; Lakhani, K. R. (2026). Navigating the jagged technological frontier. Organization Science. https://doi.org/10.1287/orsc.2025.21838</a:t>
            </a:r>
            <a:endParaRPr lang="en-US" sz="1000" dirty="0"/>
          </a:p>
          <a:p>
            <a:pPr marL="0" indent="0" algn="l">
              <a:buNone/>
            </a:pPr>
            <a:endParaRPr lang="en-US" sz="1000" dirty="0"/>
          </a:p>
          <a:p>
            <a:pPr marL="0" indent="0" algn="l">
              <a:buNone/>
            </a:pPr>
            <a:r>
              <a:rPr lang="en-US" sz="1000" dirty="0">
                <a:solidFill>
                  <a:srgbClr val="1E293B"/>
                </a:solidFill>
                <a:latin typeface="Calibri" pitchFamily="34" charset="0"/>
                <a:ea typeface="Calibri" pitchFamily="34" charset="-122"/>
                <a:cs typeface="Calibri" pitchFamily="34" charset="-120"/>
              </a:rPr>
              <a:t>Doshi, A. R. &amp; Hauser, O. P. (2024). Generative AI enhances individual creativity but reduces the collective diversity of novel content. Science Advances, 10, eadn5290.</a:t>
            </a:r>
            <a:endParaRPr lang="en-US" sz="1000" dirty="0"/>
          </a:p>
          <a:p>
            <a:pPr marL="0" indent="0" algn="l">
              <a:buNone/>
            </a:pPr>
            <a:endParaRPr lang="en-US" sz="1000" dirty="0"/>
          </a:p>
          <a:p>
            <a:pPr marL="0" indent="0" algn="l">
              <a:buNone/>
            </a:pPr>
            <a:r>
              <a:rPr lang="en-US" sz="1000" dirty="0">
                <a:solidFill>
                  <a:srgbClr val="1E293B"/>
                </a:solidFill>
                <a:latin typeface="Calibri" pitchFamily="34" charset="0"/>
                <a:ea typeface="Calibri" pitchFamily="34" charset="-122"/>
                <a:cs typeface="Calibri" pitchFamily="34" charset="-120"/>
              </a:rPr>
              <a:t>IDC &amp; Workera. (2025). The $5.5 trillion skills gap: AI workforce readiness report.</a:t>
            </a:r>
            <a:endParaRPr lang="en-US" sz="1000" dirty="0"/>
          </a:p>
          <a:p>
            <a:pPr marL="0" indent="0" algn="l">
              <a:buNone/>
            </a:pPr>
            <a:endParaRPr lang="en-US" sz="1000" dirty="0"/>
          </a:p>
          <a:p>
            <a:pPr marL="0" indent="0" algn="l">
              <a:buNone/>
            </a:pPr>
            <a:r>
              <a:rPr lang="en-US" sz="1000" dirty="0">
                <a:solidFill>
                  <a:srgbClr val="1E293B"/>
                </a:solidFill>
                <a:latin typeface="Calibri" pitchFamily="34" charset="0"/>
                <a:ea typeface="Calibri" pitchFamily="34" charset="-122"/>
                <a:cs typeface="Calibri" pitchFamily="34" charset="-120"/>
              </a:rPr>
              <a:t>IBM. (2025). AI skills gap: Enterprise AI adoption report.</a:t>
            </a:r>
            <a:endParaRPr lang="en-US" sz="1000" dirty="0"/>
          </a:p>
          <a:p>
            <a:pPr marL="0" indent="0" algn="l">
              <a:buNone/>
            </a:pPr>
            <a:endParaRPr lang="en-US" sz="1000" dirty="0"/>
          </a:p>
          <a:p>
            <a:pPr marL="0" indent="0" algn="l">
              <a:buNone/>
            </a:pPr>
            <a:r>
              <a:rPr lang="en-US" sz="1000" dirty="0">
                <a:solidFill>
                  <a:srgbClr val="1E293B"/>
                </a:solidFill>
                <a:latin typeface="Calibri" pitchFamily="34" charset="0"/>
                <a:ea typeface="Calibri" pitchFamily="34" charset="-122"/>
                <a:cs typeface="Calibri" pitchFamily="34" charset="-120"/>
              </a:rPr>
              <a:t>Index.dev. (2026). AI job growth statistics 2026: Skills, salaries and automation.</a:t>
            </a:r>
            <a:endParaRPr lang="en-US" sz="1000" dirty="0"/>
          </a:p>
        </p:txBody>
      </p:sp>
      <p:sp>
        <p:nvSpPr>
          <p:cNvPr id="5" name="Text 3"/>
          <p:cNvSpPr/>
          <p:nvPr/>
        </p:nvSpPr>
        <p:spPr>
          <a:xfrm>
            <a:off x="4663440" y="1371599"/>
            <a:ext cx="4023360" cy="3653245"/>
          </a:xfrm>
          <a:prstGeom prst="rect">
            <a:avLst/>
          </a:prstGeom>
          <a:noFill/>
          <a:ln/>
        </p:spPr>
        <p:txBody>
          <a:bodyPr wrap="square" lIns="0" tIns="0" rIns="0" bIns="0" rtlCol="0" anchor="t">
            <a:normAutofit/>
          </a:bodyPr>
          <a:lstStyle/>
          <a:p>
            <a:pPr marL="0" indent="0" algn="l">
              <a:buNone/>
            </a:pPr>
            <a:r>
              <a:rPr lang="en-US" sz="1000" dirty="0">
                <a:solidFill>
                  <a:srgbClr val="1E293B"/>
                </a:solidFill>
                <a:latin typeface="Calibri" pitchFamily="34" charset="0"/>
                <a:ea typeface="Calibri" pitchFamily="34" charset="-122"/>
                <a:cs typeface="Calibri" pitchFamily="34" charset="-120"/>
              </a:rPr>
              <a:t>Lee, H.-P., Sarkar, A., Tankelevitch, L., Drosos, I., Rintel, S., Banks, R., &amp; Wilson, N. (2025). The impact of generative AI on critical thinking: Self-reported reductions in cognitive effort and confidence effects from a survey of knowledge workers. Proceedings of CHI 2025.</a:t>
            </a:r>
            <a:endParaRPr lang="en-US" sz="1000" dirty="0"/>
          </a:p>
          <a:p>
            <a:pPr marL="0" indent="0" algn="l">
              <a:buNone/>
            </a:pPr>
            <a:endParaRPr lang="en-US" sz="1000" dirty="0"/>
          </a:p>
          <a:p>
            <a:pPr marL="0" indent="0" algn="l">
              <a:buNone/>
            </a:pPr>
            <a:r>
              <a:rPr lang="en-US" sz="1000" dirty="0">
                <a:solidFill>
                  <a:srgbClr val="1E293B"/>
                </a:solidFill>
                <a:latin typeface="Calibri" pitchFamily="34" charset="0"/>
                <a:ea typeface="Calibri" pitchFamily="34" charset="-122"/>
                <a:cs typeface="Calibri" pitchFamily="34" charset="-120"/>
              </a:rPr>
              <a:t>Messeri, L., &amp; Crockett, M. J. (2024). Artificial intelligence and illusions of understanding in scientific research. Nature, 627, 49–58.</a:t>
            </a:r>
            <a:endParaRPr lang="en-US" sz="1000" dirty="0"/>
          </a:p>
          <a:p>
            <a:pPr marL="0" indent="0" algn="l">
              <a:buNone/>
            </a:pPr>
            <a:endParaRPr lang="en-US" sz="1000" dirty="0"/>
          </a:p>
          <a:p>
            <a:pPr marL="0" indent="0" algn="l">
              <a:buNone/>
            </a:pPr>
            <a:r>
              <a:rPr lang="en-US" sz="1000" dirty="0">
                <a:solidFill>
                  <a:srgbClr val="1E293B"/>
                </a:solidFill>
                <a:latin typeface="Calibri" pitchFamily="34" charset="0"/>
                <a:ea typeface="Calibri" pitchFamily="34" charset="-122"/>
                <a:cs typeface="Calibri" pitchFamily="34" charset="-120"/>
              </a:rPr>
              <a:t>Noy, S. &amp; Zhang, W. (2023). Experimental evidence on the productivity effects of generative artificial intelligence. Science, 381, 187–192.</a:t>
            </a:r>
            <a:endParaRPr lang="en-US" sz="1000" dirty="0"/>
          </a:p>
          <a:p>
            <a:pPr marL="0" indent="0" algn="l">
              <a:buNone/>
            </a:pPr>
            <a:endParaRPr lang="en-US" sz="1000" dirty="0"/>
          </a:p>
          <a:p>
            <a:pPr marL="0" indent="0" algn="l">
              <a:buNone/>
            </a:pPr>
            <a:r>
              <a:rPr lang="en-US" sz="1000" dirty="0">
                <a:solidFill>
                  <a:srgbClr val="1E293B"/>
                </a:solidFill>
                <a:latin typeface="Calibri" pitchFamily="34" charset="0"/>
                <a:ea typeface="Calibri" pitchFamily="34" charset="-122"/>
                <a:cs typeface="Calibri" pitchFamily="34" charset="-120"/>
              </a:rPr>
              <a:t>OpenAI. (2026). The state of enterprise AI. OpenAI Research Report.</a:t>
            </a:r>
            <a:endParaRPr lang="en-US" sz="1000" dirty="0"/>
          </a:p>
          <a:p>
            <a:pPr marL="0" indent="0" algn="l">
              <a:buNone/>
            </a:pPr>
            <a:endParaRPr lang="en-US" sz="1000" dirty="0"/>
          </a:p>
          <a:p>
            <a:pPr marL="0" indent="0" algn="l">
              <a:buNone/>
            </a:pPr>
            <a:r>
              <a:rPr lang="en-US" sz="1000" dirty="0">
                <a:solidFill>
                  <a:srgbClr val="1E293B"/>
                </a:solidFill>
                <a:latin typeface="Calibri" pitchFamily="34" charset="0"/>
                <a:ea typeface="Calibri" pitchFamily="34" charset="-122"/>
                <a:cs typeface="Calibri" pitchFamily="34" charset="-120"/>
              </a:rPr>
              <a:t>Romeo, L., &amp; Conti, M. (2026). Automation bias in human-AI collaboration: A systematic review. AI &amp; Society, 41, 259–278.</a:t>
            </a:r>
            <a:endParaRPr lang="en-US" sz="1000" dirty="0"/>
          </a:p>
          <a:p>
            <a:pPr marL="0" indent="0" algn="l">
              <a:buNone/>
            </a:pPr>
            <a:endParaRPr lang="en-US" sz="1000" dirty="0"/>
          </a:p>
          <a:p>
            <a:pPr marL="0" indent="0" algn="l">
              <a:buNone/>
            </a:pPr>
            <a:r>
              <a:rPr lang="en-US" sz="1000" dirty="0">
                <a:solidFill>
                  <a:srgbClr val="1E293B"/>
                </a:solidFill>
                <a:latin typeface="Calibri" pitchFamily="34" charset="0"/>
                <a:ea typeface="Calibri" pitchFamily="34" charset="-122"/>
                <a:cs typeface="Calibri" pitchFamily="34" charset="-120"/>
              </a:rPr>
              <a:t>Wu, S., Liu, Y., Ruan, M., Chen, S., &amp; Xie, X. (2025). Human–generative AI collaboration enhances task performance but undermines human's intrinsic motivation. Scientific Reports, 15, 15105.</a:t>
            </a:r>
            <a:endParaRPr lang="en-US" sz="1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8FAFC"/>
        </a:solidFill>
      </p:bgPr>
    </p:bg>
    <p:spTree>
      <p:nvGrpSpPr>
        <p:cNvPr id="1" name=""/>
        <p:cNvGrpSpPr/>
        <p:nvPr/>
      </p:nvGrpSpPr>
      <p:grpSpPr>
        <a:xfrm>
          <a:off x="0" y="0"/>
          <a:ext cx="0" cy="0"/>
          <a:chOff x="0" y="0"/>
          <a:chExt cx="0" cy="0"/>
        </a:xfrm>
      </p:grpSpPr>
      <p:sp>
        <p:nvSpPr>
          <p:cNvPr id="2" name="Eyebrow"/>
          <p:cNvSpPr/>
          <p:nvPr/>
        </p:nvSpPr>
        <p:spPr>
          <a:xfrm>
            <a:off x="457200" y="274320"/>
            <a:ext cx="3657600" cy="320040"/>
          </a:xfrm>
          <a:prstGeom prst="rect">
            <a:avLst/>
          </a:prstGeom>
          <a:noFill/>
          <a:ln/>
        </p:spPr>
        <p:txBody>
          <a:bodyPr wrap="square" lIns="0" tIns="0" rIns="0" bIns="0" rtlCol="0" anchor="ctr"/>
          <a:lstStyle/>
          <a:p>
            <a:pPr indent="0" marL="0">
              <a:buNone/>
            </a:pPr>
            <a:r>
              <a:rPr lang="en-US" sz="1000" b="1" spc="300" kern="0" dirty="0">
                <a:solidFill>
                  <a:srgbClr val="0891B2"/>
                </a:solidFill>
                <a:latin typeface="Calibri" pitchFamily="34" charset="0"/>
                <a:ea typeface="Calibri" pitchFamily="34" charset="-122"/>
                <a:cs typeface="Calibri" pitchFamily="34" charset="-120"/>
              </a:rPr>
              <a:t>THE COURSE</a:t>
            </a:r>
            <a:endParaRPr lang="en-US" sz="1000" dirty="0"/>
          </a:p>
        </p:txBody>
      </p:sp>
      <p:sp>
        <p:nvSpPr>
          <p:cNvPr id="3" name="TitleText"/>
          <p:cNvSpPr/>
          <p:nvPr/>
        </p:nvSpPr>
        <p:spPr>
          <a:xfrm>
            <a:off x="457200" y="594360"/>
            <a:ext cx="8229600" cy="502920"/>
          </a:xfrm>
          <a:prstGeom prst="rect">
            <a:avLst/>
          </a:prstGeom>
          <a:noFill/>
          <a:ln/>
        </p:spPr>
        <p:txBody>
          <a:bodyPr wrap="square" lIns="0" tIns="0" rIns="0" bIns="0" rtlCol="0" anchor="ctr"/>
          <a:lstStyle/>
          <a:p>
            <a:pPr indent="0" marL="0">
              <a:buNone/>
            </a:pPr>
            <a:r>
              <a:rPr lang="en-US" sz="2600" b="1" dirty="0">
                <a:solidFill>
                  <a:srgbClr val="1E293B"/>
                </a:solidFill>
                <a:latin typeface="Georgia" pitchFamily="34" charset="0"/>
                <a:ea typeface="Georgia" pitchFamily="34" charset="-122"/>
                <a:cs typeface="Georgia" pitchFamily="34" charset="-120"/>
              </a:rPr>
              <a:t>The 12-Module Journey (cont.)</a:t>
            </a:r>
            <a:endParaRPr lang="en-US" sz="2600" dirty="0"/>
          </a:p>
        </p:txBody>
      </p:sp>
      <p:sp>
        <p:nvSpPr>
          <p:cNvPr id="4" name="RowBg_0"/>
          <p:cNvSpPr/>
          <p:nvPr/>
        </p:nvSpPr>
        <p:spPr>
          <a:xfrm>
            <a:off x="457200" y="137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5" name="RowAccent_0"/>
          <p:cNvSpPr/>
          <p:nvPr/>
        </p:nvSpPr>
        <p:spPr>
          <a:xfrm>
            <a:off x="457200" y="1371600"/>
            <a:ext cx="73152" cy="548640"/>
          </a:xfrm>
          <a:prstGeom prst="rect">
            <a:avLst/>
          </a:prstGeom>
          <a:solidFill>
            <a:srgbClr val="10B981"/>
          </a:solidFill>
          <a:ln/>
        </p:spPr>
      </p:sp>
      <p:sp>
        <p:nvSpPr>
          <p:cNvPr id="6" name="RowTitle_0"/>
          <p:cNvSpPr/>
          <p:nvPr/>
        </p:nvSpPr>
        <p:spPr>
          <a:xfrm>
            <a:off x="777240" y="1417320"/>
            <a:ext cx="2286000" cy="201168"/>
          </a:xfrm>
          <a:prstGeom prst="rect">
            <a:avLst/>
          </a:prstGeom>
          <a:noFill/>
          <a:ln/>
        </p:spPr>
        <p:txBody>
          <a:bodyPr wrap="square" lIns="0" tIns="0" rIns="0" bIns="0" rtlCol="0" anchor="ctr"/>
          <a:lstStyle/>
          <a:p>
            <a:pPr indent="0" marL="0">
              <a:buNone/>
            </a:pPr>
            <a:r>
              <a:rPr lang="en-US" sz="1100" b="1" dirty="0">
                <a:solidFill>
                  <a:srgbClr val="10B981"/>
                </a:solidFill>
                <a:latin typeface="Calibri" pitchFamily="34" charset="0"/>
                <a:ea typeface="Calibri" pitchFamily="34" charset="-122"/>
                <a:cs typeface="Calibri" pitchFamily="34" charset="-120"/>
              </a:rPr>
              <a:t>M7: Writing with AI</a:t>
            </a:r>
            <a:endParaRPr lang="en-US" sz="1100" dirty="0"/>
          </a:p>
        </p:txBody>
      </p:sp>
      <p:sp>
        <p:nvSpPr>
          <p:cNvPr id="7" name="RowModes_0"/>
          <p:cNvSpPr/>
          <p:nvPr/>
        </p:nvSpPr>
        <p:spPr>
          <a:xfrm>
            <a:off x="777240" y="161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5 Modes in One Task</a:t>
            </a:r>
            <a:endParaRPr lang="en-US" sz="800" dirty="0"/>
          </a:p>
        </p:txBody>
      </p:sp>
      <p:sp>
        <p:nvSpPr>
          <p:cNvPr id="8" name="RowDesc_0"/>
          <p:cNvSpPr/>
          <p:nvPr/>
        </p:nvSpPr>
        <p:spPr>
          <a:xfrm>
            <a:off x="3337560" y="140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Full writing workflow: frame the assignment, research, draft with boundaries, stress-test, verify. Students write prose; AI helps them think.</a:t>
            </a:r>
            <a:endParaRPr lang="en-US" sz="900" dirty="0"/>
          </a:p>
        </p:txBody>
      </p:sp>
      <p:sp>
        <p:nvSpPr>
          <p:cNvPr id="9" name="RowBg_1"/>
          <p:cNvSpPr/>
          <p:nvPr/>
        </p:nvSpPr>
        <p:spPr>
          <a:xfrm>
            <a:off x="457200" y="195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0" name="RowAccent_1"/>
          <p:cNvSpPr/>
          <p:nvPr/>
        </p:nvSpPr>
        <p:spPr>
          <a:xfrm>
            <a:off x="457200" y="1951600"/>
            <a:ext cx="73152" cy="548640"/>
          </a:xfrm>
          <a:prstGeom prst="rect">
            <a:avLst/>
          </a:prstGeom>
          <a:solidFill>
            <a:srgbClr val="F59E0B"/>
          </a:solidFill>
          <a:ln/>
        </p:spPr>
      </p:sp>
      <p:sp>
        <p:nvSpPr>
          <p:cNvPr id="11" name="RowTitle_1"/>
          <p:cNvSpPr/>
          <p:nvPr/>
        </p:nvSpPr>
        <p:spPr>
          <a:xfrm>
            <a:off x="777240" y="1997320"/>
            <a:ext cx="2286000" cy="201168"/>
          </a:xfrm>
          <a:prstGeom prst="rect">
            <a:avLst/>
          </a:prstGeom>
          <a:noFill/>
          <a:ln/>
        </p:spPr>
        <p:txBody>
          <a:bodyPr wrap="square" lIns="0" tIns="0" rIns="0" bIns="0" rtlCol="0" anchor="ctr"/>
          <a:lstStyle/>
          <a:p>
            <a:pPr indent="0" marL="0">
              <a:buNone/>
            </a:pPr>
            <a:r>
              <a:rPr lang="en-US" sz="1100" b="1" dirty="0">
                <a:solidFill>
                  <a:srgbClr val="F59E0B"/>
                </a:solidFill>
                <a:latin typeface="Calibri" pitchFamily="34" charset="0"/>
                <a:ea typeface="Calibri" pitchFamily="34" charset="-122"/>
                <a:cs typeface="Calibri" pitchFamily="34" charset="-120"/>
              </a:rPr>
              <a:t>M8: Problem Sets &amp; Analytical Work</a:t>
            </a:r>
            <a:endParaRPr lang="en-US" sz="1100" dirty="0"/>
          </a:p>
        </p:txBody>
      </p:sp>
      <p:sp>
        <p:nvSpPr>
          <p:cNvPr id="12" name="RowModes_1"/>
          <p:cNvSpPr/>
          <p:nvPr/>
        </p:nvSpPr>
        <p:spPr>
          <a:xfrm>
            <a:off x="777240" y="219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Tutor (3) + Collab PS (4) + Verification (5)</a:t>
            </a:r>
            <a:endParaRPr lang="en-US" sz="800" dirty="0"/>
          </a:p>
        </p:txBody>
      </p:sp>
      <p:sp>
        <p:nvSpPr>
          <p:cNvPr id="13" name="RowDesc_1"/>
          <p:cNvSpPr/>
          <p:nvPr/>
        </p:nvSpPr>
        <p:spPr>
          <a:xfrm>
            <a:off x="3337560" y="198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Structured approach to quantitative and analytical problems. AI as thinking partner, not answer key.</a:t>
            </a:r>
            <a:endParaRPr lang="en-US" sz="900" dirty="0"/>
          </a:p>
        </p:txBody>
      </p:sp>
      <p:sp>
        <p:nvSpPr>
          <p:cNvPr id="14" name="RowBg_2"/>
          <p:cNvSpPr/>
          <p:nvPr/>
        </p:nvSpPr>
        <p:spPr>
          <a:xfrm>
            <a:off x="457200" y="253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5" name="RowAccent_2"/>
          <p:cNvSpPr/>
          <p:nvPr/>
        </p:nvSpPr>
        <p:spPr>
          <a:xfrm>
            <a:off x="457200" y="2531600"/>
            <a:ext cx="73152" cy="548640"/>
          </a:xfrm>
          <a:prstGeom prst="rect">
            <a:avLst/>
          </a:prstGeom>
          <a:solidFill>
            <a:srgbClr val="0891B2"/>
          </a:solidFill>
          <a:ln/>
        </p:spPr>
      </p:sp>
      <p:sp>
        <p:nvSpPr>
          <p:cNvPr id="16" name="RowTitle_2"/>
          <p:cNvSpPr/>
          <p:nvPr/>
        </p:nvSpPr>
        <p:spPr>
          <a:xfrm>
            <a:off x="777240" y="2577320"/>
            <a:ext cx="2286000" cy="201168"/>
          </a:xfrm>
          <a:prstGeom prst="rect">
            <a:avLst/>
          </a:prstGeom>
          <a:noFill/>
          <a:ln/>
        </p:spPr>
        <p:txBody>
          <a:bodyPr wrap="square" lIns="0" tIns="0" rIns="0" bIns="0" rtlCol="0" anchor="ctr"/>
          <a:lstStyle/>
          <a:p>
            <a:pPr indent="0" marL="0">
              <a:buNone/>
            </a:pPr>
            <a:r>
              <a:rPr lang="en-US" sz="1100" b="1" dirty="0">
                <a:solidFill>
                  <a:srgbClr val="0891B2"/>
                </a:solidFill>
                <a:latin typeface="Calibri" pitchFamily="34" charset="0"/>
                <a:ea typeface="Calibri" pitchFamily="34" charset="-122"/>
                <a:cs typeface="Calibri" pitchFamily="34" charset="-120"/>
              </a:rPr>
              <a:t>M9: Reframing the Problem</a:t>
            </a:r>
            <a:endParaRPr lang="en-US" sz="1100" dirty="0"/>
          </a:p>
        </p:txBody>
      </p:sp>
      <p:sp>
        <p:nvSpPr>
          <p:cNvPr id="17" name="RowModes_2"/>
          <p:cNvSpPr/>
          <p:nvPr/>
        </p:nvSpPr>
        <p:spPr>
          <a:xfrm>
            <a:off x="777240" y="277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Problem Setter (8) + Challenger (7)</a:t>
            </a:r>
            <a:endParaRPr lang="en-US" sz="800" dirty="0"/>
          </a:p>
        </p:txBody>
      </p:sp>
      <p:sp>
        <p:nvSpPr>
          <p:cNvPr id="18" name="RowDesc_2"/>
          <p:cNvSpPr/>
          <p:nvPr/>
        </p:nvSpPr>
        <p:spPr>
          <a:xfrm>
            <a:off x="3337560" y="256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The highest-order skill: question your own framing before committing to a solution. Generate 3 alternative framings for a real problem.</a:t>
            </a:r>
            <a:endParaRPr lang="en-US" sz="900" dirty="0"/>
          </a:p>
        </p:txBody>
      </p:sp>
      <p:sp>
        <p:nvSpPr>
          <p:cNvPr id="19" name="RowBg_3"/>
          <p:cNvSpPr/>
          <p:nvPr/>
        </p:nvSpPr>
        <p:spPr>
          <a:xfrm>
            <a:off x="457200" y="311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20" name="RowAccent_3"/>
          <p:cNvSpPr/>
          <p:nvPr/>
        </p:nvSpPr>
        <p:spPr>
          <a:xfrm>
            <a:off x="457200" y="3111600"/>
            <a:ext cx="73152" cy="548640"/>
          </a:xfrm>
          <a:prstGeom prst="rect">
            <a:avLst/>
          </a:prstGeom>
          <a:solidFill>
            <a:srgbClr val="F97316"/>
          </a:solidFill>
          <a:ln/>
        </p:spPr>
      </p:sp>
      <p:sp>
        <p:nvSpPr>
          <p:cNvPr id="21" name="RowTitle_3"/>
          <p:cNvSpPr/>
          <p:nvPr/>
        </p:nvSpPr>
        <p:spPr>
          <a:xfrm>
            <a:off x="777240" y="3157320"/>
            <a:ext cx="2286000" cy="201168"/>
          </a:xfrm>
          <a:prstGeom prst="rect">
            <a:avLst/>
          </a:prstGeom>
          <a:noFill/>
          <a:ln/>
        </p:spPr>
        <p:txBody>
          <a:bodyPr wrap="square" lIns="0" tIns="0" rIns="0" bIns="0" rtlCol="0" anchor="ctr"/>
          <a:lstStyle/>
          <a:p>
            <a:pPr indent="0" marL="0">
              <a:buNone/>
            </a:pPr>
            <a:r>
              <a:rPr lang="en-US" sz="1100" b="1" dirty="0">
                <a:solidFill>
                  <a:srgbClr val="F97316"/>
                </a:solidFill>
                <a:latin typeface="Calibri" pitchFamily="34" charset="0"/>
                <a:ea typeface="Calibri" pitchFamily="34" charset="-122"/>
                <a:cs typeface="Calibri" pitchFamily="34" charset="-120"/>
              </a:rPr>
              <a:t>M10: The Second Opinion</a:t>
            </a:r>
            <a:endParaRPr lang="en-US" sz="1100" dirty="0"/>
          </a:p>
        </p:txBody>
      </p:sp>
      <p:sp>
        <p:nvSpPr>
          <p:cNvPr id="22" name="RowModes_3"/>
          <p:cNvSpPr/>
          <p:nvPr/>
        </p:nvSpPr>
        <p:spPr>
          <a:xfrm>
            <a:off x="777240" y="335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Verification (5) + Challenger (7)</a:t>
            </a:r>
            <a:endParaRPr lang="en-US" sz="800" dirty="0"/>
          </a:p>
        </p:txBody>
      </p:sp>
      <p:sp>
        <p:nvSpPr>
          <p:cNvPr id="23" name="RowDesc_3"/>
          <p:cNvSpPr/>
          <p:nvPr/>
        </p:nvSpPr>
        <p:spPr>
          <a:xfrm>
            <a:off x="3337560" y="314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Students use a second AI as a challenger. Catch hallucinations, test reasoning, triangulate before trusting a single source.</a:t>
            </a:r>
            <a:endParaRPr lang="en-US" sz="900" dirty="0"/>
          </a:p>
        </p:txBody>
      </p:sp>
      <p:sp>
        <p:nvSpPr>
          <p:cNvPr id="24" name="RowBg_4"/>
          <p:cNvSpPr/>
          <p:nvPr/>
        </p:nvSpPr>
        <p:spPr>
          <a:xfrm>
            <a:off x="457200" y="369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25" name="RowAccent_4"/>
          <p:cNvSpPr/>
          <p:nvPr/>
        </p:nvSpPr>
        <p:spPr>
          <a:xfrm>
            <a:off x="457200" y="3691600"/>
            <a:ext cx="73152" cy="548640"/>
          </a:xfrm>
          <a:prstGeom prst="rect">
            <a:avLst/>
          </a:prstGeom>
          <a:solidFill>
            <a:srgbClr val="EF4444"/>
          </a:solidFill>
          <a:ln/>
        </p:spPr>
      </p:sp>
      <p:sp>
        <p:nvSpPr>
          <p:cNvPr id="26" name="RowTitle_4"/>
          <p:cNvSpPr/>
          <p:nvPr/>
        </p:nvSpPr>
        <p:spPr>
          <a:xfrm>
            <a:off x="777240" y="3737320"/>
            <a:ext cx="2286000" cy="201168"/>
          </a:xfrm>
          <a:prstGeom prst="rect">
            <a:avLst/>
          </a:prstGeom>
          <a:noFill/>
          <a:ln/>
        </p:spPr>
        <p:txBody>
          <a:bodyPr wrap="square" lIns="0" tIns="0" rIns="0" bIns="0" rtlCol="0" anchor="ctr"/>
          <a:lstStyle/>
          <a:p>
            <a:pPr indent="0" marL="0">
              <a:buNone/>
            </a:pPr>
            <a:r>
              <a:rPr lang="en-US" sz="1100" b="1" dirty="0">
                <a:solidFill>
                  <a:srgbClr val="EF4444"/>
                </a:solidFill>
                <a:latin typeface="Calibri" pitchFamily="34" charset="0"/>
                <a:ea typeface="Calibri" pitchFamily="34" charset="-122"/>
                <a:cs typeface="Calibri" pitchFamily="34" charset="-120"/>
              </a:rPr>
              <a:t>M11: Thinking About Your Thinking</a:t>
            </a:r>
            <a:endParaRPr lang="en-US" sz="1100" dirty="0"/>
          </a:p>
        </p:txBody>
      </p:sp>
      <p:sp>
        <p:nvSpPr>
          <p:cNvPr id="27" name="RowModes_4"/>
          <p:cNvSpPr/>
          <p:nvPr/>
        </p:nvSpPr>
        <p:spPr>
          <a:xfrm>
            <a:off x="777240" y="393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Metacognition + All 8 Modes</a:t>
            </a:r>
            <a:endParaRPr lang="en-US" sz="800" dirty="0"/>
          </a:p>
        </p:txBody>
      </p:sp>
      <p:sp>
        <p:nvSpPr>
          <p:cNvPr id="28" name="RowDesc_4"/>
          <p:cNvSpPr/>
          <p:nvPr/>
        </p:nvSpPr>
        <p:spPr>
          <a:xfrm>
            <a:off x="3337560" y="372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Post-survey and perception-behavior gap analysis. Students compare what they think they do with what their transcripts actually show.</a:t>
            </a:r>
            <a:endParaRPr lang="en-US" sz="900" dirty="0"/>
          </a:p>
        </p:txBody>
      </p:sp>
      <p:sp>
        <p:nvSpPr>
          <p:cNvPr id="29" name="RowBg_5"/>
          <p:cNvSpPr/>
          <p:nvPr/>
        </p:nvSpPr>
        <p:spPr>
          <a:xfrm>
            <a:off x="457200" y="4271600"/>
            <a:ext cx="8229600" cy="5486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30" name="RowAccent_5"/>
          <p:cNvSpPr/>
          <p:nvPr/>
        </p:nvSpPr>
        <p:spPr>
          <a:xfrm>
            <a:off x="457200" y="4271600"/>
            <a:ext cx="73152" cy="548640"/>
          </a:xfrm>
          <a:prstGeom prst="rect">
            <a:avLst/>
          </a:prstGeom>
          <a:solidFill>
            <a:srgbClr val="8B5CF6"/>
          </a:solidFill>
          <a:ln/>
        </p:spPr>
      </p:sp>
      <p:sp>
        <p:nvSpPr>
          <p:cNvPr id="31" name="RowTitle_5"/>
          <p:cNvSpPr/>
          <p:nvPr/>
        </p:nvSpPr>
        <p:spPr>
          <a:xfrm>
            <a:off x="777240" y="4317320"/>
            <a:ext cx="2286000" cy="201168"/>
          </a:xfrm>
          <a:prstGeom prst="rect">
            <a:avLst/>
          </a:prstGeom>
          <a:noFill/>
          <a:ln/>
        </p:spPr>
        <p:txBody>
          <a:bodyPr wrap="square" lIns="0" tIns="0" rIns="0" bIns="0" rtlCol="0" anchor="ctr"/>
          <a:lstStyle/>
          <a:p>
            <a:pPr indent="0" marL="0">
              <a:buNone/>
            </a:pPr>
            <a:r>
              <a:rPr lang="en-US" sz="1100" b="1" dirty="0">
                <a:solidFill>
                  <a:srgbClr val="8B5CF6"/>
                </a:solidFill>
                <a:latin typeface="Calibri" pitchFamily="34" charset="0"/>
                <a:ea typeface="Calibri" pitchFamily="34" charset="-122"/>
                <a:cs typeface="Calibri" pitchFamily="34" charset="-120"/>
              </a:rPr>
              <a:t>M12: Your Practice</a:t>
            </a:r>
            <a:endParaRPr lang="en-US" sz="1100" dirty="0"/>
          </a:p>
        </p:txBody>
      </p:sp>
      <p:sp>
        <p:nvSpPr>
          <p:cNvPr id="32" name="RowModes_5"/>
          <p:cNvSpPr/>
          <p:nvPr/>
        </p:nvSpPr>
        <p:spPr>
          <a:xfrm>
            <a:off x="777240" y="4518488"/>
            <a:ext cx="2286000" cy="155448"/>
          </a:xfrm>
          <a:prstGeom prst="rect">
            <a:avLst/>
          </a:prstGeom>
          <a:noFill/>
          <a:ln/>
        </p:spPr>
        <p:txBody>
          <a:bodyPr wrap="square" lIns="0" tIns="0" rIns="0" bIns="0" rtlCol="0" anchor="ctr"/>
          <a:lstStyle/>
          <a:p>
            <a:pPr indent="0" marL="0">
              <a:buNone/>
            </a:pPr>
            <a:r>
              <a:rPr lang="en-US" sz="800" dirty="0">
                <a:solidFill>
                  <a:srgbClr val="94A3B8"/>
                </a:solidFill>
                <a:latin typeface="Calibri" pitchFamily="34" charset="0"/>
                <a:ea typeface="Calibri" pitchFamily="34" charset="-122"/>
                <a:cs typeface="Calibri" pitchFamily="34" charset="-120"/>
              </a:rPr>
              <a:t>Capstone + Reflective Portfolio</a:t>
            </a:r>
            <a:endParaRPr lang="en-US" sz="800" dirty="0"/>
          </a:p>
        </p:txBody>
      </p:sp>
      <p:sp>
        <p:nvSpPr>
          <p:cNvPr id="33" name="RowDesc_5"/>
          <p:cNvSpPr/>
          <p:nvPr/>
        </p:nvSpPr>
        <p:spPr>
          <a:xfrm>
            <a:off x="3337560" y="4308176"/>
            <a:ext cx="5120640" cy="480060"/>
          </a:xfrm>
          <a:prstGeom prst="rect">
            <a:avLst/>
          </a:prstGeom>
          <a:noFill/>
          <a:ln/>
        </p:spPr>
        <p:txBody>
          <a:bodyPr wrap="square" lIns="0" tIns="0" rIns="0" bIns="0" rtlCol="0" anchor="ctr"/>
          <a:lstStyle/>
          <a:p>
            <a:pPr indent="0" marL="0">
              <a:buNone/>
            </a:pPr>
            <a:r>
              <a:rPr lang="en-US" sz="900" dirty="0">
                <a:solidFill>
                  <a:srgbClr val="1E293B"/>
                </a:solidFill>
                <a:latin typeface="Calibri" pitchFamily="34" charset="0"/>
                <a:ea typeface="Calibri" pitchFamily="34" charset="-122"/>
                <a:cs typeface="Calibri" pitchFamily="34" charset="-120"/>
              </a:rPr>
              <a:t>Integrative conversation using every mode. Post-survey vs. baseline. Students write a transferable AI interaction practice for life after the course.</a:t>
            </a:r>
            <a:endParaRPr lang="en-US" sz="900" dirty="0"/>
          </a:p>
        </p:txBody>
      </p:sp>
      <p:sp>
        <p:nvSpPr>
          <p:cNvPr id="34" name="FooterBar"/>
          <p:cNvSpPr/>
          <p:nvPr/>
        </p:nvSpPr>
        <p:spPr>
          <a:xfrm>
            <a:off x="0" y="4881600"/>
            <a:ext cx="9144000" cy="261900"/>
          </a:xfrm>
          <a:prstGeom prst="rect">
            <a:avLst/>
          </a:prstGeom>
          <a:solidFill>
            <a:srgbClr val="0F1B2D"/>
          </a:solidFill>
          <a:ln/>
        </p:spPr>
      </p:sp>
      <p:sp>
        <p:nvSpPr>
          <p:cNvPr id="35" name="FooterText"/>
          <p:cNvSpPr/>
          <p:nvPr/>
        </p:nvSpPr>
        <p:spPr>
          <a:xfrm>
            <a:off x="640080" y="4881600"/>
            <a:ext cx="7863840" cy="261900"/>
          </a:xfrm>
          <a:prstGeom prst="rect">
            <a:avLst/>
          </a:prstGeom>
          <a:noFill/>
          <a:ln/>
        </p:spPr>
        <p:txBody>
          <a:bodyPr wrap="square" lIns="0" tIns="0" rIns="0" bIns="0" rtlCol="0" anchor="ctr"/>
          <a:lstStyle/>
          <a:p>
            <a:pPr algn="ctr" indent="0" marL="0">
              <a:buNone/>
            </a:pPr>
            <a:r>
              <a:rPr lang="en-US" sz="1100" dirty="0">
                <a:solidFill>
                  <a:srgbClr val="FFFFFF"/>
                </a:solidFill>
                <a:latin typeface="Calibri" pitchFamily="34" charset="0"/>
                <a:ea typeface="Calibri" pitchFamily="34" charset="-122"/>
                <a:cs typeface="Calibri" pitchFamily="34" charset="-120"/>
              </a:rPr>
              <a:t>Modules 7–12: Integration — multi-mode workflows, metacognition, and transfer</a:t>
            </a:r>
            <a:endParaRPr lang="en-US" sz="11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8FAFC"/>
        </a:solidFill>
      </p:bgPr>
    </p:bg>
    <p:spTree>
      <p:nvGrpSpPr>
        <p:cNvPr id="1" name=""/>
        <p:cNvGrpSpPr/>
        <p:nvPr/>
      </p:nvGrpSpPr>
      <p:grpSpPr>
        <a:xfrm>
          <a:off x="0" y="0"/>
          <a:ext cx="0" cy="0"/>
          <a:chOff x="0" y="0"/>
          <a:chExt cx="0" cy="0"/>
        </a:xfrm>
      </p:grpSpPr>
      <p:sp>
        <p:nvSpPr>
          <p:cNvPr id="2" name="Text_100"/>
          <p:cNvSpPr/>
          <p:nvPr/>
        </p:nvSpPr>
        <p:spPr>
          <a:xfrm>
            <a:off x="457200" y="274320"/>
            <a:ext cx="3657600" cy="320040"/>
          </a:xfrm>
          <a:prstGeom prst="rect">
            <a:avLst/>
          </a:prstGeom>
          <a:noFill/>
          <a:ln/>
        </p:spPr>
        <p:txBody>
          <a:bodyPr wrap="square" lIns="0" tIns="0" rIns="0" bIns="0" rtlCol="0" anchor="t"/>
          <a:lstStyle/>
          <a:p>
            <a:pPr indent="0" marL="0">
              <a:buNone/>
            </a:pPr>
            <a:r>
              <a:rPr lang="en-US" sz="1000" b="1" spc="300" dirty="0">
                <a:solidFill>
                  <a:srgbClr val="0891B2"/>
                </a:solidFill>
                <a:latin typeface="Calibri" pitchFamily="34" charset="0"/>
                <a:ea typeface="Calibri" pitchFamily="34" charset="-122"/>
                <a:cs typeface="Calibri" pitchFamily="34" charset="-120"/>
              </a:rPr>
              <a:t>THE MECHANISM</a:t>
            </a:r>
            <a:endParaRPr lang="en-US" sz="1000" dirty="0"/>
          </a:p>
        </p:txBody>
      </p:sp>
      <p:sp>
        <p:nvSpPr>
          <p:cNvPr id="3" name="Text_101"/>
          <p:cNvSpPr/>
          <p:nvPr/>
        </p:nvSpPr>
        <p:spPr>
          <a:xfrm>
            <a:off x="457200" y="594360"/>
            <a:ext cx="8229600" cy="502920"/>
          </a:xfrm>
          <a:prstGeom prst="rect">
            <a:avLst/>
          </a:prstGeom>
          <a:noFill/>
          <a:ln/>
        </p:spPr>
        <p:txBody>
          <a:bodyPr wrap="square" lIns="0" tIns="0" rIns="0" bIns="0" rtlCol="0" anchor="t"/>
          <a:lstStyle/>
          <a:p>
            <a:pPr indent="0" marL="0">
              <a:buNone/>
            </a:pPr>
            <a:r>
              <a:rPr lang="en-US" sz="2600" b="1" dirty="0">
                <a:solidFill>
                  <a:srgbClr val="1E293B"/>
                </a:solidFill>
                <a:latin typeface="Georgia" pitchFamily="34" charset="0"/>
                <a:ea typeface="Georgia" pitchFamily="34" charset="-122"/>
                <a:cs typeface="Georgia" pitchFamily="34" charset="-120"/>
              </a:rPr>
              <a:t>Why It Works: Cognitive Continuum Theory</a:t>
            </a:r>
            <a:endParaRPr lang="en-US" sz="2600" dirty="0"/>
          </a:p>
        </p:txBody>
      </p:sp>
      <p:sp>
        <p:nvSpPr>
          <p:cNvPr id="4" name="Rect_20"/>
          <p:cNvSpPr/>
          <p:nvPr/>
        </p:nvSpPr>
        <p:spPr>
          <a:xfrm>
            <a:off x="457200" y="1371600"/>
            <a:ext cx="2560320" cy="274320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5" name="Rect_21"/>
          <p:cNvSpPr/>
          <p:nvPr/>
        </p:nvSpPr>
        <p:spPr>
          <a:xfrm>
            <a:off x="457200" y="1371600"/>
            <a:ext cx="2560320" cy="91440"/>
          </a:xfrm>
          <a:prstGeom prst="rect">
            <a:avLst/>
          </a:prstGeom>
          <a:solidFill>
            <a:srgbClr val="3B82F6"/>
          </a:solidFill>
          <a:ln/>
        </p:spPr>
      </p:sp>
      <p:sp>
        <p:nvSpPr>
          <p:cNvPr id="6" name="Text_22"/>
          <p:cNvSpPr/>
          <p:nvPr/>
        </p:nvSpPr>
        <p:spPr>
          <a:xfrm>
            <a:off x="640080" y="1554480"/>
            <a:ext cx="457200" cy="457200"/>
          </a:xfrm>
          <a:prstGeom prst="rect">
            <a:avLst/>
          </a:prstGeom>
          <a:noFill/>
          <a:ln/>
        </p:spPr>
        <p:txBody>
          <a:bodyPr wrap="square" lIns="0" tIns="0" rIns="0" bIns="0" rtlCol="0" anchor="t"/>
          <a:lstStyle/>
          <a:p>
            <a:pPr indent="0" marL="0">
              <a:buNone/>
            </a:pPr>
            <a:r>
              <a:rPr lang="en-US" sz="4000" b="1" dirty="0">
                <a:solidFill>
                  <a:srgbClr val="3B82F6"/>
                </a:solidFill>
                <a:latin typeface="Georgia" pitchFamily="34" charset="0"/>
                <a:ea typeface="Georgia" pitchFamily="34" charset="-122"/>
                <a:cs typeface="Georgia" pitchFamily="34" charset="-120"/>
              </a:rPr>
              <a:t>1</a:t>
            </a:r>
            <a:endParaRPr lang="en-US" sz="4000" dirty="0"/>
          </a:p>
        </p:txBody>
      </p:sp>
      <p:sp>
        <p:nvSpPr>
          <p:cNvPr id="7" name="Text_23"/>
          <p:cNvSpPr/>
          <p:nvPr/>
        </p:nvSpPr>
        <p:spPr>
          <a:xfrm>
            <a:off x="1188720" y="1600200"/>
            <a:ext cx="1645920" cy="228600"/>
          </a:xfrm>
          <a:prstGeom prst="rect">
            <a:avLst/>
          </a:prstGeom>
          <a:noFill/>
          <a:ln/>
        </p:spPr>
        <p:txBody>
          <a:bodyPr wrap="square" lIns="0" tIns="0" rIns="0" bIns="0" rtlCol="0" anchor="t"/>
          <a:lstStyle/>
          <a:p>
            <a:pPr indent="0" marL="0">
              <a:buNone/>
            </a:pPr>
            <a:r>
              <a:rPr lang="en-US" sz="900" b="1" spc="200" dirty="0">
                <a:solidFill>
                  <a:srgbClr val="3B82F6"/>
                </a:solidFill>
                <a:latin typeface="Calibri" pitchFamily="34" charset="0"/>
                <a:ea typeface="Calibri" pitchFamily="34" charset="-122"/>
                <a:cs typeface="Calibri" pitchFamily="34" charset="-120"/>
              </a:rPr>
              <a:t>EFFORT ALLOCATION</a:t>
            </a:r>
            <a:endParaRPr lang="en-US" sz="900" dirty="0"/>
          </a:p>
        </p:txBody>
      </p:sp>
      <p:sp>
        <p:nvSpPr>
          <p:cNvPr id="8" name="Text_24"/>
          <p:cNvSpPr/>
          <p:nvPr/>
        </p:nvSpPr>
        <p:spPr>
          <a:xfrm>
            <a:off x="640080" y="2103120"/>
            <a:ext cx="2194560" cy="365760"/>
          </a:xfrm>
          <a:prstGeom prst="rect">
            <a:avLst/>
          </a:prstGeom>
          <a:noFill/>
          <a:ln/>
        </p:spPr>
        <p:txBody>
          <a:bodyPr wrap="square" lIns="0" tIns="0" rIns="0" bIns="0" rtlCol="0" anchor="t"/>
          <a:lstStyle/>
          <a:p>
            <a:pPr indent="0" marL="0">
              <a:buNone/>
            </a:pPr>
            <a:r>
              <a:rPr lang="en-US" sz="1400" b="1" dirty="0">
                <a:solidFill>
                  <a:srgbClr val="1E293B"/>
                </a:solidFill>
                <a:latin typeface="Georgia" pitchFamily="34" charset="0"/>
                <a:ea typeface="Georgia" pitchFamily="34" charset="-122"/>
                <a:cs typeface="Georgia" pitchFamily="34" charset="-120"/>
              </a:rPr>
              <a:t>AI anchors cognitive effort</a:t>
            </a:r>
            <a:endParaRPr lang="en-US" sz="1400" dirty="0"/>
          </a:p>
        </p:txBody>
      </p:sp>
      <p:sp>
        <p:nvSpPr>
          <p:cNvPr id="9" name="Text_25"/>
          <p:cNvSpPr/>
          <p:nvPr/>
        </p:nvSpPr>
        <p:spPr>
          <a:xfrm>
            <a:off x="640080" y="2560320"/>
            <a:ext cx="2194560" cy="1371600"/>
          </a:xfrm>
          <a:prstGeom prst="rect">
            <a:avLst/>
          </a:prstGeom>
          <a:noFill/>
          <a:ln/>
        </p:spPr>
        <p:txBody>
          <a:bodyPr wrap="square" lIns="0" tIns="0" rIns="0" bIns="0" rtlCol="0" anchor="t"/>
          <a:lstStyle/>
          <a:p>
            <a:pPr indent="0" marL="0">
              <a:buNone/>
            </a:pPr>
            <a:r>
              <a:rPr lang="en-US" sz="1000" dirty="0">
                <a:solidFill>
                  <a:srgbClr val="475569"/>
                </a:solidFill>
                <a:latin typeface="Calibri" pitchFamily="34" charset="0"/>
                <a:ea typeface="Calibri" pitchFamily="34" charset="-122"/>
                <a:cs typeface="Calibri" pitchFamily="34" charset="-120"/>
              </a:rPr>
              <a:t>Fluent AI answers shift users toward intuitive processing. The “illusion of comprehension” feels like understanding without the work.</a:t>
            </a:r>
            <a:endParaRPr lang="en-US" sz="1000" dirty="0"/>
          </a:p>
        </p:txBody>
      </p:sp>
      <p:sp>
        <p:nvSpPr>
          <p:cNvPr id="10" name="Rect_30"/>
          <p:cNvSpPr/>
          <p:nvPr/>
        </p:nvSpPr>
        <p:spPr>
          <a:xfrm>
            <a:off x="3200400" y="1371600"/>
            <a:ext cx="2560320" cy="274320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1" name="Rect_31"/>
          <p:cNvSpPr/>
          <p:nvPr/>
        </p:nvSpPr>
        <p:spPr>
          <a:xfrm>
            <a:off x="3200400" y="1371600"/>
            <a:ext cx="2560320" cy="91440"/>
          </a:xfrm>
          <a:prstGeom prst="rect">
            <a:avLst/>
          </a:prstGeom>
          <a:solidFill>
            <a:srgbClr val="F59E0B"/>
          </a:solidFill>
          <a:ln/>
        </p:spPr>
      </p:sp>
      <p:sp>
        <p:nvSpPr>
          <p:cNvPr id="12" name="Text_32"/>
          <p:cNvSpPr/>
          <p:nvPr/>
        </p:nvSpPr>
        <p:spPr>
          <a:xfrm>
            <a:off x="3383280" y="1554480"/>
            <a:ext cx="457200" cy="457200"/>
          </a:xfrm>
          <a:prstGeom prst="rect">
            <a:avLst/>
          </a:prstGeom>
          <a:noFill/>
          <a:ln/>
        </p:spPr>
        <p:txBody>
          <a:bodyPr wrap="square" lIns="0" tIns="0" rIns="0" bIns="0" rtlCol="0" anchor="t"/>
          <a:lstStyle/>
          <a:p>
            <a:pPr indent="0" marL="0">
              <a:buNone/>
            </a:pPr>
            <a:r>
              <a:rPr lang="en-US" sz="4000" b="1" dirty="0">
                <a:solidFill>
                  <a:srgbClr val="F59E0B"/>
                </a:solidFill>
                <a:latin typeface="Georgia" pitchFamily="34" charset="0"/>
                <a:ea typeface="Georgia" pitchFamily="34" charset="-122"/>
                <a:cs typeface="Georgia" pitchFamily="34" charset="-120"/>
              </a:rPr>
              <a:t>2</a:t>
            </a:r>
            <a:endParaRPr lang="en-US" sz="4000" dirty="0"/>
          </a:p>
        </p:txBody>
      </p:sp>
      <p:sp>
        <p:nvSpPr>
          <p:cNvPr id="13" name="Text_33"/>
          <p:cNvSpPr/>
          <p:nvPr/>
        </p:nvSpPr>
        <p:spPr>
          <a:xfrm>
            <a:off x="3931920" y="1600200"/>
            <a:ext cx="1645920" cy="228600"/>
          </a:xfrm>
          <a:prstGeom prst="rect">
            <a:avLst/>
          </a:prstGeom>
          <a:noFill/>
          <a:ln/>
        </p:spPr>
        <p:txBody>
          <a:bodyPr wrap="square" lIns="0" tIns="0" rIns="0" bIns="0" rtlCol="0" anchor="t"/>
          <a:lstStyle/>
          <a:p>
            <a:pPr indent="0" marL="0">
              <a:buNone/>
            </a:pPr>
            <a:r>
              <a:rPr lang="en-US" sz="900" b="1" spc="200" dirty="0">
                <a:solidFill>
                  <a:srgbClr val="F59E0B"/>
                </a:solidFill>
                <a:latin typeface="Calibri" pitchFamily="34" charset="0"/>
                <a:ea typeface="Calibri" pitchFamily="34" charset="-122"/>
                <a:cs typeface="Calibri" pitchFamily="34" charset="-120"/>
              </a:rPr>
              <a:t>METACOGNITIVE MONITORING</a:t>
            </a:r>
            <a:endParaRPr lang="en-US" sz="900" dirty="0"/>
          </a:p>
        </p:txBody>
      </p:sp>
      <p:sp>
        <p:nvSpPr>
          <p:cNvPr id="14" name="Text_34"/>
          <p:cNvSpPr/>
          <p:nvPr/>
        </p:nvSpPr>
        <p:spPr>
          <a:xfrm>
            <a:off x="3383280" y="2103120"/>
            <a:ext cx="2194560" cy="365760"/>
          </a:xfrm>
          <a:prstGeom prst="rect">
            <a:avLst/>
          </a:prstGeom>
          <a:noFill/>
          <a:ln/>
        </p:spPr>
        <p:txBody>
          <a:bodyPr wrap="square" lIns="0" tIns="0" rIns="0" bIns="0" rtlCol="0" anchor="t"/>
          <a:lstStyle/>
          <a:p>
            <a:pPr indent="0" marL="0">
              <a:buNone/>
            </a:pPr>
            <a:r>
              <a:rPr lang="en-US" sz="1400" b="1" dirty="0">
                <a:solidFill>
                  <a:srgbClr val="1E293B"/>
                </a:solidFill>
                <a:latin typeface="Georgia" pitchFamily="34" charset="0"/>
                <a:ea typeface="Georgia" pitchFamily="34" charset="-122"/>
                <a:cs typeface="Georgia" pitchFamily="34" charset="-120"/>
              </a:rPr>
              <a:t>Friction triggers depth</a:t>
            </a:r>
            <a:endParaRPr lang="en-US" sz="1400" dirty="0"/>
          </a:p>
        </p:txBody>
      </p:sp>
      <p:sp>
        <p:nvSpPr>
          <p:cNvPr id="15" name="Text_35"/>
          <p:cNvSpPr/>
          <p:nvPr/>
        </p:nvSpPr>
        <p:spPr>
          <a:xfrm>
            <a:off x="3383280" y="2560320"/>
            <a:ext cx="2194560" cy="1371600"/>
          </a:xfrm>
          <a:prstGeom prst="rect">
            <a:avLst/>
          </a:prstGeom>
          <a:noFill/>
          <a:ln/>
        </p:spPr>
        <p:txBody>
          <a:bodyPr wrap="square" lIns="0" tIns="0" rIns="0" bIns="0" rtlCol="0" anchor="t"/>
          <a:lstStyle/>
          <a:p>
            <a:pPr indent="0" marL="0">
              <a:buNone/>
            </a:pPr>
            <a:r>
              <a:rPr lang="en-US" sz="1000" dirty="0">
                <a:solidFill>
                  <a:srgbClr val="475569"/>
                </a:solidFill>
                <a:latin typeface="Calibri" pitchFamily="34" charset="0"/>
                <a:ea typeface="Calibri" pitchFamily="34" charset="-122"/>
                <a:cs typeface="Calibri" pitchFamily="34" charset="-120"/>
              </a:rPr>
              <a:t>Normally, confusion signals deeper engagement. AI removes friction, so the metacognitive alarm never fires — and students stay passive.</a:t>
            </a:r>
            <a:endParaRPr lang="en-US" sz="1000" dirty="0"/>
          </a:p>
        </p:txBody>
      </p:sp>
      <p:sp>
        <p:nvSpPr>
          <p:cNvPr id="16" name="Rect_40"/>
          <p:cNvSpPr/>
          <p:nvPr/>
        </p:nvSpPr>
        <p:spPr>
          <a:xfrm>
            <a:off x="5943600" y="1371600"/>
            <a:ext cx="2560320" cy="274320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7" name="Rect_41"/>
          <p:cNvSpPr/>
          <p:nvPr/>
        </p:nvSpPr>
        <p:spPr>
          <a:xfrm>
            <a:off x="5943600" y="1371600"/>
            <a:ext cx="2560320" cy="91440"/>
          </a:xfrm>
          <a:prstGeom prst="rect">
            <a:avLst/>
          </a:prstGeom>
          <a:solidFill>
            <a:srgbClr val="10B981"/>
          </a:solidFill>
          <a:ln/>
        </p:spPr>
      </p:sp>
      <p:sp>
        <p:nvSpPr>
          <p:cNvPr id="18" name="Text_42"/>
          <p:cNvSpPr/>
          <p:nvPr/>
        </p:nvSpPr>
        <p:spPr>
          <a:xfrm>
            <a:off x="6126480" y="1554480"/>
            <a:ext cx="457200" cy="457200"/>
          </a:xfrm>
          <a:prstGeom prst="rect">
            <a:avLst/>
          </a:prstGeom>
          <a:noFill/>
          <a:ln/>
        </p:spPr>
        <p:txBody>
          <a:bodyPr wrap="square" lIns="0" tIns="0" rIns="0" bIns="0" rtlCol="0" anchor="t"/>
          <a:lstStyle/>
          <a:p>
            <a:pPr indent="0" marL="0">
              <a:buNone/>
            </a:pPr>
            <a:r>
              <a:rPr lang="en-US" sz="4000" b="1" dirty="0">
                <a:solidFill>
                  <a:srgbClr val="10B981"/>
                </a:solidFill>
                <a:latin typeface="Georgia" pitchFamily="34" charset="0"/>
                <a:ea typeface="Georgia" pitchFamily="34" charset="-122"/>
                <a:cs typeface="Georgia" pitchFamily="34" charset="-120"/>
              </a:rPr>
              <a:t>3</a:t>
            </a:r>
            <a:endParaRPr lang="en-US" sz="4000" dirty="0"/>
          </a:p>
        </p:txBody>
      </p:sp>
      <p:sp>
        <p:nvSpPr>
          <p:cNvPr id="19" name="Text_43"/>
          <p:cNvSpPr/>
          <p:nvPr/>
        </p:nvSpPr>
        <p:spPr>
          <a:xfrm>
            <a:off x="6675120" y="1600200"/>
            <a:ext cx="1645920" cy="228600"/>
          </a:xfrm>
          <a:prstGeom prst="rect">
            <a:avLst/>
          </a:prstGeom>
          <a:noFill/>
          <a:ln/>
        </p:spPr>
        <p:txBody>
          <a:bodyPr wrap="square" lIns="0" tIns="0" rIns="0" bIns="0" rtlCol="0" anchor="t"/>
          <a:lstStyle/>
          <a:p>
            <a:pPr indent="0" marL="0">
              <a:buNone/>
            </a:pPr>
            <a:r>
              <a:rPr lang="en-US" sz="900" b="1" spc="200" dirty="0">
                <a:solidFill>
                  <a:srgbClr val="10B981"/>
                </a:solidFill>
                <a:latin typeface="Calibri" pitchFamily="34" charset="0"/>
                <a:ea typeface="Calibri" pitchFamily="34" charset="-122"/>
                <a:cs typeface="Calibri" pitchFamily="34" charset="-120"/>
              </a:rPr>
              <a:t>CALIBRATION</a:t>
            </a:r>
            <a:endParaRPr lang="en-US" sz="900" dirty="0"/>
          </a:p>
        </p:txBody>
      </p:sp>
      <p:sp>
        <p:nvSpPr>
          <p:cNvPr id="20" name="Text_44"/>
          <p:cNvSpPr/>
          <p:nvPr/>
        </p:nvSpPr>
        <p:spPr>
          <a:xfrm>
            <a:off x="6126480" y="2103120"/>
            <a:ext cx="2194560" cy="365760"/>
          </a:xfrm>
          <a:prstGeom prst="rect">
            <a:avLst/>
          </a:prstGeom>
          <a:noFill/>
          <a:ln/>
        </p:spPr>
        <p:txBody>
          <a:bodyPr wrap="square" lIns="0" tIns="0" rIns="0" bIns="0" rtlCol="0" anchor="t"/>
          <a:lstStyle/>
          <a:p>
            <a:pPr indent="0" marL="0">
              <a:buNone/>
            </a:pPr>
            <a:r>
              <a:rPr lang="en-US" sz="1400" b="1" dirty="0">
                <a:solidFill>
                  <a:srgbClr val="1E293B"/>
                </a:solidFill>
                <a:latin typeface="Georgia" pitchFamily="34" charset="0"/>
                <a:ea typeface="Georgia" pitchFamily="34" charset="-122"/>
                <a:cs typeface="Georgia" pitchFamily="34" charset="-120"/>
              </a:rPr>
              <a:t>The switch between modes</a:t>
            </a:r>
            <a:endParaRPr lang="en-US" sz="1400" dirty="0"/>
          </a:p>
        </p:txBody>
      </p:sp>
      <p:sp>
        <p:nvSpPr>
          <p:cNvPr id="21" name="Text_45"/>
          <p:cNvSpPr/>
          <p:nvPr/>
        </p:nvSpPr>
        <p:spPr>
          <a:xfrm>
            <a:off x="6126480" y="2560320"/>
            <a:ext cx="2194560" cy="1371600"/>
          </a:xfrm>
          <a:prstGeom prst="rect">
            <a:avLst/>
          </a:prstGeom>
          <a:noFill/>
          <a:ln/>
        </p:spPr>
        <p:txBody>
          <a:bodyPr wrap="square" lIns="0" tIns="0" rIns="0" bIns="0" rtlCol="0" anchor="t"/>
          <a:lstStyle/>
          <a:p>
            <a:pPr indent="0" marL="0">
              <a:buNone/>
            </a:pPr>
            <a:r>
              <a:rPr lang="en-US" sz="1000" dirty="0">
                <a:solidFill>
                  <a:srgbClr val="475569"/>
                </a:solidFill>
                <a:latin typeface="Calibri" pitchFamily="34" charset="0"/>
                <a:ea typeface="Calibri" pitchFamily="34" charset="-122"/>
                <a:cs typeface="Calibri" pitchFamily="34" charset="-120"/>
              </a:rPr>
              <a:t>Calibration is knowing when to trust AI (Oracle works) vs. when to interrogate it (shift to analytic modes). This is what we teach.</a:t>
            </a:r>
            <a:endParaRPr lang="en-US" sz="1000" dirty="0"/>
          </a:p>
        </p:txBody>
      </p:sp>
      <p:sp>
        <p:nvSpPr>
          <p:cNvPr id="22" name="Arrow_60"/>
          <p:cNvSpPr/>
          <p:nvPr/>
        </p:nvSpPr>
        <p:spPr>
          <a:xfrm>
            <a:off x="3017520" y="2651760"/>
            <a:ext cx="182880" cy="182880"/>
          </a:xfrm>
          <a:prstGeom prst="rtTriangle">
            <a:avLst/>
          </a:prstGeom>
          <a:solidFill>
            <a:srgbClr val="94A3B8"/>
          </a:solidFill>
          <a:ln/>
          <a:xfrm rot="5400000"/>
        </p:spPr>
      </p:sp>
      <p:sp>
        <p:nvSpPr>
          <p:cNvPr id="23" name="Arrow_61"/>
          <p:cNvSpPr/>
          <p:nvPr/>
        </p:nvSpPr>
        <p:spPr>
          <a:xfrm>
            <a:off x="5760720" y="2651760"/>
            <a:ext cx="182880" cy="182880"/>
          </a:xfrm>
          <a:prstGeom prst="rtTriangle">
            <a:avLst/>
          </a:prstGeom>
          <a:solidFill>
            <a:srgbClr val="94A3B8"/>
          </a:solidFill>
          <a:ln/>
          <a:xfrm rot="5400000"/>
        </p:spPr>
      </p:sp>
      <p:sp>
        <p:nvSpPr>
          <p:cNvPr id="24" name="Text_70"/>
          <p:cNvSpPr/>
          <p:nvPr/>
        </p:nvSpPr>
        <p:spPr>
          <a:xfrm>
            <a:off x="457200" y="4297680"/>
            <a:ext cx="8229600" cy="365760"/>
          </a:xfrm>
          <a:prstGeom prst="rect">
            <a:avLst/>
          </a:prstGeom>
          <a:noFill/>
          <a:ln/>
        </p:spPr>
        <p:txBody>
          <a:bodyPr wrap="square" lIns="0" tIns="0" rIns="0" bIns="0" rtlCol="0" anchor="ctr"/>
          <a:lstStyle/>
          <a:p>
            <a:pPr indent="0" marL="0" algn="ctr">
              <a:buNone/>
            </a:pPr>
            <a:r>
              <a:rPr lang="en-US" sz="1050" b="1" dirty="0">
                <a:solidFill>
                  <a:srgbClr val="1E293B"/>
                </a:solidFill>
                <a:latin typeface="Georgia" pitchFamily="34" charset="0"/>
                <a:ea typeface="Georgia" pitchFamily="34" charset="-122"/>
                <a:cs typeface="Georgia" pitchFamily="34" charset="-120"/>
              </a:rPr>
              <a:t>Core prediction: Mode selection — mediated by calibration and metacognition — determines whether AI use augments or atrophies cognition.</a:t>
            </a:r>
            <a:endParaRPr lang="en-US" sz="1050" dirty="0"/>
          </a:p>
        </p:txBody>
      </p:sp>
      <p:sp>
        <p:nvSpPr>
          <p:cNvPr id="25" name="Rect_200"/>
          <p:cNvSpPr/>
          <p:nvPr/>
        </p:nvSpPr>
        <p:spPr>
          <a:xfrm>
            <a:off x="0" y="4741560"/>
            <a:ext cx="9144000" cy="401940"/>
          </a:xfrm>
          <a:prstGeom prst="rect">
            <a:avLst/>
          </a:prstGeom>
          <a:solidFill>
            <a:srgbClr val="0F1B2D"/>
          </a:solidFill>
          <a:ln/>
        </p:spPr>
      </p:sp>
      <p:sp>
        <p:nvSpPr>
          <p:cNvPr id="26" name="Text_201"/>
          <p:cNvSpPr/>
          <p:nvPr/>
        </p:nvSpPr>
        <p:spPr>
          <a:xfrm>
            <a:off x="640080" y="4741560"/>
            <a:ext cx="7863840" cy="401940"/>
          </a:xfrm>
          <a:prstGeom prst="rect">
            <a:avLst/>
          </a:prstGeom>
          <a:noFill/>
          <a:ln/>
        </p:spPr>
        <p:txBody>
          <a:bodyPr wrap="square" lIns="0" tIns="0" rIns="0" bIns="0" rtlCol="0" anchor="ctr"/>
          <a:lstStyle/>
          <a:p>
            <a:pPr indent="0" marL="0" algn="ctr">
              <a:buNone/>
            </a:pPr>
            <a:r>
              <a:rPr lang="en-US" sz="1100" dirty="0">
                <a:solidFill>
                  <a:srgbClr val="FFFFFF"/>
                </a:solidFill>
                <a:latin typeface="Calibri" pitchFamily="34" charset="0"/>
                <a:ea typeface="Calibri" pitchFamily="34" charset="-122"/>
                <a:cs typeface="Calibri" pitchFamily="34" charset="-120"/>
              </a:rPr>
              <a:t>Hammond (1996). Keith, Wood, &amp; Posey, three papers under review at Nature Human Behaviour, MISQ, and HBR.</a:t>
            </a:r>
            <a:endParaRPr lang="en-US" sz="11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8FAFC"/>
        </a:solidFill>
      </p:bgPr>
    </p:bg>
    <p:spTree>
      <p:nvGrpSpPr>
        <p:cNvPr id="1" name=""/>
        <p:cNvGrpSpPr/>
        <p:nvPr/>
      </p:nvGrpSpPr>
      <p:grpSpPr>
        <a:xfrm>
          <a:off x="0" y="0"/>
          <a:ext cx="0" cy="0"/>
          <a:chOff x="0" y="0"/>
          <a:chExt cx="0" cy="0"/>
        </a:xfrm>
      </p:grpSpPr>
      <p:sp>
        <p:nvSpPr>
          <p:cNvPr id="2" name="Text_100"/>
          <p:cNvSpPr/>
          <p:nvPr/>
        </p:nvSpPr>
        <p:spPr>
          <a:xfrm>
            <a:off x="457200" y="274320"/>
            <a:ext cx="3657600" cy="320040"/>
          </a:xfrm>
          <a:prstGeom prst="rect">
            <a:avLst/>
          </a:prstGeom>
          <a:noFill/>
          <a:ln/>
        </p:spPr>
        <p:txBody>
          <a:bodyPr wrap="square" lIns="0" tIns="0" rIns="0" bIns="0" rtlCol="0" anchor="t"/>
          <a:lstStyle/>
          <a:p>
            <a:pPr indent="0" marL="0">
              <a:buNone/>
            </a:pPr>
            <a:endParaRPr lang="en-US" sz="900" dirty="0"/>
          </a:p>
          <a:p>
            <a:pPr indent="0" marL="0">
              <a:buNone/>
            </a:pPr>
            <a:endParaRPr lang="en-US" sz="900" dirty="0"/>
          </a:p>
          <a:p>
            <a:pPr indent="0" marL="0">
              <a:buNone/>
            </a:pPr>
            <a:endParaRPr lang="en-US" sz="900" dirty="0"/>
          </a:p>
          <a:p>
            <a:pPr indent="0" marL="0">
              <a:buNone/>
            </a:pPr>
            <a:endParaRPr lang="en-US" sz="900" dirty="0"/>
          </a:p>
          <a:p>
            <a:pPr indent="0" marL="0">
              <a:buNone/>
            </a:pPr>
            <a:r>
              <a:rPr lang="en-US" sz="900" b="1" dirty="0">
                <a:solidFill>
                  <a:srgbClr val="1E293B"/>
                </a:solidFill>
                <a:latin typeface="Calibri" pitchFamily="34" charset="0"/>
                <a:ea typeface="Calibri" pitchFamily="34" charset="-122"/>
                <a:cs typeface="Calibri" pitchFamily="34" charset="-120"/>
              </a:rPr>
              <a:t>Student:</a:t>
            </a:r>
            <a:endParaRPr lang="en-US" sz="900" dirty="0"/>
          </a:p>
          <a:p>
            <a:pPr indent="0" marL="0">
              <a:buNone/>
            </a:pPr>
            <a:r>
              <a:rPr lang="en-US" sz="900" dirty="0">
                <a:solidFill>
                  <a:srgbClr val="1E293B"/>
                </a:solidFill>
                <a:latin typeface="Calibri" pitchFamily="34" charset="0"/>
                <a:ea typeface="Calibri" pitchFamily="34" charset="-122"/>
                <a:cs typeface="Calibri" pitchFamily="34" charset="-120"/>
              </a:rPr>
              <a:t>“Nobility and clergy had power. The Third Estate paid. So the system was rigged — and when the king went broke...”</a:t>
            </a:r>
            <a:endParaRPr lang="en-US" sz="900" dirty="0"/>
          </a:p>
        </p:txBody>
      </p:sp>
      <p:sp>
        <p:nvSpPr>
          <p:cNvPr id="15" name="Rect_12"/>
          <p:cNvSpPr/>
          <p:nvPr/>
        </p:nvSpPr>
        <p:spPr>
          <a:xfrm>
            <a:off x="4863720" y="3840480"/>
            <a:ext cx="3642360" cy="548640"/>
          </a:xfrm>
          <a:prstGeom prst="rect">
            <a:avLst/>
          </a:prstGeom>
          <a:solidFill>
            <a:srgbClr val="D1FAE5"/>
          </a:solidFill>
          <a:ln/>
        </p:spPr>
      </p:sp>
      <p:sp>
        <p:nvSpPr>
          <p:cNvPr id="16" name="Text_13"/>
          <p:cNvSpPr/>
          <p:nvPr/>
        </p:nvSpPr>
        <p:spPr>
          <a:xfrm>
            <a:off x="4955160" y="3931920"/>
            <a:ext cx="3459480" cy="182880"/>
          </a:xfrm>
          <a:prstGeom prst="rect">
            <a:avLst/>
          </a:prstGeom>
          <a:noFill/>
          <a:ln/>
        </p:spPr>
        <p:txBody>
          <a:bodyPr wrap="square" lIns="0" tIns="0" rIns="0" bIns="0" rtlCol="0" anchor="t"/>
          <a:lstStyle/>
          <a:p>
            <a:pPr indent="0" marL="0">
              <a:buNone/>
            </a:pPr>
            <a:r>
              <a:rPr lang="en-US" sz="800" b="1" spc="200" dirty="0">
                <a:solidFill>
                  <a:srgbClr val="065F46"/>
                </a:solidFill>
                <a:latin typeface="Calibri" pitchFamily="34" charset="0"/>
                <a:ea typeface="Calibri" pitchFamily="34" charset="-122"/>
                <a:cs typeface="Calibri" pitchFamily="34" charset="-120"/>
              </a:rPr>
              <a:t>OUTCOME</a:t>
            </a:r>
            <a:endParaRPr lang="en-US" sz="800" dirty="0"/>
          </a:p>
        </p:txBody>
      </p:sp>
      <p:sp>
        <p:nvSpPr>
          <p:cNvPr id="17" name="Text_14"/>
          <p:cNvSpPr/>
          <p:nvPr/>
        </p:nvSpPr>
        <p:spPr>
          <a:xfrm>
            <a:off x="4955160" y="4114800"/>
            <a:ext cx="3459480" cy="274320"/>
          </a:xfrm>
          <a:prstGeom prst="rect">
            <a:avLst/>
          </a:prstGeom>
          <a:noFill/>
          <a:ln/>
        </p:spPr>
        <p:txBody>
          <a:bodyPr wrap="square" lIns="0" tIns="0" rIns="0" bIns="0" rtlCol="0" anchor="t"/>
          <a:lstStyle/>
          <a:p>
            <a:pPr indent="0" marL="0">
              <a:buNone/>
            </a:pPr>
            <a:r>
              <a:rPr lang="en-US" sz="950" b="1" dirty="0">
                <a:solidFill>
                  <a:srgbClr val="064E3B"/>
                </a:solidFill>
                <a:latin typeface="Calibri" pitchFamily="34" charset="0"/>
                <a:ea typeface="Calibri" pitchFamily="34" charset="-122"/>
                <a:cs typeface="Calibri" pitchFamily="34" charset="-120"/>
              </a:rPr>
              <a:t>Three causal chains built. Student can teach it back.</a:t>
            </a:r>
            <a:endParaRPr lang="en-US" sz="950" dirty="0"/>
          </a:p>
        </p:txBody>
      </p:sp>
      <p:sp>
        <p:nvSpPr>
          <p:cNvPr id="18" name="Rect_200"/>
          <p:cNvSpPr/>
          <p:nvPr/>
        </p:nvSpPr>
        <p:spPr>
          <a:xfrm>
            <a:off x="0" y="4741560"/>
            <a:ext cx="9144000" cy="401940"/>
          </a:xfrm>
          <a:prstGeom prst="rect">
            <a:avLst/>
          </a:prstGeom>
          <a:solidFill>
            <a:srgbClr val="0F1B2D"/>
          </a:solidFill>
          <a:ln/>
        </p:spPr>
      </p:sp>
      <p:sp>
        <p:nvSpPr>
          <p:cNvPr id="19" name="Text_201"/>
          <p:cNvSpPr/>
          <p:nvPr/>
        </p:nvSpPr>
        <p:spPr>
          <a:xfrm>
            <a:off x="640080" y="4741560"/>
            <a:ext cx="7863840" cy="401940"/>
          </a:xfrm>
          <a:prstGeom prst="rect">
            <a:avLst/>
          </a:prstGeom>
          <a:noFill/>
          <a:ln/>
        </p:spPr>
        <p:txBody>
          <a:bodyPr wrap="square" lIns="0" tIns="0" rIns="0" bIns="0" rtlCol="0" anchor="ctr"/>
          <a:lstStyle/>
          <a:p>
            <a:pPr indent="0" marL="0" algn="ctr">
              <a:buNone/>
            </a:pPr>
            <a:r>
              <a:rPr lang="en-US" sz="1100" dirty="0">
                <a:solidFill>
                  <a:srgbClr val="FFFFFF"/>
                </a:solidFill>
                <a:latin typeface="Calibri" pitchFamily="34" charset="0"/>
                <a:ea typeface="Calibri" pitchFamily="34" charset="-122"/>
                <a:cs typeface="Calibri" pitchFamily="34" charset="-120"/>
              </a:rPr>
              <a:t>Same student. Same question. Same AI. Mode choice — not model choice — produces the learning.</a:t>
            </a:r>
            <a:endParaRPr lang="en-US" sz="11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8FAFC"/>
        </a:solidFill>
      </p:bgPr>
    </p:bg>
    <p:spTree>
      <p:nvGrpSpPr>
        <p:cNvPr id="1" name=""/>
        <p:cNvGrpSpPr/>
        <p:nvPr/>
      </p:nvGrpSpPr>
      <p:grpSpPr>
        <a:xfrm>
          <a:off x="0" y="0"/>
          <a:ext cx="0" cy="0"/>
          <a:chOff x="0" y="0"/>
          <a:chExt cx="0" cy="0"/>
        </a:xfrm>
      </p:grpSpPr>
      <p:sp>
        <p:nvSpPr>
          <p:cNvPr id="2" name="Text_100"/>
          <p:cNvSpPr/>
          <p:nvPr/>
        </p:nvSpPr>
        <p:spPr>
          <a:xfrm>
            <a:off x="457200" y="274320"/>
            <a:ext cx="3657600" cy="320040"/>
          </a:xfrm>
          <a:prstGeom prst="rect">
            <a:avLst/>
          </a:prstGeom>
          <a:noFill/>
          <a:ln/>
        </p:spPr>
        <p:txBody>
          <a:bodyPr wrap="square" lIns="0" tIns="0" rIns="0" bIns="0" rtlCol="0" anchor="t"/>
          <a:lstStyle/>
          <a:p>
            <a:pPr indent="0" marL="0">
              <a:buNone/>
            </a:pPr>
            <a:endParaRPr lang="en-US" sz="950" dirty="0"/>
          </a:p>
          <a:p>
            <a:pPr indent="0" marL="0">
              <a:buNone/>
            </a:pPr>
            <a:endParaRPr lang="en-US" sz="950" dirty="0"/>
          </a:p>
          <a:p>
            <a:pPr indent="0" marL="0">
              <a:buNone/>
            </a:pPr>
            <a:endParaRPr lang="en-US" sz="950" dirty="0"/>
          </a:p>
        </p:txBody>
      </p:sp>
      <p:sp>
        <p:nvSpPr>
          <p:cNvPr id="9" name="Rect_35"/>
          <p:cNvSpPr/>
          <p:nvPr/>
        </p:nvSpPr>
        <p:spPr>
          <a:xfrm>
            <a:off x="640080" y="4114800"/>
            <a:ext cx="2376552" cy="365760"/>
          </a:xfrm>
          <a:prstGeom prst="rect">
            <a:avLst/>
          </a:prstGeom>
          <a:solidFill>
            <a:srgbClr val="F1F5F9"/>
          </a:solidFill>
          <a:ln/>
        </p:spPr>
      </p:sp>
      <p:sp>
        <p:nvSpPr>
          <p:cNvPr id="10" name="Text_36"/>
          <p:cNvSpPr/>
          <p:nvPr/>
        </p:nvSpPr>
        <p:spPr>
          <a:xfrm>
            <a:off x="731520" y="4206240"/>
            <a:ext cx="2193672" cy="228600"/>
          </a:xfrm>
          <a:prstGeom prst="rect">
            <a:avLst/>
          </a:prstGeom>
          <a:noFill/>
          <a:ln/>
        </p:spPr>
        <p:txBody>
          <a:bodyPr wrap="square" lIns="0" tIns="0" rIns="0" bIns="0" rtlCol="0" anchor="t"/>
          <a:lstStyle/>
          <a:p>
            <a:pPr indent="0" marL="0">
              <a:buNone/>
            </a:pPr>
            <a:endParaRPr lang="en-US" sz="950" dirty="0"/>
          </a:p>
          <a:p>
            <a:pPr indent="0" marL="0">
              <a:buNone/>
            </a:pPr>
            <a:endParaRPr lang="en-US" sz="950" dirty="0"/>
          </a:p>
          <a:p>
            <a:pPr indent="0" marL="0">
              <a:buNone/>
            </a:pPr>
            <a:endParaRPr lang="en-US" sz="950" dirty="0"/>
          </a:p>
        </p:txBody>
      </p:sp>
      <p:sp>
        <p:nvSpPr>
          <p:cNvPr id="16" name="Rect_45"/>
          <p:cNvSpPr/>
          <p:nvPr/>
        </p:nvSpPr>
        <p:spPr>
          <a:xfrm>
            <a:off x="3519552" y="4114800"/>
            <a:ext cx="2376552" cy="365760"/>
          </a:xfrm>
          <a:prstGeom prst="rect">
            <a:avLst/>
          </a:prstGeom>
          <a:solidFill>
            <a:srgbClr val="F1F5F9"/>
          </a:solidFill>
          <a:ln/>
        </p:spPr>
      </p:sp>
      <p:sp>
        <p:nvSpPr>
          <p:cNvPr id="17" name="Text_46"/>
          <p:cNvSpPr/>
          <p:nvPr/>
        </p:nvSpPr>
        <p:spPr>
          <a:xfrm>
            <a:off x="3610992" y="4206240"/>
            <a:ext cx="2193672" cy="228600"/>
          </a:xfrm>
          <a:prstGeom prst="rect">
            <a:avLst/>
          </a:prstGeom>
          <a:noFill/>
          <a:ln/>
        </p:spPr>
        <p:txBody>
          <a:bodyPr wrap="square" lIns="0" tIns="0" rIns="0" bIns="0" rtlCol="0" anchor="t"/>
          <a:lstStyle/>
          <a:p>
            <a:pPr indent="0" marL="0">
              <a:buNone/>
            </a:pPr>
            <a:endParaRPr lang="en-US" sz="950" dirty="0"/>
          </a:p>
          <a:p>
            <a:pPr indent="0" marL="0">
              <a:buNone/>
            </a:pPr>
            <a:endParaRPr lang="en-US" sz="950" dirty="0"/>
          </a:p>
          <a:p>
            <a:pPr indent="0" marL="0">
              <a:buNone/>
            </a:pPr>
            <a:endParaRPr lang="en-US" sz="950" dirty="0"/>
          </a:p>
        </p:txBody>
      </p:sp>
      <p:sp>
        <p:nvSpPr>
          <p:cNvPr id="23" name="Rect_55"/>
          <p:cNvSpPr/>
          <p:nvPr/>
        </p:nvSpPr>
        <p:spPr>
          <a:xfrm>
            <a:off x="6399024" y="4114800"/>
            <a:ext cx="2376552" cy="365760"/>
          </a:xfrm>
          <a:prstGeom prst="rect">
            <a:avLst/>
          </a:prstGeom>
          <a:solidFill>
            <a:srgbClr val="F1F5F9"/>
          </a:solidFill>
          <a:ln/>
        </p:spPr>
      </p:sp>
      <p:sp>
        <p:nvSpPr>
          <p:cNvPr id="24" name="Text_56"/>
          <p:cNvSpPr/>
          <p:nvPr/>
        </p:nvSpPr>
        <p:spPr>
          <a:xfrm>
            <a:off x="6490464" y="4206240"/>
            <a:ext cx="2193672" cy="228600"/>
          </a:xfrm>
          <a:prstGeom prst="rect">
            <a:avLst/>
          </a:prstGeom>
          <a:noFill/>
          <a:ln/>
        </p:spPr>
        <p:txBody>
          <a:bodyPr wrap="square" lIns="0" tIns="0" rIns="0" bIns="0" rtlCol="0" anchor="t"/>
          <a:lstStyle/>
          <a:p>
            <a:pPr indent="0" marL="0">
              <a:buNone/>
            </a:pPr>
            <a:r>
              <a:rPr lang="en-US" sz="850" b="1" dirty="0">
                <a:solidFill>
                  <a:srgbClr val="475569"/>
                </a:solidFill>
                <a:latin typeface="Calibri" pitchFamily="34" charset="0"/>
                <a:ea typeface="Calibri" pitchFamily="34" charset="-122"/>
                <a:cs typeface="Calibri" pitchFamily="34" charset="-120"/>
              </a:rPr>
              <a:t>1.5 credits · 14 weeks · pass/fail</a:t>
            </a:r>
            <a:endParaRPr lang="en-US" sz="850" dirty="0"/>
          </a:p>
        </p:txBody>
      </p:sp>
      <p:sp>
        <p:nvSpPr>
          <p:cNvPr id="25" name="Rect_200"/>
          <p:cNvSpPr/>
          <p:nvPr/>
        </p:nvSpPr>
        <p:spPr>
          <a:xfrm>
            <a:off x="0" y="4741560"/>
            <a:ext cx="9144000" cy="401940"/>
          </a:xfrm>
          <a:prstGeom prst="rect">
            <a:avLst/>
          </a:prstGeom>
          <a:solidFill>
            <a:srgbClr val="0F1B2D"/>
          </a:solidFill>
          <a:ln/>
        </p:spPr>
      </p:sp>
      <p:sp>
        <p:nvSpPr>
          <p:cNvPr id="26" name="Text_201"/>
          <p:cNvSpPr/>
          <p:nvPr/>
        </p:nvSpPr>
        <p:spPr>
          <a:xfrm>
            <a:off x="640080" y="4741560"/>
            <a:ext cx="7863840" cy="401940"/>
          </a:xfrm>
          <a:prstGeom prst="rect">
            <a:avLst/>
          </a:prstGeom>
          <a:noFill/>
          <a:ln/>
        </p:spPr>
        <p:txBody>
          <a:bodyPr wrap="square" lIns="0" tIns="0" rIns="0" bIns="0" rtlCol="0" anchor="ctr"/>
          <a:lstStyle/>
          <a:p>
            <a:pPr indent="0" marL="0" algn="ctr">
              <a:buNone/>
            </a:pPr>
            <a:r>
              <a:rPr lang="en-US" sz="1100" dirty="0">
                <a:solidFill>
                  <a:srgbClr val="FFFFFF"/>
                </a:solidFill>
                <a:latin typeface="Calibri" pitchFamily="34" charset="0"/>
                <a:ea typeface="Calibri" pitchFamily="34" charset="-122"/>
                <a:cs typeface="Calibri" pitchFamily="34" charset="-120"/>
              </a:rPr>
              <a:t>Low activation energy by design. Each tier is independently useful and prepares the way for the next.</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7">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PROMISE</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The Jagged Frontier</a:t>
            </a:r>
            <a:endParaRPr lang="en-US" sz="2800" dirty="0"/>
          </a:p>
        </p:txBody>
      </p:sp>
      <p:sp>
        <p:nvSpPr>
          <p:cNvPr id="4" name="Shape 2"/>
          <p:cNvSpPr/>
          <p:nvPr/>
        </p:nvSpPr>
        <p:spPr>
          <a:xfrm>
            <a:off x="457200" y="1371600"/>
            <a:ext cx="3886200" cy="20116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71600"/>
            <a:ext cx="3886200" cy="73152"/>
          </a:xfrm>
          <a:prstGeom prst="rect">
            <a:avLst/>
          </a:prstGeom>
          <a:solidFill>
            <a:srgbClr val="10B981"/>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2057400" y="1600200"/>
            <a:ext cx="457200" cy="457200"/>
          </a:xfrm>
          <a:prstGeom prst="rect">
            <a:avLst/>
          </a:prstGeom>
        </p:spPr>
      </p:pic>
      <p:sp>
        <p:nvSpPr>
          <p:cNvPr id="7" name="Text 4"/>
          <p:cNvSpPr/>
          <p:nvPr/>
        </p:nvSpPr>
        <p:spPr>
          <a:xfrm>
            <a:off x="640080" y="2103120"/>
            <a:ext cx="3520440" cy="548640"/>
          </a:xfrm>
          <a:prstGeom prst="rect">
            <a:avLst/>
          </a:prstGeom>
          <a:noFill/>
          <a:ln/>
        </p:spPr>
        <p:txBody>
          <a:bodyPr wrap="square" lIns="0" tIns="0" rIns="0" bIns="0" rtlCol="0" anchor="ctr"/>
          <a:lstStyle/>
          <a:p>
            <a:pPr marL="0" indent="0" algn="ctr">
              <a:buNone/>
            </a:pPr>
            <a:r>
              <a:rPr lang="en-US" sz="4400" b="1" dirty="0">
                <a:solidFill>
                  <a:srgbClr val="10B981"/>
                </a:solidFill>
                <a:latin typeface="Georgia" pitchFamily="34" charset="0"/>
                <a:ea typeface="Georgia" pitchFamily="34" charset="-122"/>
                <a:cs typeface="Georgia" pitchFamily="34" charset="-120"/>
              </a:rPr>
              <a:t>+34%</a:t>
            </a:r>
            <a:endParaRPr lang="en-US" sz="4400" dirty="0"/>
          </a:p>
        </p:txBody>
      </p:sp>
      <p:sp>
        <p:nvSpPr>
          <p:cNvPr id="8" name="Text 5"/>
          <p:cNvSpPr/>
          <p:nvPr/>
        </p:nvSpPr>
        <p:spPr>
          <a:xfrm>
            <a:off x="640080" y="2606040"/>
            <a:ext cx="3520440" cy="274320"/>
          </a:xfrm>
          <a:prstGeom prst="rect">
            <a:avLst/>
          </a:prstGeom>
          <a:noFill/>
          <a:ln/>
        </p:spPr>
        <p:txBody>
          <a:bodyPr wrap="square" lIns="0" tIns="0" rIns="0" bIns="0" rtlCol="0" anchor="ctr"/>
          <a:lstStyle/>
          <a:p>
            <a:pPr marL="0" indent="0" algn="ctr">
              <a:buNone/>
            </a:pPr>
            <a:r>
              <a:rPr lang="en-US" sz="1300" b="1" dirty="0">
                <a:solidFill>
                  <a:srgbClr val="1E293B"/>
                </a:solidFill>
                <a:latin typeface="Calibri" pitchFamily="34" charset="0"/>
                <a:ea typeface="Calibri" pitchFamily="34" charset="-122"/>
                <a:cs typeface="Calibri" pitchFamily="34" charset="-120"/>
              </a:rPr>
              <a:t>Inside AI's Frontier</a:t>
            </a:r>
            <a:endParaRPr lang="en-US" sz="1300" dirty="0"/>
          </a:p>
        </p:txBody>
      </p:sp>
      <p:sp>
        <p:nvSpPr>
          <p:cNvPr id="9" name="Text 6"/>
          <p:cNvSpPr/>
          <p:nvPr/>
        </p:nvSpPr>
        <p:spPr>
          <a:xfrm>
            <a:off x="640080" y="2834640"/>
            <a:ext cx="3520440" cy="228600"/>
          </a:xfrm>
          <a:prstGeom prst="rect">
            <a:avLst/>
          </a:prstGeom>
          <a:noFill/>
          <a:ln/>
        </p:spPr>
        <p:txBody>
          <a:bodyPr wrap="square" lIns="0" tIns="0" rIns="0" bIns="0" rtlCol="0" anchor="ctr"/>
          <a:lstStyle/>
          <a:p>
            <a:pPr marL="0" indent="0" algn="ctr">
              <a:buNone/>
            </a:pPr>
            <a:r>
              <a:rPr lang="en-US" sz="1000" dirty="0">
                <a:solidFill>
                  <a:srgbClr val="94A3B8"/>
                </a:solidFill>
                <a:latin typeface="Calibri" pitchFamily="34" charset="0"/>
                <a:ea typeface="Calibri" pitchFamily="34" charset="-122"/>
                <a:cs typeface="Calibri" pitchFamily="34" charset="-120"/>
              </a:rPr>
              <a:t>quality boost on 18 realistic tasks</a:t>
            </a:r>
            <a:endParaRPr lang="en-US" sz="1000" dirty="0"/>
          </a:p>
        </p:txBody>
      </p:sp>
      <p:sp>
        <p:nvSpPr>
          <p:cNvPr id="10" name="Shape 7"/>
          <p:cNvSpPr/>
          <p:nvPr/>
        </p:nvSpPr>
        <p:spPr>
          <a:xfrm>
            <a:off x="4800600" y="1371600"/>
            <a:ext cx="3886200" cy="20116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8"/>
          <p:cNvSpPr/>
          <p:nvPr/>
        </p:nvSpPr>
        <p:spPr>
          <a:xfrm>
            <a:off x="4800600" y="1371600"/>
            <a:ext cx="3886200" cy="73152"/>
          </a:xfrm>
          <a:prstGeom prst="rect">
            <a:avLst/>
          </a:prstGeom>
          <a:solidFill>
            <a:srgbClr val="EF4444"/>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6400800" y="1600200"/>
            <a:ext cx="457200" cy="457200"/>
          </a:xfrm>
          <a:prstGeom prst="rect">
            <a:avLst/>
          </a:prstGeom>
        </p:spPr>
      </p:pic>
      <p:sp>
        <p:nvSpPr>
          <p:cNvPr id="13" name="Text 9"/>
          <p:cNvSpPr/>
          <p:nvPr/>
        </p:nvSpPr>
        <p:spPr>
          <a:xfrm>
            <a:off x="4983480" y="2103120"/>
            <a:ext cx="3520440" cy="548640"/>
          </a:xfrm>
          <a:prstGeom prst="rect">
            <a:avLst/>
          </a:prstGeom>
          <a:noFill/>
          <a:ln/>
        </p:spPr>
        <p:txBody>
          <a:bodyPr wrap="square" lIns="0" tIns="0" rIns="0" bIns="0" rtlCol="0" anchor="ctr"/>
          <a:lstStyle/>
          <a:p>
            <a:pPr marL="0" indent="0" algn="ctr">
              <a:buNone/>
            </a:pPr>
            <a:r>
              <a:rPr lang="en-US" sz="4400" b="1" dirty="0">
                <a:solidFill>
                  <a:srgbClr val="EF4444"/>
                </a:solidFill>
                <a:latin typeface="Georgia" pitchFamily="34" charset="0"/>
                <a:ea typeface="Georgia" pitchFamily="34" charset="-122"/>
                <a:cs typeface="Georgia" pitchFamily="34" charset="-120"/>
              </a:rPr>
              <a:t>-19 pts</a:t>
            </a:r>
            <a:endParaRPr lang="en-US" sz="4400" dirty="0"/>
          </a:p>
        </p:txBody>
      </p:sp>
      <p:sp>
        <p:nvSpPr>
          <p:cNvPr id="14" name="Text 10"/>
          <p:cNvSpPr/>
          <p:nvPr/>
        </p:nvSpPr>
        <p:spPr>
          <a:xfrm>
            <a:off x="4983480" y="2606040"/>
            <a:ext cx="3520440" cy="274320"/>
          </a:xfrm>
          <a:prstGeom prst="rect">
            <a:avLst/>
          </a:prstGeom>
          <a:noFill/>
          <a:ln/>
        </p:spPr>
        <p:txBody>
          <a:bodyPr wrap="square" lIns="0" tIns="0" rIns="0" bIns="0" rtlCol="0" anchor="ctr"/>
          <a:lstStyle/>
          <a:p>
            <a:pPr marL="0" indent="0" algn="ctr">
              <a:buNone/>
            </a:pPr>
            <a:r>
              <a:rPr lang="en-US" sz="1300" b="1" dirty="0">
                <a:solidFill>
                  <a:srgbClr val="1E293B"/>
                </a:solidFill>
                <a:latin typeface="Calibri" pitchFamily="34" charset="0"/>
                <a:ea typeface="Calibri" pitchFamily="34" charset="-122"/>
                <a:cs typeface="Calibri" pitchFamily="34" charset="-120"/>
              </a:rPr>
              <a:t>Outside AI's Frontier</a:t>
            </a:r>
            <a:endParaRPr lang="en-US" sz="1300" dirty="0"/>
          </a:p>
        </p:txBody>
      </p:sp>
      <p:sp>
        <p:nvSpPr>
          <p:cNvPr id="15" name="Text 11"/>
          <p:cNvSpPr/>
          <p:nvPr/>
        </p:nvSpPr>
        <p:spPr>
          <a:xfrm>
            <a:off x="4983480" y="2834640"/>
            <a:ext cx="3520440" cy="228600"/>
          </a:xfrm>
          <a:prstGeom prst="rect">
            <a:avLst/>
          </a:prstGeom>
          <a:noFill/>
          <a:ln/>
        </p:spPr>
        <p:txBody>
          <a:bodyPr wrap="square" lIns="0" tIns="0" rIns="0" bIns="0" rtlCol="0" anchor="ctr"/>
          <a:lstStyle/>
          <a:p>
            <a:pPr marL="0" indent="0" algn="ctr">
              <a:buNone/>
            </a:pPr>
            <a:r>
              <a:rPr lang="en-US" sz="1000" dirty="0">
                <a:solidFill>
                  <a:srgbClr val="94A3B8"/>
                </a:solidFill>
                <a:latin typeface="Calibri" pitchFamily="34" charset="0"/>
                <a:ea typeface="Calibri" pitchFamily="34" charset="-122"/>
                <a:cs typeface="Calibri" pitchFamily="34" charset="-120"/>
              </a:rPr>
              <a:t>correctness on a complex analytical task</a:t>
            </a:r>
            <a:endParaRPr lang="en-US" sz="1000" dirty="0"/>
          </a:p>
        </p:txBody>
      </p:sp>
      <p:sp>
        <p:nvSpPr>
          <p:cNvPr id="16" name="Shape 12"/>
          <p:cNvSpPr/>
          <p:nvPr/>
        </p:nvSpPr>
        <p:spPr>
          <a:xfrm>
            <a:off x="457200" y="3611880"/>
            <a:ext cx="8229600" cy="640080"/>
          </a:xfrm>
          <a:prstGeom prst="rect">
            <a:avLst/>
          </a:prstGeom>
          <a:solidFill>
            <a:srgbClr val="0F1B2D"/>
          </a:solidFill>
          <a:ln/>
        </p:spPr>
        <p:txBody>
          <a:bodyPr/>
          <a:lstStyle/>
          <a:p>
            <a:endParaRPr lang="en-US"/>
          </a:p>
        </p:txBody>
      </p:sp>
      <p:sp>
        <p:nvSpPr>
          <p:cNvPr id="17" name="Text 13"/>
          <p:cNvSpPr/>
          <p:nvPr/>
        </p:nvSpPr>
        <p:spPr>
          <a:xfrm>
            <a:off x="640080" y="3611880"/>
            <a:ext cx="7863840" cy="64008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AI also boosted speed (+25%) and task completion (+12%). But on a task outside AI’s frontier, correctness dropped from 84% to 60–71%. Lower-skilled consultants gained most (+31%).</a:t>
            </a:r>
            <a:endParaRPr lang="en-US" sz="1100" dirty="0"/>
          </a:p>
        </p:txBody>
      </p:sp>
      <p:sp>
        <p:nvSpPr>
          <p:cNvPr id="18" name="Text 14"/>
          <p:cNvSpPr/>
          <p:nvPr/>
        </p:nvSpPr>
        <p:spPr>
          <a:xfrm>
            <a:off x="457200" y="4434840"/>
            <a:ext cx="8229600" cy="320040"/>
          </a:xfrm>
          <a:prstGeom prst="rect">
            <a:avLst/>
          </a:prstGeom>
          <a:noFill/>
          <a:ln/>
        </p:spPr>
        <p:txBody>
          <a:bodyPr wrap="square" lIns="0" tIns="0" rIns="0" bIns="0" rtlCol="0" anchor="ctr"/>
          <a:lstStyle/>
          <a:p>
            <a:pPr marL="0" indent="0" algn="ctr">
              <a:buNone/>
            </a:pPr>
            <a:r>
              <a:rPr lang="en-US" sz="1000" dirty="0">
                <a:solidFill>
                  <a:srgbClr val="94A3B8"/>
                </a:solidFill>
                <a:latin typeface="Calibri" pitchFamily="34" charset="0"/>
                <a:ea typeface="Calibri" pitchFamily="34" charset="-122"/>
                <a:cs typeface="Calibri" pitchFamily="34" charset="-120"/>
              </a:rPr>
              <a:t>Dell’Acqua et al. (2026) — Organization Science  |  758 BCG consultants using GPT-4</a:t>
            </a:r>
            <a:endParaRPr lang="en-US" sz="1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dissolv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P spid="13" grpId="0" animBg="1"/>
      <p:bldP spid="14" grpId="0" animBg="1"/>
      <p:bldP spid="15" grpId="0" animBg="1"/>
      <p:bldP spid="16" grpId="0" animBg="1"/>
      <p:bldP spid="17"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F1B2D"/>
        </a:solidFill>
      </p:bgPr>
    </p:bg>
    <p:spTree>
      <p:nvGrpSpPr>
        <p:cNvPr id="1" name=""/>
        <p:cNvGrpSpPr/>
        <p:nvPr/>
      </p:nvGrpSpPr>
      <p:grpSpPr>
        <a:xfrm>
          <a:off x="0" y="0"/>
          <a:ext cx="0" cy="0"/>
          <a:chOff x="0" y="0"/>
          <a:chExt cx="0" cy="0"/>
        </a:xfrm>
      </p:grpSpPr>
      <p:sp>
        <p:nvSpPr>
          <p:cNvPr id="2" name="Rect 2"/>
          <p:cNvSpPr/>
          <p:nvPr/>
        </p:nvSpPr>
        <p:spPr>
          <a:xfrm>
            <a:off x="0" y="0"/>
            <a:ext cx="9144000" cy="54864"/>
          </a:xfrm>
          <a:prstGeom prst="rect">
            <a:avLst/>
          </a:prstGeom>
          <a:solidFill>
            <a:srgbClr val="0891B2"/>
          </a:solidFill>
          <a:ln/>
        </p:spPr>
      </p:sp>
      <p:sp>
        <p:nvSpPr>
          <p:cNvPr id="3" name="Text 3"/>
          <p:cNvSpPr/>
          <p:nvPr/>
        </p:nvSpPr>
        <p:spPr>
          <a:xfrm>
            <a:off x="457200" y="457200"/>
            <a:ext cx="8229600" cy="274320"/>
          </a:xfrm>
          <a:prstGeom prst="rect">
            <a:avLst/>
          </a:prstGeom>
          <a:noFill/>
          <a:ln/>
        </p:spPr>
        <p:txBody>
          <a:bodyPr wrap="square" lIns="0" tIns="0" rIns="0" bIns="0" rtlCol="0" anchor="t"/>
          <a:lstStyle/>
          <a:p>
            <a:pPr algn="l" indent="0" marL="0">
              <a:buNone/>
            </a:pPr>
            <a:r>
              <a:rPr lang="en-US" sz="1100" b="1" spc="300" dirty="0">
                <a:solidFill>
                  <a:srgbClr val="0891B2"/>
                </a:solidFill>
                <a:latin typeface="Calibri" pitchFamily="34" charset="0"/>
                <a:ea typeface="Calibri" pitchFamily="34" charset="-122"/>
                <a:cs typeface="Calibri" pitchFamily="34" charset="-120"/>
              </a:rPr>
              <a:t>LICENSE &amp; ATTRIBUTION</a:t>
            </a:r>
            <a:endParaRPr lang="en-US" sz="1100" dirty="0"/>
          </a:p>
        </p:txBody>
      </p:sp>
      <p:sp>
        <p:nvSpPr>
          <p:cNvPr id="4" name="Text 4"/>
          <p:cNvSpPr/>
          <p:nvPr/>
        </p:nvSpPr>
        <p:spPr>
          <a:xfrm>
            <a:off x="457200" y="762000"/>
            <a:ext cx="8229600" cy="640080"/>
          </a:xfrm>
          <a:prstGeom prst="rect">
            <a:avLst/>
          </a:prstGeom>
          <a:noFill/>
          <a:ln/>
        </p:spPr>
        <p:txBody>
          <a:bodyPr wrap="square" lIns="0" tIns="0" rIns="0" bIns="0" rtlCol="0" anchor="t"/>
          <a:lstStyle/>
          <a:p>
            <a:pPr algn="l" indent="0" marL="0">
              <a:buNone/>
            </a:pPr>
            <a:r>
              <a:rPr lang="en-US" sz="3600" b="1" dirty="0">
                <a:solidFill>
                  <a:srgbClr val="FFFFFF"/>
                </a:solidFill>
                <a:latin typeface="Georgia" pitchFamily="34" charset="0"/>
                <a:ea typeface="Georgia" pitchFamily="34" charset="-122"/>
                <a:cs typeface="Georgia" pitchFamily="34" charset="-120"/>
              </a:rPr>
              <a:t>How to Use These Materials</a:t>
            </a:r>
            <a:endParaRPr lang="en-US" sz="3600" dirty="0"/>
          </a:p>
        </p:txBody>
      </p:sp>
      <p:sp>
        <p:nvSpPr>
          <p:cNvPr id="5" name="Rect 5"/>
          <p:cNvSpPr/>
          <p:nvPr/>
        </p:nvSpPr>
        <p:spPr>
          <a:xfrm>
            <a:off x="457200" y="1600200"/>
            <a:ext cx="4000000" cy="2743200"/>
          </a:xfrm>
          <a:prstGeom prst="rect">
            <a:avLst/>
          </a:prstGeom>
          <a:solidFill>
            <a:srgbClr val="1E293B"/>
          </a:solidFill>
          <a:ln/>
        </p:spPr>
      </p:sp>
      <p:sp>
        <p:nvSpPr>
          <p:cNvPr id="6" name="Rect 6"/>
          <p:cNvSpPr/>
          <p:nvPr/>
        </p:nvSpPr>
        <p:spPr>
          <a:xfrm>
            <a:off x="457200" y="1600200"/>
            <a:ext cx="4000000" cy="91440"/>
          </a:xfrm>
          <a:prstGeom prst="rect">
            <a:avLst/>
          </a:prstGeom>
          <a:solidFill>
            <a:srgbClr val="10B981"/>
          </a:solidFill>
          <a:ln/>
        </p:spPr>
      </p:sp>
      <p:sp>
        <p:nvSpPr>
          <p:cNvPr id="7" name="Text 7"/>
          <p:cNvSpPr/>
          <p:nvPr/>
        </p:nvSpPr>
        <p:spPr>
          <a:xfrm>
            <a:off x="685800" y="1783080"/>
            <a:ext cx="3543300" cy="274320"/>
          </a:xfrm>
          <a:prstGeom prst="rect">
            <a:avLst/>
          </a:prstGeom>
          <a:noFill/>
          <a:ln/>
        </p:spPr>
        <p:txBody>
          <a:bodyPr wrap="square" lIns="0" tIns="0" rIns="0" bIns="0" rtlCol="0" anchor="t"/>
          <a:lstStyle/>
          <a:p>
            <a:pPr algn="l" indent="0" marL="0">
              <a:buNone/>
            </a:pPr>
            <a:r>
              <a:rPr lang="en-US" sz="1400" b="1" spc="200" dirty="0">
                <a:solidFill>
                  <a:srgbClr val="10B981"/>
                </a:solidFill>
                <a:latin typeface="Calibri" pitchFamily="34" charset="0"/>
                <a:ea typeface="Calibri" pitchFamily="34" charset="-122"/>
                <a:cs typeface="Calibri" pitchFamily="34" charset="-120"/>
              </a:rPr>
              <a:t>CC BY-NC 4.0</a:t>
            </a:r>
            <a:endParaRPr lang="en-US" sz="1400" dirty="0"/>
          </a:p>
        </p:txBody>
      </p:sp>
      <p:sp>
        <p:nvSpPr>
          <p:cNvPr id="8" name="Text 8"/>
          <p:cNvSpPr/>
          <p:nvPr/>
        </p:nvSpPr>
        <p:spPr>
          <a:xfrm>
            <a:off x="685800" y="2042160"/>
            <a:ext cx="3543300" cy="320040"/>
          </a:xfrm>
          <a:prstGeom prst="rect">
            <a:avLst/>
          </a:prstGeom>
          <a:noFill/>
          <a:ln/>
        </p:spPr>
        <p:txBody>
          <a:bodyPr wrap="square" lIns="0" tIns="0" rIns="0" bIns="0" rtlCol="0" anchor="t"/>
          <a:lstStyle/>
          <a:p>
            <a:pPr algn="l" indent="0" marL="0">
              <a:buNone/>
            </a:pPr>
            <a:r>
              <a:rPr lang="en-US" sz="1000" dirty="0">
                <a:solidFill>
                  <a:srgbClr val="94A3B8"/>
                </a:solidFill>
                <a:latin typeface="Calibri" pitchFamily="34" charset="0"/>
                <a:ea typeface="Calibri" pitchFamily="34" charset="-122"/>
                <a:cs typeface="Calibri" pitchFamily="34" charset="-120"/>
              </a:rPr>
              <a:t>Creative Commons Attribution-NonCommercial 4.0</a:t>
            </a:r>
            <a:endParaRPr lang="en-US" sz="1000" dirty="0"/>
          </a:p>
        </p:txBody>
      </p:sp>
      <p:sp>
        <p:nvSpPr>
          <p:cNvPr id="9" name="Text 9"/>
          <p:cNvSpPr/>
          <p:nvPr/>
        </p:nvSpPr>
        <p:spPr>
          <a:xfrm>
            <a:off x="685800" y="2423160"/>
            <a:ext cx="3543300" cy="274320"/>
          </a:xfrm>
          <a:prstGeom prst="rect">
            <a:avLst/>
          </a:prstGeom>
          <a:noFill/>
          <a:ln/>
        </p:spPr>
        <p:txBody>
          <a:bodyPr wrap="square" lIns="0" tIns="0" rIns="0" bIns="0" rtlCol="0" anchor="t"/>
          <a:lstStyle/>
          <a:p>
            <a:pPr algn="l" indent="0" marL="0">
              <a:buNone/>
            </a:pPr>
            <a:r>
              <a:rPr lang="en-US" sz="1050" b="1" dirty="0">
                <a:solidFill>
                  <a:srgbClr val="FFFFFF"/>
                </a:solidFill>
                <a:latin typeface="Calibri" pitchFamily="34" charset="0"/>
                <a:ea typeface="Calibri" pitchFamily="34" charset="-122"/>
                <a:cs typeface="Calibri" pitchFamily="34" charset="-120"/>
              </a:rPr>
              <a:t>You may:</a:t>
            </a:r>
            <a:endParaRPr lang="en-US" sz="1050" dirty="0"/>
          </a:p>
        </p:txBody>
      </p:sp>
      <p:sp>
        <p:nvSpPr>
          <p:cNvPr id="10" name="Lines 10"/>
          <p:cNvSpPr/>
          <p:nvPr/>
        </p:nvSpPr>
        <p:spPr>
          <a:xfrm>
            <a:off x="685800" y="2667000"/>
            <a:ext cx="3543300" cy="1440000"/>
          </a:xfrm>
          <a:prstGeom prst="rect">
            <a:avLst/>
          </a:prstGeom>
          <a:noFill/>
          <a:ln/>
        </p:spPr>
        <p:txBody>
          <a:bodyPr wrap="square" lIns="0" tIns="0" rIns="0" bIns="0" rtlCol="0" anchor="t"/>
          <a:lstStyle/>
          <a:p>
            <a:pPr algn="l" indent="0" marL="0">
              <a:buNone/>
            </a:pPr>
            <a:r>
              <a:rPr lang="en-US" sz="1000" dirty="0">
                <a:solidFill>
                  <a:srgbClr val="CBD5E1"/>
                </a:solidFill>
                <a:latin typeface="Calibri" pitchFamily="34" charset="0"/>
                <a:ea typeface="Calibri" pitchFamily="34" charset="-122"/>
                <a:cs typeface="Calibri" pitchFamily="34" charset="-120"/>
              </a:rPr>
              <a:t>•  Share slides with students and faculty</a:t>
            </a:r>
            <a:endParaRPr lang="en-US" sz="1000" dirty="0"/>
          </a:p>
          <a:p>
            <a:pPr algn="l" indent="0" marL="0">
              <a:buNone/>
            </a:pPr>
            <a:r>
              <a:rPr lang="en-US" sz="1000" dirty="0">
                <a:solidFill>
                  <a:srgbClr val="CBD5E1"/>
                </a:solidFill>
                <a:latin typeface="Calibri" pitchFamily="34" charset="0"/>
                <a:ea typeface="Calibri" pitchFamily="34" charset="-122"/>
                <a:cs typeface="Calibri" pitchFamily="34" charset="-120"/>
              </a:rPr>
              <a:t>•  Remix, adapt, and build upon materials</a:t>
            </a:r>
            <a:endParaRPr lang="en-US" sz="1000" dirty="0"/>
          </a:p>
          <a:p>
            <a:pPr algn="l" indent="0" marL="0">
              <a:buNone/>
            </a:pPr>
            <a:r>
              <a:rPr lang="en-US" sz="1000" dirty="0">
                <a:solidFill>
                  <a:srgbClr val="CBD5E1"/>
                </a:solidFill>
                <a:latin typeface="Calibri" pitchFamily="34" charset="0"/>
                <a:ea typeface="Calibri" pitchFamily="34" charset="-122"/>
                <a:cs typeface="Calibri" pitchFamily="34" charset="-120"/>
              </a:rPr>
              <a:t>•  Use in courses and workshops</a:t>
            </a:r>
            <a:endParaRPr lang="en-US" sz="1000" dirty="0"/>
          </a:p>
          <a:p>
            <a:pPr algn="l" indent="0" marL="0">
              <a:buNone/>
            </a:pPr>
            <a:r>
              <a:rPr lang="en-US" sz="1000" dirty="0">
                <a:solidFill>
                  <a:srgbClr val="CBD5E1"/>
                </a:solidFill>
                <a:latin typeface="Calibri" pitchFamily="34" charset="0"/>
                <a:ea typeface="Calibri" pitchFamily="34" charset="-122"/>
                <a:cs typeface="Calibri" pitchFamily="34" charset="-120"/>
              </a:rPr>
              <a:t>•  Translate into other languages</a:t>
            </a:r>
            <a:endParaRPr lang="en-US" sz="1000" dirty="0"/>
          </a:p>
        </p:txBody>
      </p:sp>
      <p:sp>
        <p:nvSpPr>
          <p:cNvPr id="11" name="Text 11"/>
          <p:cNvSpPr/>
          <p:nvPr/>
        </p:nvSpPr>
        <p:spPr>
          <a:xfrm>
            <a:off x="685800" y="3916680"/>
            <a:ext cx="3543300" cy="274320"/>
          </a:xfrm>
          <a:prstGeom prst="rect">
            <a:avLst/>
          </a:prstGeom>
          <a:noFill/>
          <a:ln/>
        </p:spPr>
        <p:txBody>
          <a:bodyPr wrap="square" lIns="0" tIns="0" rIns="0" bIns="0" rtlCol="0" anchor="t"/>
          <a:lstStyle/>
          <a:p>
            <a:pPr algn="l" indent="0" marL="0">
              <a:buNone/>
            </a:pPr>
            <a:r>
              <a:rPr lang="en-US" sz="950" i="1" dirty="0">
                <a:solidFill>
                  <a:srgbClr val="94A3B8"/>
                </a:solidFill>
                <a:latin typeface="Calibri" pitchFamily="34" charset="0"/>
                <a:ea typeface="Calibri" pitchFamily="34" charset="-122"/>
                <a:cs typeface="Calibri" pitchFamily="34" charset="-120"/>
              </a:rPr>
              <a:t>Required: attribution to Mark Keith, PhD</a:t>
            </a:r>
            <a:endParaRPr lang="en-US" sz="950" dirty="0"/>
          </a:p>
        </p:txBody>
      </p:sp>
      <p:sp>
        <p:nvSpPr>
          <p:cNvPr id="12" name="Rect 12"/>
          <p:cNvSpPr/>
          <p:nvPr/>
        </p:nvSpPr>
        <p:spPr>
          <a:xfrm>
            <a:off x="4686300" y="1600200"/>
            <a:ext cx="4000000" cy="2743200"/>
          </a:xfrm>
          <a:prstGeom prst="rect">
            <a:avLst/>
          </a:prstGeom>
          <a:solidFill>
            <a:srgbClr val="1E293B"/>
          </a:solidFill>
          <a:ln/>
        </p:spPr>
      </p:sp>
      <p:sp>
        <p:nvSpPr>
          <p:cNvPr id="13" name="Rect 13"/>
          <p:cNvSpPr/>
          <p:nvPr/>
        </p:nvSpPr>
        <p:spPr>
          <a:xfrm>
            <a:off x="4686300" y="1600200"/>
            <a:ext cx="4000000" cy="91440"/>
          </a:xfrm>
          <a:prstGeom prst="rect">
            <a:avLst/>
          </a:prstGeom>
          <a:solidFill>
            <a:srgbClr val="F59E0B"/>
          </a:solidFill>
          <a:ln/>
        </p:spPr>
      </p:sp>
      <p:sp>
        <p:nvSpPr>
          <p:cNvPr id="14" name="Text 14"/>
          <p:cNvSpPr/>
          <p:nvPr/>
        </p:nvSpPr>
        <p:spPr>
          <a:xfrm>
            <a:off x="4914900" y="1783080"/>
            <a:ext cx="3543300" cy="274320"/>
          </a:xfrm>
          <a:prstGeom prst="rect">
            <a:avLst/>
          </a:prstGeom>
          <a:noFill/>
          <a:ln/>
        </p:spPr>
        <p:txBody>
          <a:bodyPr wrap="square" lIns="0" tIns="0" rIns="0" bIns="0" rtlCol="0" anchor="t"/>
          <a:lstStyle/>
          <a:p>
            <a:pPr algn="l" indent="0" marL="0">
              <a:buNone/>
            </a:pPr>
            <a:r>
              <a:rPr lang="en-US" sz="1400" b="1" spc="200" dirty="0">
                <a:solidFill>
                  <a:srgbClr val="F59E0B"/>
                </a:solidFill>
                <a:latin typeface="Calibri" pitchFamily="34" charset="0"/>
                <a:ea typeface="Calibri" pitchFamily="34" charset="-122"/>
                <a:cs typeface="Calibri" pitchFamily="34" charset="-120"/>
              </a:rPr>
              <a:t>COMMERCIAL USE</a:t>
            </a:r>
            <a:endParaRPr lang="en-US" sz="1400" dirty="0"/>
          </a:p>
        </p:txBody>
      </p:sp>
      <p:sp>
        <p:nvSpPr>
          <p:cNvPr id="15" name="Text 15"/>
          <p:cNvSpPr/>
          <p:nvPr/>
        </p:nvSpPr>
        <p:spPr>
          <a:xfrm>
            <a:off x="4914900" y="2042160"/>
            <a:ext cx="3543300" cy="320040"/>
          </a:xfrm>
          <a:prstGeom prst="rect">
            <a:avLst/>
          </a:prstGeom>
          <a:noFill/>
          <a:ln/>
        </p:spPr>
        <p:txBody>
          <a:bodyPr wrap="square" lIns="0" tIns="0" rIns="0" bIns="0" rtlCol="0" anchor="t"/>
          <a:lstStyle/>
          <a:p>
            <a:pPr algn="l" indent="0" marL="0">
              <a:buNone/>
            </a:pPr>
            <a:r>
              <a:rPr lang="en-US" sz="1000" dirty="0">
                <a:solidFill>
                  <a:srgbClr val="94A3B8"/>
                </a:solidFill>
                <a:latin typeface="Calibri" pitchFamily="34" charset="0"/>
                <a:ea typeface="Calibri" pitchFamily="34" charset="-122"/>
                <a:cs typeface="Calibri" pitchFamily="34" charset="-120"/>
              </a:rPr>
              <a:t>Requires permission from the author</a:t>
            </a:r>
            <a:endParaRPr lang="en-US" sz="1000" dirty="0"/>
          </a:p>
        </p:txBody>
      </p:sp>
      <p:sp>
        <p:nvSpPr>
          <p:cNvPr id="16" name="Text 16"/>
          <p:cNvSpPr/>
          <p:nvPr/>
        </p:nvSpPr>
        <p:spPr>
          <a:xfrm>
            <a:off x="4914900" y="2423160"/>
            <a:ext cx="3543300" cy="274320"/>
          </a:xfrm>
          <a:prstGeom prst="rect">
            <a:avLst/>
          </a:prstGeom>
          <a:noFill/>
          <a:ln/>
        </p:spPr>
        <p:txBody>
          <a:bodyPr wrap="square" lIns="0" tIns="0" rIns="0" bIns="0" rtlCol="0" anchor="t"/>
          <a:lstStyle/>
          <a:p>
            <a:pPr algn="l" indent="0" marL="0">
              <a:buNone/>
            </a:pPr>
            <a:r>
              <a:rPr lang="en-US" sz="1050" b="1" dirty="0">
                <a:solidFill>
                  <a:srgbClr val="FFFFFF"/>
                </a:solidFill>
                <a:latin typeface="Calibri" pitchFamily="34" charset="0"/>
                <a:ea typeface="Calibri" pitchFamily="34" charset="-122"/>
                <a:cs typeface="Calibri" pitchFamily="34" charset="-120"/>
              </a:rPr>
              <a:t>Please contact me for:</a:t>
            </a:r>
            <a:endParaRPr lang="en-US" sz="1050" dirty="0"/>
          </a:p>
        </p:txBody>
      </p:sp>
      <p:sp>
        <p:nvSpPr>
          <p:cNvPr id="17" name="Lines 17"/>
          <p:cNvSpPr/>
          <p:nvPr/>
        </p:nvSpPr>
        <p:spPr>
          <a:xfrm>
            <a:off x="4914900" y="2667000"/>
            <a:ext cx="3543300" cy="1440000"/>
          </a:xfrm>
          <a:prstGeom prst="rect">
            <a:avLst/>
          </a:prstGeom>
          <a:noFill/>
          <a:ln/>
        </p:spPr>
        <p:txBody>
          <a:bodyPr wrap="square" lIns="0" tIns="0" rIns="0" bIns="0" rtlCol="0" anchor="t"/>
          <a:lstStyle/>
          <a:p>
            <a:pPr algn="l" indent="0" marL="0">
              <a:buNone/>
            </a:pPr>
            <a:r>
              <a:rPr lang="en-US" sz="1000" dirty="0">
                <a:solidFill>
                  <a:srgbClr val="CBD5E1"/>
                </a:solidFill>
                <a:latin typeface="Calibri" pitchFamily="34" charset="0"/>
                <a:ea typeface="Calibri" pitchFamily="34" charset="-122"/>
                <a:cs typeface="Calibri" pitchFamily="34" charset="-120"/>
              </a:rPr>
              <a:t>•  Paid training or corporate workshops</a:t>
            </a:r>
            <a:endParaRPr lang="en-US" sz="1000" dirty="0"/>
          </a:p>
          <a:p>
            <a:pPr algn="l" indent="0" marL="0">
              <a:buNone/>
            </a:pPr>
            <a:r>
              <a:rPr lang="en-US" sz="1000" dirty="0">
                <a:solidFill>
                  <a:srgbClr val="CBD5E1"/>
                </a:solidFill>
                <a:latin typeface="Calibri" pitchFamily="34" charset="0"/>
                <a:ea typeface="Calibri" pitchFamily="34" charset="-122"/>
                <a:cs typeface="Calibri" pitchFamily="34" charset="-120"/>
              </a:rPr>
              <a:t>•  Textbooks or commercial publications</a:t>
            </a:r>
            <a:endParaRPr lang="en-US" sz="1000" dirty="0"/>
          </a:p>
          <a:p>
            <a:pPr algn="l" indent="0" marL="0">
              <a:buNone/>
            </a:pPr>
            <a:r>
              <a:rPr lang="en-US" sz="1000" dirty="0">
                <a:solidFill>
                  <a:srgbClr val="CBD5E1"/>
                </a:solidFill>
                <a:latin typeface="Calibri" pitchFamily="34" charset="0"/>
                <a:ea typeface="Calibri" pitchFamily="34" charset="-122"/>
                <a:cs typeface="Calibri" pitchFamily="34" charset="-120"/>
              </a:rPr>
              <a:t>•  Consulting products built on this framework</a:t>
            </a:r>
            <a:endParaRPr lang="en-US" sz="1000" dirty="0"/>
          </a:p>
          <a:p>
            <a:pPr algn="l" indent="0" marL="0">
              <a:buNone/>
            </a:pPr>
            <a:r>
              <a:rPr lang="en-US" sz="1000" dirty="0">
                <a:solidFill>
                  <a:srgbClr val="CBD5E1"/>
                </a:solidFill>
                <a:latin typeface="Calibri" pitchFamily="34" charset="0"/>
                <a:ea typeface="Calibri" pitchFamily="34" charset="-122"/>
                <a:cs typeface="Calibri" pitchFamily="34" charset="-120"/>
              </a:rPr>
              <a:t>•  Platform or tool integrations</a:t>
            </a:r>
            <a:endParaRPr lang="en-US" sz="1000" dirty="0"/>
          </a:p>
        </p:txBody>
      </p:sp>
      <p:sp>
        <p:nvSpPr>
          <p:cNvPr id="18" name="Text 18"/>
          <p:cNvSpPr/>
          <p:nvPr/>
        </p:nvSpPr>
        <p:spPr>
          <a:xfrm>
            <a:off x="4914900" y="3916680"/>
            <a:ext cx="3543300" cy="274320"/>
          </a:xfrm>
          <a:prstGeom prst="rect">
            <a:avLst/>
          </a:prstGeom>
          <a:noFill/>
          <a:ln/>
        </p:spPr>
        <p:txBody>
          <a:bodyPr wrap="square" lIns="0" tIns="0" rIns="0" bIns="0" rtlCol="0" anchor="t"/>
          <a:lstStyle/>
          <a:p>
            <a:pPr algn="l" indent="0" marL="0">
              <a:buNone/>
            </a:pPr>
            <a:r>
              <a:rPr lang="en-US" sz="950" i="1" dirty="0">
                <a:solidFill>
                  <a:srgbClr val="94A3B8"/>
                </a:solidFill>
                <a:latin typeface="Calibri" pitchFamily="34" charset="0"/>
                <a:ea typeface="Calibri" pitchFamily="34" charset="-122"/>
                <a:cs typeface="Calibri" pitchFamily="34" charset="-120"/>
              </a:rPr>
              <a:t>I’m almost always happy to say yes.</a:t>
            </a:r>
            <a:endParaRPr lang="en-US" sz="950" dirty="0"/>
          </a:p>
        </p:txBody>
      </p:sp>
      <p:sp>
        <p:nvSpPr>
          <p:cNvPr id="19" name="Rect 19"/>
          <p:cNvSpPr/>
          <p:nvPr/>
        </p:nvSpPr>
        <p:spPr>
          <a:xfrm>
            <a:off x="457200" y="4434840"/>
            <a:ext cx="8229600" cy="45720"/>
          </a:xfrm>
          <a:prstGeom prst="rect">
            <a:avLst/>
          </a:prstGeom>
          <a:solidFill>
            <a:srgbClr val="0891B2"/>
          </a:solidFill>
          <a:ln/>
        </p:spPr>
      </p:sp>
      <p:sp>
        <p:nvSpPr>
          <p:cNvPr id="20" name="Text 20"/>
          <p:cNvSpPr/>
          <p:nvPr/>
        </p:nvSpPr>
        <p:spPr>
          <a:xfrm>
            <a:off x="457200" y="4526280"/>
            <a:ext cx="8229600" cy="182880"/>
          </a:xfrm>
          <a:prstGeom prst="rect">
            <a:avLst/>
          </a:prstGeom>
          <a:noFill/>
          <a:ln/>
        </p:spPr>
        <p:txBody>
          <a:bodyPr wrap="square" lIns="0" tIns="0" rIns="0" bIns="0" rtlCol="0" anchor="t"/>
          <a:lstStyle/>
          <a:p>
            <a:pPr algn="l" indent="0" marL="0">
              <a:buNone/>
            </a:pPr>
            <a:r>
              <a:rPr lang="en-US" sz="900" b="1" spc="300" dirty="0">
                <a:solidFill>
                  <a:srgbClr val="0891B2"/>
                </a:solidFill>
                <a:latin typeface="Calibri" pitchFamily="34" charset="0"/>
                <a:ea typeface="Calibri" pitchFamily="34" charset="-122"/>
                <a:cs typeface="Calibri" pitchFamily="34" charset="-120"/>
              </a:rPr>
              <a:t>SUGGESTED CITATION</a:t>
            </a:r>
            <a:endParaRPr lang="en-US" sz="900" dirty="0"/>
          </a:p>
        </p:txBody>
      </p:sp>
      <p:sp>
        <p:nvSpPr>
          <p:cNvPr id="21" name="Text 21"/>
          <p:cNvSpPr/>
          <p:nvPr/>
        </p:nvSpPr>
        <p:spPr>
          <a:xfrm>
            <a:off x="457200" y="4732020"/>
            <a:ext cx="8229600" cy="228600"/>
          </a:xfrm>
          <a:prstGeom prst="rect">
            <a:avLst/>
          </a:prstGeom>
          <a:noFill/>
          <a:ln/>
        </p:spPr>
        <p:txBody>
          <a:bodyPr wrap="square" lIns="0" tIns="0" rIns="0" bIns="0" rtlCol="0" anchor="t"/>
          <a:lstStyle/>
          <a:p>
            <a:pPr algn="l" indent="0" marL="0">
              <a:buNone/>
            </a:pPr>
            <a:r>
              <a:rPr lang="en-US" sz="1000" dirty="0">
                <a:solidFill>
                  <a:srgbClr val="E2E8F0"/>
                </a:solidFill>
                <a:latin typeface="Calibri" pitchFamily="34" charset="0"/>
                <a:ea typeface="Calibri" pitchFamily="34" charset="-122"/>
                <a:cs typeface="Calibri" pitchFamily="34" charset="-120"/>
              </a:rPr>
              <a:t>Keith, M. (2026). The AI Engagement Model. aimodes.ai. Licensed CC BY-NC 4.0.</a:t>
            </a:r>
            <a:endParaRPr lang="en-US" sz="1000" dirty="0"/>
          </a:p>
        </p:txBody>
      </p:sp>
      <p:sp>
        <p:nvSpPr>
          <p:cNvPr id="22" name="Text 22"/>
          <p:cNvSpPr/>
          <p:nvPr/>
        </p:nvSpPr>
        <p:spPr>
          <a:xfrm>
            <a:off x="457200" y="4937760"/>
            <a:ext cx="8229600" cy="160020"/>
          </a:xfrm>
          <a:prstGeom prst="rect">
            <a:avLst/>
          </a:prstGeom>
          <a:noFill/>
          <a:ln/>
        </p:spPr>
        <p:txBody>
          <a:bodyPr wrap="square" lIns="0" tIns="0" rIns="0" bIns="0" rtlCol="0" anchor="t"/>
          <a:lstStyle/>
          <a:p>
            <a:pPr algn="ctr" indent="0" marL="0">
              <a:buNone/>
            </a:pPr>
            <a:r>
              <a:rPr lang="en-US" sz="850" dirty="0">
                <a:solidFill>
                  <a:srgbClr val="64748B"/>
                </a:solidFill>
                <a:latin typeface="Calibri" pitchFamily="34" charset="0"/>
                <a:ea typeface="Calibri" pitchFamily="34" charset="-122"/>
                <a:cs typeface="Calibri" pitchFamily="34" charset="-120"/>
              </a:rPr>
              <a:t>© 2026 Mark Keith, PhD  •  Brigham Young University  •  mark.keith@gmail.com</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2">
    <p:bg>
      <p:bgPr>
        <a:solidFill>
          <a:srgbClr val="0F1B2D"/>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F4444"/>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4160520" y="1280160"/>
            <a:ext cx="822960" cy="822960"/>
          </a:xfrm>
          <a:prstGeom prst="rect">
            <a:avLst/>
          </a:prstGeom>
        </p:spPr>
      </p:pic>
      <p:sp>
        <p:nvSpPr>
          <p:cNvPr id="4" name="Text 1"/>
          <p:cNvSpPr/>
          <p:nvPr/>
        </p:nvSpPr>
        <p:spPr>
          <a:xfrm>
            <a:off x="457200" y="2240280"/>
            <a:ext cx="8229600" cy="685800"/>
          </a:xfrm>
          <a:prstGeom prst="rect">
            <a:avLst/>
          </a:prstGeom>
          <a:noFill/>
          <a:ln/>
        </p:spPr>
        <p:txBody>
          <a:bodyPr wrap="square" lIns="0" tIns="0" rIns="0" bIns="0" rtlCol="0" anchor="ctr"/>
          <a:lstStyle/>
          <a:p>
            <a:pPr marL="0" indent="0" algn="ctr">
              <a:buNone/>
            </a:pPr>
            <a:r>
              <a:rPr lang="en-US" sz="3800" b="1" dirty="0">
                <a:solidFill>
                  <a:srgbClr val="FFFFFF"/>
                </a:solidFill>
                <a:latin typeface="Georgia" pitchFamily="34" charset="0"/>
                <a:ea typeface="Georgia" pitchFamily="34" charset="-122"/>
                <a:cs typeface="Georgia" pitchFamily="34" charset="-120"/>
              </a:rPr>
              <a:t>The Price</a:t>
            </a:r>
            <a:endParaRPr lang="en-US" sz="3800" dirty="0"/>
          </a:p>
        </p:txBody>
      </p:sp>
      <p:sp>
        <p:nvSpPr>
          <p:cNvPr id="5" name="Text 2"/>
          <p:cNvSpPr/>
          <p:nvPr/>
        </p:nvSpPr>
        <p:spPr>
          <a:xfrm>
            <a:off x="914400" y="3017520"/>
            <a:ext cx="7315200" cy="502920"/>
          </a:xfrm>
          <a:prstGeom prst="rect">
            <a:avLst/>
          </a:prstGeom>
          <a:noFill/>
          <a:ln/>
        </p:spPr>
        <p:txBody>
          <a:bodyPr wrap="square" lIns="0" tIns="0" rIns="0" bIns="0" rtlCol="0" anchor="ctr"/>
          <a:lstStyle/>
          <a:p>
            <a:pPr marL="0" indent="0" algn="ctr">
              <a:buNone/>
            </a:pPr>
            <a:r>
              <a:rPr lang="en-US" sz="2000" dirty="0">
                <a:solidFill>
                  <a:srgbClr val="FCD34D"/>
                </a:solidFill>
                <a:latin typeface="Calibri" pitchFamily="34" charset="0"/>
                <a:ea typeface="Calibri" pitchFamily="34" charset="-122"/>
                <a:cs typeface="Calibri" pitchFamily="34" charset="-120"/>
              </a:rPr>
              <a:t>What Gets Lost Along the Way</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PRICE</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AI Without Guardrails Harms Learning</a:t>
            </a:r>
            <a:endParaRPr lang="en-US" sz="2800" dirty="0"/>
          </a:p>
        </p:txBody>
      </p:sp>
      <p:sp>
        <p:nvSpPr>
          <p:cNvPr id="4" name="Shape 2"/>
          <p:cNvSpPr/>
          <p:nvPr/>
        </p:nvSpPr>
        <p:spPr>
          <a:xfrm>
            <a:off x="457200" y="1371600"/>
            <a:ext cx="3886200" cy="22860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71600"/>
            <a:ext cx="3886200" cy="73152"/>
          </a:xfrm>
          <a:prstGeom prst="rect">
            <a:avLst/>
          </a:prstGeom>
          <a:solidFill>
            <a:srgbClr val="0891B2"/>
          </a:solidFill>
          <a:ln/>
        </p:spPr>
        <p:txBody>
          <a:bodyPr/>
          <a:lstStyle/>
          <a:p>
            <a:endParaRPr lang="en-US"/>
          </a:p>
        </p:txBody>
      </p:sp>
      <p:sp>
        <p:nvSpPr>
          <p:cNvPr id="6" name="Text 4"/>
          <p:cNvSpPr/>
          <p:nvPr/>
        </p:nvSpPr>
        <p:spPr>
          <a:xfrm>
            <a:off x="640080" y="1645920"/>
            <a:ext cx="3520440" cy="320040"/>
          </a:xfrm>
          <a:prstGeom prst="rect">
            <a:avLst/>
          </a:prstGeom>
          <a:noFill/>
          <a:ln/>
        </p:spPr>
        <p:txBody>
          <a:bodyPr wrap="square" lIns="0" tIns="0" rIns="0" bIns="0" rtlCol="0" anchor="ctr"/>
          <a:lstStyle/>
          <a:p>
            <a:pPr marL="0" indent="0" algn="ctr">
              <a:buNone/>
            </a:pPr>
            <a:r>
              <a:rPr lang="en-US" sz="1300" b="1" dirty="0">
                <a:solidFill>
                  <a:srgbClr val="0891B2"/>
                </a:solidFill>
                <a:latin typeface="Calibri" pitchFamily="34" charset="0"/>
                <a:ea typeface="Calibri" pitchFamily="34" charset="-122"/>
                <a:cs typeface="Calibri" pitchFamily="34" charset="-120"/>
              </a:rPr>
              <a:t>With AI (Practice)</a:t>
            </a:r>
            <a:endParaRPr lang="en-US" sz="1300" dirty="0"/>
          </a:p>
        </p:txBody>
      </p:sp>
      <p:sp>
        <p:nvSpPr>
          <p:cNvPr id="7" name="Text 5"/>
          <p:cNvSpPr/>
          <p:nvPr/>
        </p:nvSpPr>
        <p:spPr>
          <a:xfrm>
            <a:off x="640080" y="2057400"/>
            <a:ext cx="3520440" cy="594360"/>
          </a:xfrm>
          <a:prstGeom prst="rect">
            <a:avLst/>
          </a:prstGeom>
          <a:noFill/>
          <a:ln/>
        </p:spPr>
        <p:txBody>
          <a:bodyPr wrap="square" lIns="0" tIns="0" rIns="0" bIns="0" rtlCol="0" anchor="ctr"/>
          <a:lstStyle/>
          <a:p>
            <a:pPr marL="0" indent="0" algn="ctr">
              <a:buNone/>
            </a:pPr>
            <a:r>
              <a:rPr lang="en-US" sz="4400" b="1" dirty="0">
                <a:solidFill>
                  <a:srgbClr val="0891B2"/>
                </a:solidFill>
                <a:latin typeface="Georgia" pitchFamily="34" charset="0"/>
                <a:ea typeface="Georgia" pitchFamily="34" charset="-122"/>
                <a:cs typeface="Georgia" pitchFamily="34" charset="-120"/>
              </a:rPr>
              <a:t>+48%</a:t>
            </a:r>
            <a:endParaRPr lang="en-US" sz="4400" dirty="0"/>
          </a:p>
        </p:txBody>
      </p:sp>
      <p:sp>
        <p:nvSpPr>
          <p:cNvPr id="8" name="Text 6"/>
          <p:cNvSpPr/>
          <p:nvPr/>
        </p:nvSpPr>
        <p:spPr>
          <a:xfrm>
            <a:off x="640080" y="2651760"/>
            <a:ext cx="3520440" cy="274320"/>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practice scores (GPT Base)</a:t>
            </a:r>
            <a:endParaRPr lang="en-US" sz="1300" dirty="0"/>
          </a:p>
        </p:txBody>
      </p:sp>
      <p:sp>
        <p:nvSpPr>
          <p:cNvPr id="9" name="Shape 7"/>
          <p:cNvSpPr/>
          <p:nvPr/>
        </p:nvSpPr>
        <p:spPr>
          <a:xfrm>
            <a:off x="4800600" y="1371600"/>
            <a:ext cx="3886200" cy="22860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8"/>
          <p:cNvSpPr/>
          <p:nvPr/>
        </p:nvSpPr>
        <p:spPr>
          <a:xfrm>
            <a:off x="4800600" y="1371600"/>
            <a:ext cx="3886200" cy="73152"/>
          </a:xfrm>
          <a:prstGeom prst="rect">
            <a:avLst/>
          </a:prstGeom>
          <a:solidFill>
            <a:srgbClr val="EF4444"/>
          </a:solidFill>
          <a:ln/>
        </p:spPr>
        <p:txBody>
          <a:bodyPr/>
          <a:lstStyle/>
          <a:p>
            <a:endParaRPr lang="en-US"/>
          </a:p>
        </p:txBody>
      </p:sp>
      <p:sp>
        <p:nvSpPr>
          <p:cNvPr id="11" name="Text 9"/>
          <p:cNvSpPr/>
          <p:nvPr/>
        </p:nvSpPr>
        <p:spPr>
          <a:xfrm>
            <a:off x="4983480" y="1645920"/>
            <a:ext cx="3520440" cy="320040"/>
          </a:xfrm>
          <a:prstGeom prst="rect">
            <a:avLst/>
          </a:prstGeom>
          <a:noFill/>
          <a:ln/>
        </p:spPr>
        <p:txBody>
          <a:bodyPr wrap="square" lIns="0" tIns="0" rIns="0" bIns="0" rtlCol="0" anchor="ctr"/>
          <a:lstStyle/>
          <a:p>
            <a:pPr marL="0" indent="0" algn="ctr">
              <a:buNone/>
            </a:pPr>
            <a:r>
              <a:rPr lang="en-US" sz="1300" b="1" dirty="0">
                <a:solidFill>
                  <a:srgbClr val="EF4444"/>
                </a:solidFill>
                <a:latin typeface="Calibri" pitchFamily="34" charset="0"/>
                <a:ea typeface="Calibri" pitchFamily="34" charset="-122"/>
                <a:cs typeface="Calibri" pitchFamily="34" charset="-120"/>
              </a:rPr>
              <a:t>Without AI (Exam)</a:t>
            </a:r>
            <a:endParaRPr lang="en-US" sz="1300" dirty="0"/>
          </a:p>
        </p:txBody>
      </p:sp>
      <p:sp>
        <p:nvSpPr>
          <p:cNvPr id="12" name="Text 10"/>
          <p:cNvSpPr/>
          <p:nvPr/>
        </p:nvSpPr>
        <p:spPr>
          <a:xfrm>
            <a:off x="4983480" y="2057400"/>
            <a:ext cx="3520440" cy="594360"/>
          </a:xfrm>
          <a:prstGeom prst="rect">
            <a:avLst/>
          </a:prstGeom>
          <a:noFill/>
          <a:ln/>
        </p:spPr>
        <p:txBody>
          <a:bodyPr wrap="square" lIns="0" tIns="0" rIns="0" bIns="0" rtlCol="0" anchor="ctr"/>
          <a:lstStyle/>
          <a:p>
            <a:pPr marL="0" indent="0" algn="ctr">
              <a:buNone/>
            </a:pPr>
            <a:r>
              <a:rPr lang="en-US" sz="4400" b="1" dirty="0">
                <a:solidFill>
                  <a:srgbClr val="EF4444"/>
                </a:solidFill>
                <a:latin typeface="Georgia" pitchFamily="34" charset="0"/>
                <a:ea typeface="Georgia" pitchFamily="34" charset="-122"/>
                <a:cs typeface="Georgia" pitchFamily="34" charset="-120"/>
              </a:rPr>
              <a:t>-17%</a:t>
            </a:r>
            <a:endParaRPr lang="en-US" sz="4400" dirty="0"/>
          </a:p>
        </p:txBody>
      </p:sp>
      <p:sp>
        <p:nvSpPr>
          <p:cNvPr id="13" name="Text 11"/>
          <p:cNvSpPr/>
          <p:nvPr/>
        </p:nvSpPr>
        <p:spPr>
          <a:xfrm>
            <a:off x="4983480" y="2651760"/>
            <a:ext cx="3520440" cy="274320"/>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exam scores vs. control</a:t>
            </a:r>
            <a:endParaRPr lang="en-US" sz="1300" dirty="0"/>
          </a:p>
        </p:txBody>
      </p:sp>
      <p:pic>
        <p:nvPicPr>
          <p:cNvPr id="14" name="Image 0" descr="preencoded.png"/>
          <p:cNvPicPr>
            <a:picLocks noChangeAspect="1"/>
          </p:cNvPicPr>
          <p:nvPr/>
        </p:nvPicPr>
        <p:blipFill>
          <a:blip r:embed="rId3"/>
          <a:stretch>
            <a:fillRect/>
          </a:stretch>
        </p:blipFill>
        <p:spPr>
          <a:xfrm>
            <a:off x="4389120" y="2148840"/>
            <a:ext cx="365760" cy="365760"/>
          </a:xfrm>
          <a:prstGeom prst="rect">
            <a:avLst/>
          </a:prstGeom>
        </p:spPr>
      </p:pic>
      <p:sp>
        <p:nvSpPr>
          <p:cNvPr id="15" name="Shape 12"/>
          <p:cNvSpPr/>
          <p:nvPr/>
        </p:nvSpPr>
        <p:spPr>
          <a:xfrm>
            <a:off x="457200" y="3886200"/>
            <a:ext cx="8229600" cy="502920"/>
          </a:xfrm>
          <a:prstGeom prst="rect">
            <a:avLst/>
          </a:prstGeom>
          <a:solidFill>
            <a:srgbClr val="0F1B2D"/>
          </a:solidFill>
          <a:ln/>
        </p:spPr>
        <p:txBody>
          <a:bodyPr/>
          <a:lstStyle/>
          <a:p>
            <a:endParaRPr lang="en-US"/>
          </a:p>
        </p:txBody>
      </p:sp>
      <p:sp>
        <p:nvSpPr>
          <p:cNvPr id="16" name="Text 13"/>
          <p:cNvSpPr/>
          <p:nvPr/>
        </p:nvSpPr>
        <p:spPr>
          <a:xfrm>
            <a:off x="640080" y="3886200"/>
            <a:ext cx="7863840" cy="50292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Students used GPT Base as a crutch — copying solutions 67% of the time. But a “GPT Tutor” with guardrails (hints, not answers) virtually eliminated the learning harm.</a:t>
            </a:r>
            <a:endParaRPr lang="en-US" sz="1200" dirty="0"/>
          </a:p>
        </p:txBody>
      </p:sp>
      <p:sp>
        <p:nvSpPr>
          <p:cNvPr id="17" name="Text 14"/>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94A3B8"/>
                </a:solidFill>
                <a:latin typeface="Calibri" pitchFamily="34" charset="0"/>
                <a:ea typeface="Calibri" pitchFamily="34" charset="-122"/>
                <a:cs typeface="Calibri" pitchFamily="34" charset="-120"/>
              </a:rPr>
              <a:t>Bastani et al. (2025) — PNAS 122(26)  |  ~1,000 high school math students, RCT</a:t>
            </a:r>
            <a:endParaRPr lang="en-US" sz="1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par>
                                <p:cTn id="37" presetID="9" presetClass="entr" presetSubtype="0"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dissolve">
                                      <p:cBhvr>
                                        <p:cTn id="44" dur="500"/>
                                        <p:tgtEl>
                                          <p:spTgt spid="15"/>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5"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name="Slide 5">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PRICE</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Borrowed Competence</a:t>
            </a:r>
            <a:endParaRPr lang="en-US" sz="2800" dirty="0"/>
          </a:p>
        </p:txBody>
      </p:sp>
      <p:sp>
        <p:nvSpPr>
          <p:cNvPr id="4" name="Shape 2"/>
          <p:cNvSpPr/>
          <p:nvPr/>
        </p:nvSpPr>
        <p:spPr>
          <a:xfrm>
            <a:off x="457200" y="1371600"/>
            <a:ext cx="3886200" cy="22860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71600"/>
            <a:ext cx="3886200" cy="73152"/>
          </a:xfrm>
          <a:prstGeom prst="rect">
            <a:avLst/>
          </a:prstGeom>
          <a:solidFill>
            <a:srgbClr val="0891B2"/>
          </a:solidFill>
          <a:ln/>
        </p:spPr>
        <p:txBody>
          <a:bodyPr/>
          <a:lstStyle/>
          <a:p>
            <a:endParaRPr lang="en-US"/>
          </a:p>
        </p:txBody>
      </p:sp>
      <p:sp>
        <p:nvSpPr>
          <p:cNvPr id="6" name="Text 4"/>
          <p:cNvSpPr/>
          <p:nvPr/>
        </p:nvSpPr>
        <p:spPr>
          <a:xfrm>
            <a:off x="640080" y="1645920"/>
            <a:ext cx="3520440" cy="320040"/>
          </a:xfrm>
          <a:prstGeom prst="rect">
            <a:avLst/>
          </a:prstGeom>
          <a:noFill/>
          <a:ln/>
        </p:spPr>
        <p:txBody>
          <a:bodyPr wrap="square" lIns="0" tIns="0" rIns="0" bIns="0" rtlCol="0" anchor="ctr"/>
          <a:lstStyle/>
          <a:p>
            <a:pPr marL="0" indent="0" algn="ctr">
              <a:buNone/>
            </a:pPr>
            <a:r>
              <a:rPr lang="en-US" sz="1300" b="1" dirty="0">
                <a:solidFill>
                  <a:srgbClr val="0891B2"/>
                </a:solidFill>
                <a:latin typeface="Calibri" pitchFamily="34" charset="0"/>
                <a:ea typeface="Calibri" pitchFamily="34" charset="-122"/>
                <a:cs typeface="Calibri" pitchFamily="34" charset="-120"/>
              </a:rPr>
              <a:t>Traditional Study Group</a:t>
            </a:r>
            <a:endParaRPr lang="en-US" sz="1300" dirty="0"/>
          </a:p>
        </p:txBody>
      </p:sp>
      <p:sp>
        <p:nvSpPr>
          <p:cNvPr id="7" name="Text 5"/>
          <p:cNvSpPr/>
          <p:nvPr/>
        </p:nvSpPr>
        <p:spPr>
          <a:xfrm>
            <a:off x="640080" y="2057400"/>
            <a:ext cx="3520440" cy="594360"/>
          </a:xfrm>
          <a:prstGeom prst="rect">
            <a:avLst/>
          </a:prstGeom>
          <a:noFill/>
          <a:ln/>
        </p:spPr>
        <p:txBody>
          <a:bodyPr wrap="square" lIns="0" tIns="0" rIns="0" bIns="0" rtlCol="0" anchor="ctr"/>
          <a:lstStyle/>
          <a:p>
            <a:pPr marL="0" indent="0" algn="ctr">
              <a:buNone/>
            </a:pPr>
            <a:r>
              <a:rPr lang="en-US" sz="4400" b="1" dirty="0">
                <a:solidFill>
                  <a:srgbClr val="0891B2"/>
                </a:solidFill>
                <a:latin typeface="Georgia" pitchFamily="34" charset="0"/>
                <a:ea typeface="Georgia" pitchFamily="34" charset="-122"/>
                <a:cs typeface="Georgia" pitchFamily="34" charset="-120"/>
              </a:rPr>
              <a:t>68.5%</a:t>
            </a:r>
            <a:endParaRPr lang="en-US" sz="4400" dirty="0"/>
          </a:p>
        </p:txBody>
      </p:sp>
      <p:sp>
        <p:nvSpPr>
          <p:cNvPr id="8" name="Text 6"/>
          <p:cNvSpPr/>
          <p:nvPr/>
        </p:nvSpPr>
        <p:spPr>
          <a:xfrm>
            <a:off x="640080" y="2651760"/>
            <a:ext cx="3520440" cy="274320"/>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retention at 45 days</a:t>
            </a:r>
            <a:endParaRPr lang="en-US" sz="1300" dirty="0"/>
          </a:p>
        </p:txBody>
      </p:sp>
      <p:sp>
        <p:nvSpPr>
          <p:cNvPr id="9" name="Shape 7"/>
          <p:cNvSpPr/>
          <p:nvPr/>
        </p:nvSpPr>
        <p:spPr>
          <a:xfrm>
            <a:off x="4800600" y="1371600"/>
            <a:ext cx="3886200" cy="228600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8"/>
          <p:cNvSpPr/>
          <p:nvPr/>
        </p:nvSpPr>
        <p:spPr>
          <a:xfrm>
            <a:off x="4800600" y="1371600"/>
            <a:ext cx="3886200" cy="73152"/>
          </a:xfrm>
          <a:prstGeom prst="rect">
            <a:avLst/>
          </a:prstGeom>
          <a:solidFill>
            <a:srgbClr val="EF4444"/>
          </a:solidFill>
          <a:ln/>
        </p:spPr>
        <p:txBody>
          <a:bodyPr/>
          <a:lstStyle/>
          <a:p>
            <a:endParaRPr lang="en-US"/>
          </a:p>
        </p:txBody>
      </p:sp>
      <p:sp>
        <p:nvSpPr>
          <p:cNvPr id="11" name="Text 9"/>
          <p:cNvSpPr/>
          <p:nvPr/>
        </p:nvSpPr>
        <p:spPr>
          <a:xfrm>
            <a:off x="4983480" y="1645920"/>
            <a:ext cx="3520440" cy="320040"/>
          </a:xfrm>
          <a:prstGeom prst="rect">
            <a:avLst/>
          </a:prstGeom>
          <a:noFill/>
          <a:ln/>
        </p:spPr>
        <p:txBody>
          <a:bodyPr wrap="square" lIns="0" tIns="0" rIns="0" bIns="0" rtlCol="0" anchor="ctr"/>
          <a:lstStyle/>
          <a:p>
            <a:pPr marL="0" indent="0" algn="ctr">
              <a:buNone/>
            </a:pPr>
            <a:r>
              <a:rPr lang="en-US" sz="1300" b="1" dirty="0">
                <a:solidFill>
                  <a:srgbClr val="EF4444"/>
                </a:solidFill>
                <a:latin typeface="Calibri" pitchFamily="34" charset="0"/>
                <a:ea typeface="Calibri" pitchFamily="34" charset="-122"/>
                <a:cs typeface="Calibri" pitchFamily="34" charset="-120"/>
              </a:rPr>
              <a:t>AI-Assisted Study Group</a:t>
            </a:r>
            <a:endParaRPr lang="en-US" sz="1300" dirty="0"/>
          </a:p>
        </p:txBody>
      </p:sp>
      <p:sp>
        <p:nvSpPr>
          <p:cNvPr id="12" name="Text 10"/>
          <p:cNvSpPr/>
          <p:nvPr/>
        </p:nvSpPr>
        <p:spPr>
          <a:xfrm>
            <a:off x="4983480" y="2057400"/>
            <a:ext cx="3520440" cy="594360"/>
          </a:xfrm>
          <a:prstGeom prst="rect">
            <a:avLst/>
          </a:prstGeom>
          <a:noFill/>
          <a:ln/>
        </p:spPr>
        <p:txBody>
          <a:bodyPr wrap="square" lIns="0" tIns="0" rIns="0" bIns="0" rtlCol="0" anchor="ctr"/>
          <a:lstStyle/>
          <a:p>
            <a:pPr marL="0" indent="0" algn="ctr">
              <a:buNone/>
            </a:pPr>
            <a:r>
              <a:rPr lang="en-US" sz="4400" b="1" dirty="0">
                <a:solidFill>
                  <a:srgbClr val="EF4444"/>
                </a:solidFill>
                <a:latin typeface="Georgia" pitchFamily="34" charset="0"/>
                <a:ea typeface="Georgia" pitchFamily="34" charset="-122"/>
                <a:cs typeface="Georgia" pitchFamily="34" charset="-120"/>
              </a:rPr>
              <a:t>57.5%</a:t>
            </a:r>
            <a:endParaRPr lang="en-US" sz="4400" dirty="0"/>
          </a:p>
        </p:txBody>
      </p:sp>
      <p:sp>
        <p:nvSpPr>
          <p:cNvPr id="13" name="Text 11"/>
          <p:cNvSpPr/>
          <p:nvPr/>
        </p:nvSpPr>
        <p:spPr>
          <a:xfrm>
            <a:off x="4983480" y="2651760"/>
            <a:ext cx="3520440" cy="274320"/>
          </a:xfrm>
          <a:prstGeom prst="rect">
            <a:avLst/>
          </a:prstGeom>
          <a:noFill/>
          <a:ln/>
        </p:spPr>
        <p:txBody>
          <a:bodyPr wrap="square" lIns="0" tIns="0" rIns="0" bIns="0" rtlCol="0" anchor="ctr"/>
          <a:lstStyle/>
          <a:p>
            <a:pPr marL="0" indent="0" algn="ctr">
              <a:buNone/>
            </a:pPr>
            <a:r>
              <a:rPr lang="en-US" sz="1300" dirty="0">
                <a:solidFill>
                  <a:srgbClr val="1E293B"/>
                </a:solidFill>
                <a:latin typeface="Calibri" pitchFamily="34" charset="0"/>
                <a:ea typeface="Calibri" pitchFamily="34" charset="-122"/>
                <a:cs typeface="Calibri" pitchFamily="34" charset="-120"/>
              </a:rPr>
              <a:t>retention at 45 days</a:t>
            </a:r>
            <a:endParaRPr lang="en-US" sz="1300" dirty="0"/>
          </a:p>
        </p:txBody>
      </p:sp>
      <p:pic>
        <p:nvPicPr>
          <p:cNvPr id="14" name="Image 0" descr="preencoded.png"/>
          <p:cNvPicPr>
            <a:picLocks noChangeAspect="1"/>
          </p:cNvPicPr>
          <p:nvPr/>
        </p:nvPicPr>
        <p:blipFill>
          <a:blip r:embed="rId3"/>
          <a:stretch>
            <a:fillRect/>
          </a:stretch>
        </p:blipFill>
        <p:spPr>
          <a:xfrm>
            <a:off x="4389120" y="2148840"/>
            <a:ext cx="365760" cy="365760"/>
          </a:xfrm>
          <a:prstGeom prst="rect">
            <a:avLst/>
          </a:prstGeom>
        </p:spPr>
      </p:pic>
      <p:sp>
        <p:nvSpPr>
          <p:cNvPr id="15" name="Shape 12"/>
          <p:cNvSpPr/>
          <p:nvPr/>
        </p:nvSpPr>
        <p:spPr>
          <a:xfrm>
            <a:off x="457200" y="3886200"/>
            <a:ext cx="8229600" cy="502920"/>
          </a:xfrm>
          <a:prstGeom prst="rect">
            <a:avLst/>
          </a:prstGeom>
          <a:solidFill>
            <a:srgbClr val="0F1B2D"/>
          </a:solidFill>
          <a:ln/>
        </p:spPr>
        <p:txBody>
          <a:bodyPr/>
          <a:lstStyle/>
          <a:p>
            <a:endParaRPr lang="en-US"/>
          </a:p>
        </p:txBody>
      </p:sp>
      <p:sp>
        <p:nvSpPr>
          <p:cNvPr id="16" name="Text 13"/>
          <p:cNvSpPr/>
          <p:nvPr/>
        </p:nvSpPr>
        <p:spPr>
          <a:xfrm>
            <a:off x="640080" y="3886200"/>
            <a:ext cx="7863840" cy="50292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On a surprise retention test 45 days later, AI-assisted students scored 11 points lower than peers who studied traditionally (d = 0.68). Cognitive offloading bypassed the effortful processing needed for durable memory.</a:t>
            </a:r>
            <a:endParaRPr lang="en-US" sz="1200" dirty="0"/>
          </a:p>
        </p:txBody>
      </p:sp>
      <p:sp>
        <p:nvSpPr>
          <p:cNvPr id="17" name="Text 14"/>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000" dirty="0">
                <a:solidFill>
                  <a:srgbClr val="94A3B8"/>
                </a:solidFill>
                <a:latin typeface="Calibri" pitchFamily="34" charset="0"/>
                <a:ea typeface="Calibri" pitchFamily="34" charset="-122"/>
                <a:cs typeface="Calibri" pitchFamily="34" charset="-120"/>
              </a:rPr>
              <a:t>Barcaui (2025) — SSH Open 12  |  RCT, N = 120 undergrad business students</a:t>
            </a:r>
            <a:endParaRPr lang="en-US" sz="1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par>
                                <p:cTn id="37" presetID="9" presetClass="entr" presetSubtype="0"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dissolve">
                                      <p:cBhvr>
                                        <p:cTn id="44" dur="500"/>
                                        <p:tgtEl>
                                          <p:spTgt spid="15"/>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name="Slide 4">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PRICE</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The Motivation Paradox</a:t>
            </a:r>
            <a:endParaRPr lang="en-US" sz="2800" dirty="0"/>
          </a:p>
        </p:txBody>
      </p:sp>
      <p:sp>
        <p:nvSpPr>
          <p:cNvPr id="4" name="Shape 2"/>
          <p:cNvSpPr/>
          <p:nvPr/>
        </p:nvSpPr>
        <p:spPr>
          <a:xfrm>
            <a:off x="457200" y="1371600"/>
            <a:ext cx="3886200" cy="25603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71600"/>
            <a:ext cx="3886200" cy="73152"/>
          </a:xfrm>
          <a:prstGeom prst="rect">
            <a:avLst/>
          </a:prstGeom>
          <a:solidFill>
            <a:srgbClr val="10B981"/>
          </a:solidFill>
          <a:ln/>
        </p:spPr>
        <p:txBody>
          <a:bodyPr/>
          <a:lstStyle/>
          <a:p>
            <a:endParaRPr lang="en-US"/>
          </a:p>
        </p:txBody>
      </p:sp>
      <p:pic>
        <p:nvPicPr>
          <p:cNvPr id="6" name="Image 0" descr="preencoded.png"/>
          <p:cNvPicPr>
            <a:picLocks noChangeAspect="1"/>
          </p:cNvPicPr>
          <p:nvPr/>
        </p:nvPicPr>
        <p:blipFill>
          <a:blip r:embed="rId3"/>
          <a:stretch>
            <a:fillRect/>
          </a:stretch>
        </p:blipFill>
        <p:spPr>
          <a:xfrm>
            <a:off x="2057400" y="1691640"/>
            <a:ext cx="457200" cy="457200"/>
          </a:xfrm>
          <a:prstGeom prst="rect">
            <a:avLst/>
          </a:prstGeom>
        </p:spPr>
      </p:pic>
      <p:sp>
        <p:nvSpPr>
          <p:cNvPr id="7" name="Text 4"/>
          <p:cNvSpPr/>
          <p:nvPr/>
        </p:nvSpPr>
        <p:spPr>
          <a:xfrm>
            <a:off x="640080" y="2194560"/>
            <a:ext cx="3520440" cy="640080"/>
          </a:xfrm>
          <a:prstGeom prst="rect">
            <a:avLst/>
          </a:prstGeom>
          <a:noFill/>
          <a:ln/>
        </p:spPr>
        <p:txBody>
          <a:bodyPr wrap="square" lIns="0" tIns="0" rIns="0" bIns="0" rtlCol="0" anchor="ctr"/>
          <a:lstStyle/>
          <a:p>
            <a:pPr marL="0" indent="0" algn="ctr">
              <a:buNone/>
            </a:pPr>
            <a:r>
              <a:rPr lang="en-US" sz="4800" b="1" dirty="0">
                <a:solidFill>
                  <a:srgbClr val="10B981"/>
                </a:solidFill>
                <a:latin typeface="Georgia" pitchFamily="34" charset="0"/>
                <a:ea typeface="Georgia" pitchFamily="34" charset="-122"/>
                <a:cs typeface="Georgia" pitchFamily="34" charset="-120"/>
              </a:rPr>
              <a:t>d = 0.23</a:t>
            </a:r>
            <a:endParaRPr lang="en-US" sz="4800" dirty="0"/>
          </a:p>
        </p:txBody>
      </p:sp>
      <p:sp>
        <p:nvSpPr>
          <p:cNvPr id="8" name="Text 5"/>
          <p:cNvSpPr/>
          <p:nvPr/>
        </p:nvSpPr>
        <p:spPr>
          <a:xfrm>
            <a:off x="640080" y="2834640"/>
            <a:ext cx="3520440" cy="320040"/>
          </a:xfrm>
          <a:prstGeom prst="rect">
            <a:avLst/>
          </a:prstGeom>
          <a:noFill/>
          <a:ln/>
        </p:spPr>
        <p:txBody>
          <a:bodyPr wrap="square" lIns="0" tIns="0" rIns="0" bIns="0" rtlCol="0" anchor="ctr"/>
          <a:lstStyle/>
          <a:p>
            <a:pPr marL="0" indent="0" algn="ctr">
              <a:buNone/>
            </a:pPr>
            <a:r>
              <a:rPr lang="en-US" sz="1400" b="1" dirty="0">
                <a:solidFill>
                  <a:srgbClr val="1E293B"/>
                </a:solidFill>
                <a:latin typeface="Calibri" pitchFamily="34" charset="0"/>
                <a:ea typeface="Calibri" pitchFamily="34" charset="-122"/>
                <a:cs typeface="Calibri" pitchFamily="34" charset="-120"/>
              </a:rPr>
              <a:t>Task Quality Boost</a:t>
            </a:r>
            <a:endParaRPr lang="en-US" sz="1400" dirty="0"/>
          </a:p>
        </p:txBody>
      </p:sp>
      <p:sp>
        <p:nvSpPr>
          <p:cNvPr id="9" name="Text 6"/>
          <p:cNvSpPr/>
          <p:nvPr/>
        </p:nvSpPr>
        <p:spPr>
          <a:xfrm>
            <a:off x="640080" y="3108960"/>
            <a:ext cx="3520440" cy="274320"/>
          </a:xfrm>
          <a:prstGeom prst="rect">
            <a:avLst/>
          </a:prstGeom>
          <a:noFill/>
          <a:ln/>
        </p:spPr>
        <p:txBody>
          <a:bodyPr wrap="square" lIns="0" tIns="0" rIns="0" bIns="0" rtlCol="0" anchor="ctr"/>
          <a:lstStyle/>
          <a:p>
            <a:pPr marL="0" indent="0" algn="ctr">
              <a:buNone/>
            </a:pPr>
            <a:r>
              <a:rPr lang="en-US" sz="1100" dirty="0">
                <a:solidFill>
                  <a:srgbClr val="94A3B8"/>
                </a:solidFill>
                <a:latin typeface="Calibri" pitchFamily="34" charset="0"/>
                <a:ea typeface="Calibri" pitchFamily="34" charset="-122"/>
                <a:cs typeface="Calibri" pitchFamily="34" charset="-120"/>
              </a:rPr>
              <a:t>significant across 4 studies (N = 3,562)</a:t>
            </a:r>
            <a:endParaRPr lang="en-US" sz="1100" dirty="0"/>
          </a:p>
        </p:txBody>
      </p:sp>
      <p:sp>
        <p:nvSpPr>
          <p:cNvPr id="10" name="Shape 7"/>
          <p:cNvSpPr/>
          <p:nvPr/>
        </p:nvSpPr>
        <p:spPr>
          <a:xfrm>
            <a:off x="4800600" y="1371600"/>
            <a:ext cx="3886200" cy="25603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8"/>
          <p:cNvSpPr/>
          <p:nvPr/>
        </p:nvSpPr>
        <p:spPr>
          <a:xfrm>
            <a:off x="4800600" y="1371600"/>
            <a:ext cx="3886200" cy="73152"/>
          </a:xfrm>
          <a:prstGeom prst="rect">
            <a:avLst/>
          </a:prstGeom>
          <a:solidFill>
            <a:srgbClr val="EF4444"/>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6400800" y="1691640"/>
            <a:ext cx="457200" cy="457200"/>
          </a:xfrm>
          <a:prstGeom prst="rect">
            <a:avLst/>
          </a:prstGeom>
        </p:spPr>
      </p:pic>
      <p:sp>
        <p:nvSpPr>
          <p:cNvPr id="13" name="Text 9"/>
          <p:cNvSpPr/>
          <p:nvPr/>
        </p:nvSpPr>
        <p:spPr>
          <a:xfrm>
            <a:off x="4983480" y="2194560"/>
            <a:ext cx="3520440" cy="640080"/>
          </a:xfrm>
          <a:prstGeom prst="rect">
            <a:avLst/>
          </a:prstGeom>
          <a:noFill/>
          <a:ln/>
        </p:spPr>
        <p:txBody>
          <a:bodyPr wrap="square" lIns="0" tIns="0" rIns="0" bIns="0" rtlCol="0" anchor="ctr"/>
          <a:lstStyle/>
          <a:p>
            <a:pPr marL="0" indent="0" algn="ctr">
              <a:buNone/>
            </a:pPr>
            <a:r>
              <a:rPr lang="en-US" sz="4800" b="1" dirty="0">
                <a:solidFill>
                  <a:srgbClr val="EF4444"/>
                </a:solidFill>
                <a:latin typeface="Georgia" pitchFamily="34" charset="0"/>
                <a:ea typeface="Georgia" pitchFamily="34" charset="-122"/>
                <a:cs typeface="Georgia" pitchFamily="34" charset="-120"/>
              </a:rPr>
              <a:t>d = −0.51</a:t>
            </a:r>
            <a:endParaRPr lang="en-US" sz="4800" dirty="0"/>
          </a:p>
        </p:txBody>
      </p:sp>
      <p:sp>
        <p:nvSpPr>
          <p:cNvPr id="14" name="Text 10"/>
          <p:cNvSpPr/>
          <p:nvPr/>
        </p:nvSpPr>
        <p:spPr>
          <a:xfrm>
            <a:off x="4983480" y="2834640"/>
            <a:ext cx="3520440" cy="320040"/>
          </a:xfrm>
          <a:prstGeom prst="rect">
            <a:avLst/>
          </a:prstGeom>
          <a:noFill/>
          <a:ln/>
        </p:spPr>
        <p:txBody>
          <a:bodyPr wrap="square" lIns="0" tIns="0" rIns="0" bIns="0" rtlCol="0" anchor="ctr"/>
          <a:lstStyle/>
          <a:p>
            <a:pPr marL="0" indent="0" algn="ctr">
              <a:buNone/>
            </a:pPr>
            <a:r>
              <a:rPr lang="en-US" sz="1400" b="1" dirty="0">
                <a:solidFill>
                  <a:srgbClr val="1E293B"/>
                </a:solidFill>
                <a:latin typeface="Calibri" pitchFamily="34" charset="0"/>
                <a:ea typeface="Calibri" pitchFamily="34" charset="-122"/>
                <a:cs typeface="Calibri" pitchFamily="34" charset="-120"/>
              </a:rPr>
              <a:t>Motivation Drop</a:t>
            </a:r>
            <a:endParaRPr lang="en-US" sz="1400" dirty="0"/>
          </a:p>
        </p:txBody>
      </p:sp>
      <p:sp>
        <p:nvSpPr>
          <p:cNvPr id="15" name="Text 11"/>
          <p:cNvSpPr/>
          <p:nvPr/>
        </p:nvSpPr>
        <p:spPr>
          <a:xfrm>
            <a:off x="4983480" y="3108960"/>
            <a:ext cx="3520440" cy="274320"/>
          </a:xfrm>
          <a:prstGeom prst="rect">
            <a:avLst/>
          </a:prstGeom>
          <a:noFill/>
          <a:ln/>
        </p:spPr>
        <p:txBody>
          <a:bodyPr wrap="square" lIns="0" tIns="0" rIns="0" bIns="0" rtlCol="0" anchor="ctr"/>
          <a:lstStyle/>
          <a:p>
            <a:pPr marL="0" indent="0" algn="ctr">
              <a:buNone/>
            </a:pPr>
            <a:r>
              <a:rPr lang="en-US" sz="1100" dirty="0">
                <a:solidFill>
                  <a:srgbClr val="94A3B8"/>
                </a:solidFill>
                <a:latin typeface="Calibri" pitchFamily="34" charset="0"/>
                <a:ea typeface="Calibri" pitchFamily="34" charset="-122"/>
                <a:cs typeface="Calibri" pitchFamily="34" charset="-120"/>
              </a:rPr>
              <a:t>when AI assistance is withdrawn (Study 1)</a:t>
            </a:r>
            <a:endParaRPr lang="en-US" sz="1100" dirty="0"/>
          </a:p>
        </p:txBody>
      </p:sp>
      <p:sp>
        <p:nvSpPr>
          <p:cNvPr id="16" name="Text 12"/>
          <p:cNvSpPr/>
          <p:nvPr/>
        </p:nvSpPr>
        <p:spPr>
          <a:xfrm>
            <a:off x="457200" y="4251960"/>
            <a:ext cx="8229600" cy="457200"/>
          </a:xfrm>
          <a:prstGeom prst="rect">
            <a:avLst/>
          </a:prstGeom>
          <a:noFill/>
          <a:ln/>
        </p:spPr>
        <p:txBody>
          <a:bodyPr wrap="square" lIns="0" tIns="0" rIns="0" bIns="0" rtlCol="0" anchor="ctr"/>
          <a:lstStyle/>
          <a:p>
            <a:pPr marL="0" indent="0" algn="ctr">
              <a:buNone/>
            </a:pPr>
            <a:r>
              <a:rPr lang="en-US" sz="1100" dirty="0">
                <a:solidFill>
                  <a:srgbClr val="94A3B8"/>
                </a:solidFill>
                <a:latin typeface="Calibri" pitchFamily="34" charset="0"/>
                <a:ea typeface="Calibri" pitchFamily="34" charset="-122"/>
                <a:cs typeface="Calibri" pitchFamily="34" charset="-120"/>
              </a:rPr>
              <a:t>Wu et al. (2025) — Scientific Reports  |  4 studies, N = 3,562 professionals</a:t>
            </a:r>
            <a:endParaRPr lang="en-US" sz="1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dissolve">
                                      <p:cBhvr>
                                        <p:cTn id="4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0" grpId="0" animBg="1"/>
      <p:bldP spid="11" grpId="0" animBg="1"/>
      <p:bldP spid="13" grpId="0" animBg="1"/>
      <p:bldP spid="14"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name="Slide 6">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457200" y="274320"/>
            <a:ext cx="2743200" cy="320040"/>
          </a:xfrm>
          <a:prstGeom prst="rect">
            <a:avLst/>
          </a:prstGeom>
          <a:noFill/>
          <a:ln/>
        </p:spPr>
        <p:txBody>
          <a:bodyPr wrap="square" lIns="0" tIns="0" rIns="0" bIns="0" rtlCol="0" anchor="ctr"/>
          <a:lstStyle/>
          <a:p>
            <a:pPr marL="0" indent="0">
              <a:buNone/>
            </a:pPr>
            <a:r>
              <a:rPr lang="en-US" sz="1000" b="1" kern="0" spc="300" dirty="0">
                <a:solidFill>
                  <a:srgbClr val="0891B2"/>
                </a:solidFill>
                <a:latin typeface="Calibri" pitchFamily="34" charset="0"/>
                <a:ea typeface="Calibri" pitchFamily="34" charset="-122"/>
                <a:cs typeface="Calibri" pitchFamily="34" charset="-120"/>
              </a:rPr>
              <a:t>THE PRICE</a:t>
            </a:r>
            <a:endParaRPr lang="en-US" sz="1000" dirty="0"/>
          </a:p>
        </p:txBody>
      </p:sp>
      <p:sp>
        <p:nvSpPr>
          <p:cNvPr id="3" name="Text 1"/>
          <p:cNvSpPr/>
          <p:nvPr/>
        </p:nvSpPr>
        <p:spPr>
          <a:xfrm>
            <a:off x="457200" y="59436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Georgia" pitchFamily="34" charset="0"/>
                <a:ea typeface="Georgia" pitchFamily="34" charset="-122"/>
                <a:cs typeface="Georgia" pitchFamily="34" charset="-120"/>
              </a:rPr>
              <a:t>Creativity Homogenized, Understanding Illusory</a:t>
            </a:r>
            <a:endParaRPr lang="en-US" sz="2800" dirty="0"/>
          </a:p>
        </p:txBody>
      </p:sp>
      <p:sp>
        <p:nvSpPr>
          <p:cNvPr id="4" name="Shape 2"/>
          <p:cNvSpPr/>
          <p:nvPr/>
        </p:nvSpPr>
        <p:spPr>
          <a:xfrm>
            <a:off x="457200" y="1371600"/>
            <a:ext cx="3886200" cy="25603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457200" y="1371600"/>
            <a:ext cx="73152" cy="2560320"/>
          </a:xfrm>
          <a:prstGeom prst="rect">
            <a:avLst/>
          </a:prstGeom>
          <a:solidFill>
            <a:srgbClr val="F59E0B"/>
          </a:solidFill>
          <a:ln/>
        </p:spPr>
        <p:txBody>
          <a:bodyPr/>
          <a:lstStyle/>
          <a:p>
            <a:endParaRPr lang="en-US"/>
          </a:p>
        </p:txBody>
      </p:sp>
      <p:sp>
        <p:nvSpPr>
          <p:cNvPr id="6" name="Text 4"/>
          <p:cNvSpPr/>
          <p:nvPr/>
        </p:nvSpPr>
        <p:spPr>
          <a:xfrm>
            <a:off x="777240" y="1508760"/>
            <a:ext cx="3383280" cy="274320"/>
          </a:xfrm>
          <a:prstGeom prst="rect">
            <a:avLst/>
          </a:prstGeom>
          <a:noFill/>
          <a:ln/>
        </p:spPr>
        <p:txBody>
          <a:bodyPr wrap="square" lIns="0" tIns="0" rIns="0" bIns="0" rtlCol="0" anchor="ctr"/>
          <a:lstStyle/>
          <a:p>
            <a:pPr marL="0" indent="0">
              <a:buNone/>
            </a:pPr>
            <a:r>
              <a:rPr lang="en-US" sz="1200" b="1" dirty="0">
                <a:solidFill>
                  <a:srgbClr val="F59E0B"/>
                </a:solidFill>
                <a:latin typeface="Calibri" pitchFamily="34" charset="0"/>
                <a:ea typeface="Calibri" pitchFamily="34" charset="-122"/>
                <a:cs typeface="Calibri" pitchFamily="34" charset="-120"/>
              </a:rPr>
              <a:t>Doshi &amp; Hauser (2024)</a:t>
            </a:r>
            <a:endParaRPr lang="en-US" sz="1200" dirty="0"/>
          </a:p>
        </p:txBody>
      </p:sp>
      <p:sp>
        <p:nvSpPr>
          <p:cNvPr id="7" name="Text 5"/>
          <p:cNvSpPr/>
          <p:nvPr/>
        </p:nvSpPr>
        <p:spPr>
          <a:xfrm>
            <a:off x="777240" y="1737360"/>
            <a:ext cx="3383280" cy="22860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Science Advances  •  293 writers  •  600 evaluators</a:t>
            </a:r>
            <a:endParaRPr lang="en-US" sz="900" dirty="0"/>
          </a:p>
        </p:txBody>
      </p:sp>
      <p:sp>
        <p:nvSpPr>
          <p:cNvPr id="8" name="Text 6"/>
          <p:cNvSpPr/>
          <p:nvPr/>
        </p:nvSpPr>
        <p:spPr>
          <a:xfrm>
            <a:off x="777240" y="2103120"/>
            <a:ext cx="3383280" cy="274320"/>
          </a:xfrm>
          <a:prstGeom prst="rect">
            <a:avLst/>
          </a:prstGeom>
          <a:noFill/>
          <a:ln/>
        </p:spPr>
        <p:txBody>
          <a:bodyPr wrap="square" lIns="0" tIns="0" rIns="0" bIns="0" rtlCol="0" anchor="ctr"/>
          <a:lstStyle/>
          <a:p>
            <a:pPr marL="0" indent="0">
              <a:buNone/>
            </a:pPr>
            <a:r>
              <a:rPr lang="en-US" sz="1300" b="1" dirty="0">
                <a:solidFill>
                  <a:srgbClr val="1E293B"/>
                </a:solidFill>
                <a:latin typeface="Calibri" pitchFamily="34" charset="0"/>
                <a:ea typeface="Calibri" pitchFamily="34" charset="-122"/>
                <a:cs typeface="Calibri" pitchFamily="34" charset="-120"/>
              </a:rPr>
              <a:t>Short story writing experiment</a:t>
            </a:r>
            <a:endParaRPr lang="en-US" sz="1300" dirty="0"/>
          </a:p>
        </p:txBody>
      </p:sp>
      <p:sp>
        <p:nvSpPr>
          <p:cNvPr id="9" name="Text 7"/>
          <p:cNvSpPr/>
          <p:nvPr/>
        </p:nvSpPr>
        <p:spPr>
          <a:xfrm>
            <a:off x="777240" y="2423160"/>
            <a:ext cx="3383280" cy="91440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With 5 AI ideas, stories were more creative (+8% novelty, +9% usefulness) but 8.9% more similar to each other. Low-creativity writers gained most; high-creativity writers gained nothing.</a:t>
            </a:r>
            <a:endParaRPr lang="en-US" sz="1100" dirty="0"/>
          </a:p>
        </p:txBody>
      </p:sp>
      <p:sp>
        <p:nvSpPr>
          <p:cNvPr id="10" name="Shape 8"/>
          <p:cNvSpPr/>
          <p:nvPr/>
        </p:nvSpPr>
        <p:spPr>
          <a:xfrm>
            <a:off x="4800600" y="1371600"/>
            <a:ext cx="3886200" cy="25603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1" name="Shape 9"/>
          <p:cNvSpPr/>
          <p:nvPr/>
        </p:nvSpPr>
        <p:spPr>
          <a:xfrm>
            <a:off x="4800600" y="1371600"/>
            <a:ext cx="73152" cy="2560320"/>
          </a:xfrm>
          <a:prstGeom prst="rect">
            <a:avLst/>
          </a:prstGeom>
          <a:solidFill>
            <a:srgbClr val="EF4444"/>
          </a:solidFill>
          <a:ln/>
        </p:spPr>
        <p:txBody>
          <a:bodyPr/>
          <a:lstStyle/>
          <a:p>
            <a:endParaRPr lang="en-US"/>
          </a:p>
        </p:txBody>
      </p:sp>
      <p:sp>
        <p:nvSpPr>
          <p:cNvPr id="12" name="Text 10"/>
          <p:cNvSpPr/>
          <p:nvPr/>
        </p:nvSpPr>
        <p:spPr>
          <a:xfrm>
            <a:off x="5120640" y="1508760"/>
            <a:ext cx="3383280" cy="274320"/>
          </a:xfrm>
          <a:prstGeom prst="rect">
            <a:avLst/>
          </a:prstGeom>
          <a:noFill/>
          <a:ln/>
        </p:spPr>
        <p:txBody>
          <a:bodyPr wrap="square" lIns="0" tIns="0" rIns="0" bIns="0" rtlCol="0" anchor="ctr"/>
          <a:lstStyle/>
          <a:p>
            <a:pPr marL="0" indent="0">
              <a:buNone/>
            </a:pPr>
            <a:r>
              <a:rPr lang="en-US" sz="1200" b="1" dirty="0">
                <a:solidFill>
                  <a:srgbClr val="EF4444"/>
                </a:solidFill>
                <a:latin typeface="Calibri" pitchFamily="34" charset="0"/>
                <a:ea typeface="Calibri" pitchFamily="34" charset="-122"/>
                <a:cs typeface="Calibri" pitchFamily="34" charset="-120"/>
              </a:rPr>
              <a:t>Messeri &amp; Crockett (2024)</a:t>
            </a:r>
            <a:endParaRPr lang="en-US" sz="1200" dirty="0"/>
          </a:p>
        </p:txBody>
      </p:sp>
      <p:sp>
        <p:nvSpPr>
          <p:cNvPr id="13" name="Text 11"/>
          <p:cNvSpPr/>
          <p:nvPr/>
        </p:nvSpPr>
        <p:spPr>
          <a:xfrm>
            <a:off x="5120640" y="1737360"/>
            <a:ext cx="3383280" cy="228600"/>
          </a:xfrm>
          <a:prstGeom prst="rect">
            <a:avLst/>
          </a:prstGeom>
          <a:noFill/>
          <a:ln/>
        </p:spPr>
        <p:txBody>
          <a:bodyPr wrap="square" lIns="0" tIns="0" rIns="0" bIns="0" rtlCol="0" anchor="ctr"/>
          <a:lstStyle/>
          <a:p>
            <a:pPr marL="0" indent="0">
              <a:buNone/>
            </a:pPr>
            <a:r>
              <a:rPr lang="en-US" sz="900" dirty="0">
                <a:solidFill>
                  <a:srgbClr val="94A3B8"/>
                </a:solidFill>
                <a:latin typeface="Calibri" pitchFamily="34" charset="0"/>
                <a:ea typeface="Calibri" pitchFamily="34" charset="-122"/>
                <a:cs typeface="Calibri" pitchFamily="34" charset="-120"/>
              </a:rPr>
              <a:t>Nature  •  Perspective Piece</a:t>
            </a:r>
            <a:endParaRPr lang="en-US" sz="900" dirty="0"/>
          </a:p>
        </p:txBody>
      </p:sp>
      <p:sp>
        <p:nvSpPr>
          <p:cNvPr id="14" name="Text 12"/>
          <p:cNvSpPr/>
          <p:nvPr/>
        </p:nvSpPr>
        <p:spPr>
          <a:xfrm>
            <a:off x="5120640" y="2103120"/>
            <a:ext cx="3383280" cy="274320"/>
          </a:xfrm>
          <a:prstGeom prst="rect">
            <a:avLst/>
          </a:prstGeom>
          <a:noFill/>
          <a:ln/>
        </p:spPr>
        <p:txBody>
          <a:bodyPr wrap="square" lIns="0" tIns="0" rIns="0" bIns="0" rtlCol="0" anchor="ctr"/>
          <a:lstStyle/>
          <a:p>
            <a:pPr marL="0" indent="0">
              <a:buNone/>
            </a:pPr>
            <a:r>
              <a:rPr lang="en-US" sz="1300" b="1" i="1" dirty="0">
                <a:solidFill>
                  <a:srgbClr val="1E293B"/>
                </a:solidFill>
                <a:latin typeface="Calibri" pitchFamily="34" charset="0"/>
                <a:ea typeface="Calibri" pitchFamily="34" charset="-122"/>
                <a:cs typeface="Calibri" pitchFamily="34" charset="-120"/>
              </a:rPr>
              <a:t>"Illusions of Understanding"</a:t>
            </a:r>
            <a:endParaRPr lang="en-US" sz="1300" dirty="0"/>
          </a:p>
        </p:txBody>
      </p:sp>
      <p:sp>
        <p:nvSpPr>
          <p:cNvPr id="15" name="Text 13"/>
          <p:cNvSpPr/>
          <p:nvPr/>
        </p:nvSpPr>
        <p:spPr>
          <a:xfrm>
            <a:off x="5120640" y="2423160"/>
            <a:ext cx="3383280" cy="914400"/>
          </a:xfrm>
          <a:prstGeom prst="rect">
            <a:avLst/>
          </a:prstGeom>
          <a:noFill/>
          <a:ln/>
        </p:spPr>
        <p:txBody>
          <a:bodyPr wrap="square" lIns="0" tIns="0" rIns="0" bIns="0" rtlCol="0" anchor="ctr"/>
          <a:lstStyle/>
          <a:p>
            <a:pPr marL="0" indent="0">
              <a:buNone/>
            </a:pPr>
            <a:r>
              <a:rPr lang="en-US" sz="1100" dirty="0">
                <a:solidFill>
                  <a:srgbClr val="1E293B"/>
                </a:solidFill>
                <a:latin typeface="Calibri" pitchFamily="34" charset="0"/>
                <a:ea typeface="Calibri" pitchFamily="34" charset="-122"/>
                <a:cs typeface="Calibri" pitchFamily="34" charset="-120"/>
              </a:rPr>
              <a:t>Three illusions: (1) explanatory depth — we overestimate what we understand, (2) exploratory breadth — AI narrows the hypothesis space, (3) objectivity — AI embeds invisible biases. The result: “we produce more but understand less.”</a:t>
            </a:r>
            <a:endParaRPr lang="en-US" sz="1100" dirty="0"/>
          </a:p>
        </p:txBody>
      </p:sp>
      <p:sp>
        <p:nvSpPr>
          <p:cNvPr id="16" name="Shape 14"/>
          <p:cNvSpPr/>
          <p:nvPr/>
        </p:nvSpPr>
        <p:spPr>
          <a:xfrm>
            <a:off x="457200" y="4160520"/>
            <a:ext cx="8229600" cy="502920"/>
          </a:xfrm>
          <a:prstGeom prst="rect">
            <a:avLst/>
          </a:prstGeom>
          <a:solidFill>
            <a:srgbClr val="0F1B2D"/>
          </a:solidFill>
          <a:ln/>
        </p:spPr>
        <p:txBody>
          <a:bodyPr/>
          <a:lstStyle/>
          <a:p>
            <a:endParaRPr lang="en-US"/>
          </a:p>
        </p:txBody>
      </p:sp>
      <p:sp>
        <p:nvSpPr>
          <p:cNvPr id="17" name="Text 15"/>
          <p:cNvSpPr/>
          <p:nvPr/>
        </p:nvSpPr>
        <p:spPr>
          <a:xfrm>
            <a:off x="640080" y="4160520"/>
            <a:ext cx="7863840" cy="502920"/>
          </a:xfrm>
          <a:prstGeom prst="rect">
            <a:avLst/>
          </a:prstGeom>
          <a:noFill/>
          <a:ln/>
        </p:spPr>
        <p:txBody>
          <a:bodyPr wrap="square" lIns="0" tIns="0" rIns="0" bIns="0"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Individual outputs improve. Collective diversity and genuine understanding shrink. AI flattens both creative variation and epistemic depth.</a:t>
            </a: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dissolve">
                                      <p:cBhvr>
                                        <p:cTn id="13" dur="500"/>
                                        <p:tgtEl>
                                          <p:spTgt spid="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dissolve">
                                      <p:cBhvr>
                                        <p:cTn id="27" dur="500"/>
                                        <p:tgtEl>
                                          <p:spTgt spid="10"/>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dissolve">
                                      <p:cBhvr>
                                        <p:cTn id="33" dur="500"/>
                                        <p:tgtEl>
                                          <p:spTgt spid="12"/>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dissolve">
                                      <p:cBhvr>
                                        <p:cTn id="36" dur="500"/>
                                        <p:tgtEl>
                                          <p:spTgt spid="13"/>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dissolve">
                                      <p:cBhvr>
                                        <p:cTn id="39" dur="500"/>
                                        <p:tgtEl>
                                          <p:spTgt spid="14"/>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dissolv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dissolve">
                                      <p:cBhvr>
                                        <p:cTn id="47" dur="500"/>
                                        <p:tgtEl>
                                          <p:spTgt spid="16"/>
                                        </p:tgtEl>
                                      </p:cBhvr>
                                    </p:animEffect>
                                  </p:childTnLst>
                                </p:cTn>
                              </p:par>
                              <p:par>
                                <p:cTn id="48" presetID="9" presetClass="entr" presetSubtype="0" fill="hold" grpId="0" nodeType="with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dissolve">
                                      <p:cBhvr>
                                        <p:cTn id="5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562</TotalTime>
  <Words>8850</Words>
  <Application>Microsoft Macintosh PowerPoint</Application>
  <PresentationFormat>On-screen Show (16:9)</PresentationFormat>
  <Paragraphs>406</Paragraphs>
  <Slides>35</Slides>
  <Notes>31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Engagement: Productive but Dumber?</dc:title>
  <dc:subject>PptxGenJS Presentation</dc:subject>
  <dc:creator>Mark Keith</dc:creator>
  <cp:lastModifiedBy>Mark Keith</cp:lastModifiedBy>
  <cp:revision>8</cp:revision>
  <dcterms:created xsi:type="dcterms:W3CDTF">2026-04-03T15:15:13Z</dcterms:created>
  <dcterms:modified xsi:type="dcterms:W3CDTF">2026-04-22T18:52:42Z</dcterms:modified>
</cp:coreProperties>
</file>