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0:00-0:45. One sentence of positioning and go. Students already have fluency; what they don't have is the engagement discipline that decides whether AI makes them smarter or hollows them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0:45-2:15. Concede the gains fully and fast. The argument is not that AI doesn't work. It works spectacularly while it's in your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2:15-4:00. Land the 70/30 line and pause. If asked about U3: assumes roughly normal distributions, a translation aid, not an exact rate. Gains and costs are the same magnitude and often the same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4:00-5:30. The single most important study for the argument. Walk it slowly: +48 during practice, -17 on the unaided exam, and the guardrailed tutor held. This is the course's design philosophy in one chart.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5:30-6:30. The pivot slide. 92% already use it; abstinence trains nobody. These two questions organize the rest of the talk and the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6:30-8:00. The chart from the LinkedIn post. Everyone rises while AI is in hand. When assistance is gone: informed, intentional users keep climbing with a floor at parity; uninformed users sink below people who never used AI. The green band is the 3 in 10. How you engage picks your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8:00-9:00. Figure from the 2026-08-23 cognitive-investment LinkedIn post (visual-combined-v6, vessel band; source: 7-Social Media/LinkedIn/Posts &amp; Assets/2026/2026-08-23_cognitive-investment). Same task in every vessel. Without AI it fills the hour; with AI it takes twenty minutes, and the other forty become the fork: the feed, more of the same output, or cognitive investment. AI doesn't eliminate struggle, it relocates it. The full post adds a conceptual 70/20/10 distribution strip; that split is an extrapolation, label it conceptual if asked.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9:00-10:15. One breath per card, second sentence is the AIEM hook. The point for a faculty room: this is not a hot take on prompting. It is old, tested theory pointed at a new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10:15-12:00. The instrument behind aimodes.ai measures these eight. Fit-to-task, never 'more agency is better.' Forcing high modes everywhere is itself a miscalibration.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11:15-12:15. Walk the snake: top row left to right, down, bottom row right to left. The inversion to land: produce LAST. Students default to starting with Production Assistant; this path ends with it. Different problems reorder the middle; the discipline is choosing the order deliberately.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12:00-13:30. This is the formal model the empirical papers test. Dispositions are who you are; principles are what you're committed to; modes are what you do; outcomes are what you become. The course intervenes at the principles and modes layers because those are teachable.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13:30-15:30. One model, two samples, N=894 (465 students, 429 Prolific working adults), FIML, CFI .950. Walk three paths only: passivity to offloading +.49; agency to calibration +.37 and metacognition +.31; calibration to decision atrophy -.28. If probed on the eight modes individually: in a separate N=334 sample, seven of eight modes tied productivity to dependency; Verification alone broke the pattern. Say cross-sectional out 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15:30-16:45. The structural pitch: four weeks of AIEM foundation, then the course becomes the school's shop window. Every program gets a Friday in front of every student. That is the recruiting channel.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16:45-18:00. Say the payoff line: your day reaches every student in both sections, and the pre-reading plus the assessment live on in the course text. The recruiting pitch turned concrete. Dates run October 2 through December 11, Thanksgiving excluded; two sections at 12:00 and 1:00 on each date. If a program wants help designing the AI-agent assessment, that is exactly what I build; offer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18:00-20:00. Describe, don't run: 22 minutes can't hold the live version. Framing rule if you show cohort results: 'stronger engagement patterns tended to accompany stronger decision quality.' Tended. Never caused.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of the Cabana walk-through, ~45 seconds. Point at one team that fell and one that climbed. The AI Engagement column on the after board is the third layer: how they used their AI, not just what they produced.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seconds, or demo live if wifi allows. Left: overall engagement score, components, and the deviation-from-your-usual-pattern callout. Right: tier breakdown and the eight-mode distribution against recommended ranges and the community average. This is the grading engine faculty would get for their own assignments.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seconds. Do not read the panels; the point is the depth. The feedback is task-aware and pattern-aware: it compares this conversation to the student's own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seconds. This is the immediately usable takeaway for faculty who teach: the guide and the toolkit keep students in tutor, verification, and challenge modes instead of copy-paste. The toolkit's socratic-tutor and teach-back-grader are the tutor-mode anchors; source-verifier is new this week. INSTALL STEPS for the syllabus, both tools. Claude: download learn-with-ai-toolkit.plugin from aimodes.ai, then Settings, Capabilities, install plugin from file. Codex: download learn-with-ai-skills-codex.zip, then in Terminal: mkdir -p ~/.codex/skills &amp;&amp; unzip -o ~/Downloads/learn-with-ai-skills-codex.zip -d ~/.codex/skills; verify with codex --list-skills. A README with the steps is inside the zip. Same 59 skills either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minutes. Every rule is written in the student's voice on purpose: the card text IS the skill file, so the assignment is copy, paste, save, not compose. The evidence behind each rule, for when faculty ask: retrieval first is the testing effect (Roediger and Karpicke 2006; Dunlosky et al. 2013 rate practice testing and distributed practice as the two highest-utility techniques in the whole literature); Socratic questioning is how effective tutoring actually works (VanLehn 2011's review puts human and intelligent tutoring near d = .75); calibration attacks overconfidence, the metacognitive failure that makes students stop studying too early; spacing is Cepeda et al. 2006, interleaving is Rohrer's work, both beat massed practice; teach-back is self-explanation (Chi), the strongest comprehension check a learner can run alone; desirable difficulty is Bjork: learning that feels easy is usually storage without retrieval strength. AIEM tie, say it explicitly: these rules hold the student in Tutor and Challenge modes and make the Oracle slide impossible, which is the entire point of the course. THE ASSIGNMENT, verbatim for faculty to reuse: create tutor-mode/SKILL.md from these six rules, run one full study session with it, and submit the skill file plus the session transcript; grade the file on whether the CHECKS are real, grade the transcript on whether the student held the AI to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minutes. Theory first, honesty second, procedure third. THEORY: the evidence-based tuning variables are prior knowledge (worked examples help novices and hurt experts, the expertise-reversal effect, Kalyuga et al. 2003), approach to learning (Biggs), and metacognitive calibration; the framework for the whole slide pair is self-regulated learning (Zimmerman): plan, monitor, adjust. HONESTY, and faculty will respect this: learning-styles matching (visual, auditory, kinesthetic) has no adequate supporting evidence; Pashler, McDaniel, Rohrer and Bjork's 2008 review found none, so we tune on what does have evidence. The R-SPQ-2F itself has some psychometric debate at the item level; use it as a reflection and tuning input, not as a label that tracks a student. THE STUDENT PROCEDURE, verbatim for the syllabus: 1 Download the R-SPQ-2F (free, on John Biggs's site, johnbiggs.com.au) and answer the 20 items honestly about THIS course. 2 Score it: sum the ten deep-approach items and the ten surface-approach items per the key on the form. 3 Prompt your AI: Here are six tutor rules [paste the previous slide] and my R-SPQ-2F scores, deep [x] and surface [y]. Write tutor-mode/SKILL.md for [course]: the six rules, plus tuning: if my surface score is higher, enforce retrieval and spacing strictly and tie each topic to my goals; if my deep score is higher, add extension and transfer problems past the syllabus. Include WHEN TO USE: every study session for this course. 4 Save it: in Claude, Settings, Capabilities, Skills; in any other AI, keep it pasted at the top of study sessions. 5 Remeasure at midterm and let the AI update the tuning. Deliverable to the instructor: the SKILL.md plus one session transcript.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20:00-22:00. The MSB26 session stays open all week so faculty can experience the case themselves. Close on the line and hand off. Buffer lives here: if running late, this slide is 60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E5D"/>
        </a:solidFill>
      </p:bgPr>
    </p:bg>
    <p:spTree>
      <p:nvGrpSpPr>
        <p:cNvPr id="1" name=""/>
        <p:cNvGrpSpPr/>
        <p:nvPr/>
      </p:nvGrpSpPr>
      <p:grpSpPr>
        <a:xfrm>
          <a:off x="0" y="0"/>
          <a:ext cx="0" cy="0"/>
          <a:chOff x="0" y="0"/>
          <a:chExt cx="0" cy="0"/>
        </a:xfrm>
      </p:grpSpPr>
      <p:sp>
        <p:nvSpPr>
          <p:cNvPr id="2" name="Text 0"/>
          <p:cNvSpPr/>
          <p:nvPr/>
        </p:nvSpPr>
        <p:spPr>
          <a:xfrm>
            <a:off x="822960" y="1280160"/>
            <a:ext cx="10515600" cy="365760"/>
          </a:xfrm>
          <a:prstGeom prst="rect">
            <a:avLst/>
          </a:prstGeom>
          <a:noFill/>
          <a:ln/>
        </p:spPr>
        <p:txBody>
          <a:bodyPr wrap="square" lIns="0" tIns="0" rIns="0" bIns="0" rtlCol="0" anchor="ctr"/>
          <a:lstStyle/>
          <a:p>
            <a:pPr indent="0" marL="0">
              <a:buNone/>
            </a:pPr>
            <a:r>
              <a:rPr lang="en-US" sz="1400" b="1" spc="200" kern="0" dirty="0">
                <a:solidFill>
                  <a:srgbClr val="8FB3D4"/>
                </a:solidFill>
                <a:latin typeface="Calibri" pitchFamily="34" charset="0"/>
                <a:ea typeface="Calibri" pitchFamily="34" charset="-122"/>
                <a:cs typeface="Calibri" pitchFamily="34" charset="-120"/>
              </a:rPr>
              <a:t>MSB FALL KICKOFF  ·  TEACHING WITH AI  ·  AUGUST 26, 2026</a:t>
            </a:r>
            <a:endParaRPr lang="en-US" sz="1400" dirty="0"/>
          </a:p>
        </p:txBody>
      </p:sp>
      <p:sp>
        <p:nvSpPr>
          <p:cNvPr id="3" name="Text 1"/>
          <p:cNvSpPr/>
          <p:nvPr/>
        </p:nvSpPr>
        <p:spPr>
          <a:xfrm>
            <a:off x="822960" y="1783080"/>
            <a:ext cx="10515600" cy="2011680"/>
          </a:xfrm>
          <a:prstGeom prst="rect">
            <a:avLst/>
          </a:prstGeom>
          <a:noFill/>
          <a:ln/>
        </p:spPr>
        <p:txBody>
          <a:bodyPr wrap="square" lIns="0" tIns="0" rIns="0" bIns="0"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AI Engagement for</a:t>
            </a:r>
            <a:endParaRPr lang="en-US" sz="5400" dirty="0"/>
          </a:p>
          <a:p>
            <a:pPr indent="0" marL="0">
              <a:buNone/>
            </a:pPr>
            <a:r>
              <a:rPr lang="en-US" sz="5400" b="1" dirty="0">
                <a:solidFill>
                  <a:srgbClr val="FFFFFF"/>
                </a:solidFill>
                <a:latin typeface="Cambria" pitchFamily="34" charset="0"/>
                <a:ea typeface="Cambria" pitchFamily="34" charset="-122"/>
                <a:cs typeface="Cambria" pitchFamily="34" charset="-120"/>
              </a:rPr>
              <a:t>Lifelong Learning</a:t>
            </a:r>
            <a:endParaRPr lang="en-US" sz="5400" dirty="0"/>
          </a:p>
        </p:txBody>
      </p:sp>
      <p:sp>
        <p:nvSpPr>
          <p:cNvPr id="4" name="Text 2"/>
          <p:cNvSpPr/>
          <p:nvPr/>
        </p:nvSpPr>
        <p:spPr>
          <a:xfrm>
            <a:off x="822960" y="3931920"/>
            <a:ext cx="9875520" cy="822960"/>
          </a:xfrm>
          <a:prstGeom prst="rect">
            <a:avLst/>
          </a:prstGeom>
          <a:noFill/>
          <a:ln/>
        </p:spPr>
        <p:txBody>
          <a:bodyPr wrap="square" lIns="0" tIns="0" rIns="0" bIns="0" rtlCol="0" anchor="ctr"/>
          <a:lstStyle/>
          <a:p>
            <a:pPr indent="0" marL="0">
              <a:buNone/>
            </a:pPr>
            <a:r>
              <a:rPr lang="en-US" sz="1800" dirty="0">
                <a:solidFill>
                  <a:srgbClr val="C9D8E8"/>
                </a:solidFill>
                <a:latin typeface="Calibri" pitchFamily="34" charset="0"/>
                <a:ea typeface="Calibri" pitchFamily="34" charset="-122"/>
                <a:cs typeface="Calibri" pitchFamily="34" charset="-120"/>
              </a:rPr>
              <a:t>Not an AI fluency course. It teaches students to use AI like the 3 in 10 who get smarter, not the 7 in 10 who lose skills and motivation.</a:t>
            </a:r>
            <a:endParaRPr lang="en-US" sz="1800" dirty="0"/>
          </a:p>
        </p:txBody>
      </p:sp>
      <p:sp>
        <p:nvSpPr>
          <p:cNvPr id="5" name="Text 3"/>
          <p:cNvSpPr/>
          <p:nvPr/>
        </p:nvSpPr>
        <p:spPr>
          <a:xfrm>
            <a:off x="822960" y="5394960"/>
            <a:ext cx="10058400" cy="365760"/>
          </a:xfrm>
          <a:prstGeom prst="rect">
            <a:avLst/>
          </a:prstGeom>
          <a:noFill/>
          <a:ln/>
        </p:spPr>
        <p:txBody>
          <a:bodyPr wrap="square" lIns="0" tIns="0" rIns="0" bIns="0" rtlCol="0" anchor="ctr"/>
          <a:lstStyle/>
          <a:p>
            <a:pPr indent="0" marL="0">
              <a:buNone/>
            </a:pPr>
            <a:r>
              <a:rPr lang="en-US" sz="1400" dirty="0">
                <a:solidFill>
                  <a:srgbClr val="8FB3D4"/>
                </a:solidFill>
                <a:latin typeface="Calibri" pitchFamily="34" charset="0"/>
                <a:ea typeface="Calibri" pitchFamily="34" charset="-122"/>
                <a:cs typeface="Calibri" pitchFamily="34" charset="-120"/>
              </a:rPr>
              <a:t>Mark Keith  ·  Information Systems  ·  22 minutes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THE EVIDENCE · POOLED U3 ACROSS 30+ STUDIES</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Short run: everyone wins</a:t>
            </a:r>
            <a:endParaRPr lang="en-US" sz="3300" dirty="0"/>
          </a:p>
        </p:txBody>
      </p:sp>
      <p:sp>
        <p:nvSpPr>
          <p:cNvPr id="4" name="Shape 2"/>
          <p:cNvSpPr/>
          <p:nvPr/>
        </p:nvSpPr>
        <p:spPr>
          <a:xfrm>
            <a:off x="640080" y="1463040"/>
            <a:ext cx="10927080" cy="987552"/>
          </a:xfrm>
          <a:prstGeom prst="roundRect">
            <a:avLst>
              <a:gd name="adj" fmla="val 6481"/>
            </a:avLst>
          </a:prstGeom>
          <a:solidFill>
            <a:srgbClr val="F4F8FB"/>
          </a:solidFill>
          <a:ln w="12700">
            <a:solidFill>
              <a:srgbClr val="D5DEE7"/>
            </a:solidFill>
            <a:prstDash val="solid"/>
          </a:ln>
        </p:spPr>
      </p:sp>
      <p:sp>
        <p:nvSpPr>
          <p:cNvPr id="5" name="Text 3"/>
          <p:cNvSpPr/>
          <p:nvPr/>
        </p:nvSpPr>
        <p:spPr>
          <a:xfrm>
            <a:off x="868680" y="1581912"/>
            <a:ext cx="1554480" cy="731520"/>
          </a:xfrm>
          <a:prstGeom prst="rect">
            <a:avLst/>
          </a:prstGeom>
          <a:noFill/>
          <a:ln/>
        </p:spPr>
        <p:txBody>
          <a:bodyPr wrap="square" lIns="0" tIns="0" rIns="0" bIns="0" rtlCol="0" anchor="ctr"/>
          <a:lstStyle/>
          <a:p>
            <a:pPr indent="0" marL="0">
              <a:buNone/>
            </a:pPr>
            <a:r>
              <a:rPr lang="en-US" sz="2800" b="1" dirty="0">
                <a:solidFill>
                  <a:srgbClr val="1E6B52"/>
                </a:solidFill>
                <a:latin typeface="Cambria" pitchFamily="34" charset="0"/>
                <a:ea typeface="Cambria" pitchFamily="34" charset="-122"/>
                <a:cs typeface="Cambria" pitchFamily="34" charset="-120"/>
              </a:rPr>
              <a:t>72%</a:t>
            </a:r>
            <a:endParaRPr lang="en-US" sz="2800" dirty="0"/>
          </a:p>
        </p:txBody>
      </p:sp>
      <p:sp>
        <p:nvSpPr>
          <p:cNvPr id="6" name="Text 4"/>
          <p:cNvSpPr/>
          <p:nvPr/>
        </p:nvSpPr>
        <p:spPr>
          <a:xfrm>
            <a:off x="2514600" y="1554480"/>
            <a:ext cx="8778240" cy="457200"/>
          </a:xfrm>
          <a:prstGeom prst="rect">
            <a:avLst/>
          </a:prstGeom>
          <a:noFill/>
          <a:ln/>
        </p:spPr>
        <p:txBody>
          <a:bodyPr wrap="square" lIns="0" tIns="0" rIns="0" bIns="0" rtlCol="0" anchor="ctr"/>
          <a:lstStyle/>
          <a:p>
            <a:pPr indent="0" marL="0">
              <a:buNone/>
            </a:pPr>
            <a:r>
              <a:rPr lang="en-US" sz="1500" b="1" dirty="0">
                <a:solidFill>
                  <a:srgbClr val="1A2732"/>
                </a:solidFill>
                <a:latin typeface="Calibri" pitchFamily="34" charset="0"/>
                <a:ea typeface="Calibri" pitchFamily="34" charset="-122"/>
                <a:cs typeface="Calibri" pitchFamily="34" charset="-120"/>
              </a:rPr>
              <a:t>Productivity  </a:t>
            </a:r>
            <a:pPr indent="0" marL="0">
              <a:buNone/>
            </a:pPr>
            <a:r>
              <a:rPr lang="en-US" sz="1300" dirty="0">
                <a:solidFill>
                  <a:srgbClr val="1A2732"/>
                </a:solidFill>
                <a:latin typeface="Calibri" pitchFamily="34" charset="0"/>
                <a:ea typeface="Calibri" pitchFamily="34" charset="-122"/>
                <a:cs typeface="Calibri" pitchFamily="34" charset="-120"/>
              </a:rPr>
              <a:t>· finish faster than the median non-AI worker</a:t>
            </a:r>
            <a:endParaRPr lang="en-US" sz="1500" dirty="0"/>
          </a:p>
        </p:txBody>
      </p:sp>
      <p:sp>
        <p:nvSpPr>
          <p:cNvPr id="7" name="Text 5"/>
          <p:cNvSpPr/>
          <p:nvPr/>
        </p:nvSpPr>
        <p:spPr>
          <a:xfrm>
            <a:off x="2514600" y="2011680"/>
            <a:ext cx="8778240" cy="347472"/>
          </a:xfrm>
          <a:prstGeom prst="rect">
            <a:avLst/>
          </a:prstGeom>
          <a:noFill/>
          <a:ln/>
        </p:spPr>
        <p:txBody>
          <a:bodyPr wrap="square" lIns="0" tIns="0" rIns="0" bIns="0" rtlCol="0" anchor="ctr"/>
          <a:lstStyle/>
          <a:p>
            <a:pPr indent="0" marL="0">
              <a:buNone/>
            </a:pPr>
            <a:r>
              <a:rPr lang="en-US" sz="1050" i="1" dirty="0">
                <a:solidFill>
                  <a:srgbClr val="5C6B7A"/>
                </a:solidFill>
                <a:latin typeface="Calibri" pitchFamily="34" charset="0"/>
                <a:ea typeface="Calibri" pitchFamily="34" charset="-122"/>
                <a:cs typeface="Calibri" pitchFamily="34" charset="-120"/>
              </a:rPr>
              <a:t>Noy &amp; Zhang 2023, Science · Brynjolfsson et al. 2025, QJE · Peng et al. 2023</a:t>
            </a:r>
            <a:endParaRPr lang="en-US" sz="1050" dirty="0"/>
          </a:p>
        </p:txBody>
      </p:sp>
      <p:sp>
        <p:nvSpPr>
          <p:cNvPr id="8" name="Shape 6"/>
          <p:cNvSpPr/>
          <p:nvPr/>
        </p:nvSpPr>
        <p:spPr>
          <a:xfrm>
            <a:off x="640080" y="2587752"/>
            <a:ext cx="10927080" cy="987552"/>
          </a:xfrm>
          <a:prstGeom prst="roundRect">
            <a:avLst>
              <a:gd name="adj" fmla="val 6481"/>
            </a:avLst>
          </a:prstGeom>
          <a:solidFill>
            <a:srgbClr val="F4F8FB"/>
          </a:solidFill>
          <a:ln w="12700">
            <a:solidFill>
              <a:srgbClr val="D5DEE7"/>
            </a:solidFill>
            <a:prstDash val="solid"/>
          </a:ln>
        </p:spPr>
      </p:sp>
      <p:sp>
        <p:nvSpPr>
          <p:cNvPr id="9" name="Text 7"/>
          <p:cNvSpPr/>
          <p:nvPr/>
        </p:nvSpPr>
        <p:spPr>
          <a:xfrm>
            <a:off x="868680" y="2706624"/>
            <a:ext cx="1554480" cy="731520"/>
          </a:xfrm>
          <a:prstGeom prst="rect">
            <a:avLst/>
          </a:prstGeom>
          <a:noFill/>
          <a:ln/>
        </p:spPr>
        <p:txBody>
          <a:bodyPr wrap="square" lIns="0" tIns="0" rIns="0" bIns="0" rtlCol="0" anchor="ctr"/>
          <a:lstStyle/>
          <a:p>
            <a:pPr indent="0" marL="0">
              <a:buNone/>
            </a:pPr>
            <a:r>
              <a:rPr lang="en-US" sz="2800" b="1" dirty="0">
                <a:solidFill>
                  <a:srgbClr val="1E6B52"/>
                </a:solidFill>
                <a:latin typeface="Cambria" pitchFamily="34" charset="0"/>
                <a:ea typeface="Cambria" pitchFamily="34" charset="-122"/>
                <a:cs typeface="Cambria" pitchFamily="34" charset="-120"/>
              </a:rPr>
              <a:t>67%</a:t>
            </a:r>
            <a:endParaRPr lang="en-US" sz="2800" dirty="0"/>
          </a:p>
        </p:txBody>
      </p:sp>
      <p:sp>
        <p:nvSpPr>
          <p:cNvPr id="10" name="Text 8"/>
          <p:cNvSpPr/>
          <p:nvPr/>
        </p:nvSpPr>
        <p:spPr>
          <a:xfrm>
            <a:off x="2514600" y="2679192"/>
            <a:ext cx="8778240" cy="457200"/>
          </a:xfrm>
          <a:prstGeom prst="rect">
            <a:avLst/>
          </a:prstGeom>
          <a:noFill/>
          <a:ln/>
        </p:spPr>
        <p:txBody>
          <a:bodyPr wrap="square" lIns="0" tIns="0" rIns="0" bIns="0" rtlCol="0" anchor="ctr"/>
          <a:lstStyle/>
          <a:p>
            <a:pPr indent="0" marL="0">
              <a:buNone/>
            </a:pPr>
            <a:r>
              <a:rPr lang="en-US" sz="1500" b="1" dirty="0">
                <a:solidFill>
                  <a:srgbClr val="1A2732"/>
                </a:solidFill>
                <a:latin typeface="Calibri" pitchFamily="34" charset="0"/>
                <a:ea typeface="Calibri" pitchFamily="34" charset="-122"/>
                <a:cs typeface="Calibri" pitchFamily="34" charset="-120"/>
              </a:rPr>
              <a:t>Quality  </a:t>
            </a:r>
            <a:pPr indent="0" marL="0">
              <a:buNone/>
            </a:pPr>
            <a:r>
              <a:rPr lang="en-US" sz="1300" dirty="0">
                <a:solidFill>
                  <a:srgbClr val="1A2732"/>
                </a:solidFill>
                <a:latin typeface="Calibri" pitchFamily="34" charset="0"/>
                <a:ea typeface="Calibri" pitchFamily="34" charset="-122"/>
                <a:cs typeface="Calibri" pitchFamily="34" charset="-120"/>
              </a:rPr>
              <a:t>· produce higher-quality output inside AI's frontier</a:t>
            </a:r>
            <a:endParaRPr lang="en-US" sz="1500" dirty="0"/>
          </a:p>
        </p:txBody>
      </p:sp>
      <p:sp>
        <p:nvSpPr>
          <p:cNvPr id="11" name="Text 9"/>
          <p:cNvSpPr/>
          <p:nvPr/>
        </p:nvSpPr>
        <p:spPr>
          <a:xfrm>
            <a:off x="2514600" y="3136392"/>
            <a:ext cx="8778240" cy="347472"/>
          </a:xfrm>
          <a:prstGeom prst="rect">
            <a:avLst/>
          </a:prstGeom>
          <a:noFill/>
          <a:ln/>
        </p:spPr>
        <p:txBody>
          <a:bodyPr wrap="square" lIns="0" tIns="0" rIns="0" bIns="0" rtlCol="0" anchor="ctr"/>
          <a:lstStyle/>
          <a:p>
            <a:pPr indent="0" marL="0">
              <a:buNone/>
            </a:pPr>
            <a:r>
              <a:rPr lang="en-US" sz="1050" i="1" dirty="0">
                <a:solidFill>
                  <a:srgbClr val="5C6B7A"/>
                </a:solidFill>
                <a:latin typeface="Calibri" pitchFamily="34" charset="0"/>
                <a:ea typeface="Calibri" pitchFamily="34" charset="-122"/>
                <a:cs typeface="Calibri" pitchFamily="34" charset="-120"/>
              </a:rPr>
              <a:t>Dell'Acqua et al. 2023, 758 BCG consultants</a:t>
            </a:r>
            <a:endParaRPr lang="en-US" sz="1050" dirty="0"/>
          </a:p>
        </p:txBody>
      </p:sp>
      <p:sp>
        <p:nvSpPr>
          <p:cNvPr id="12" name="Shape 10"/>
          <p:cNvSpPr/>
          <p:nvPr/>
        </p:nvSpPr>
        <p:spPr>
          <a:xfrm>
            <a:off x="640080" y="3712464"/>
            <a:ext cx="10927080" cy="987552"/>
          </a:xfrm>
          <a:prstGeom prst="roundRect">
            <a:avLst>
              <a:gd name="adj" fmla="val 6481"/>
            </a:avLst>
          </a:prstGeom>
          <a:solidFill>
            <a:srgbClr val="F4F8FB"/>
          </a:solidFill>
          <a:ln w="12700">
            <a:solidFill>
              <a:srgbClr val="D5DEE7"/>
            </a:solidFill>
            <a:prstDash val="solid"/>
          </a:ln>
        </p:spPr>
      </p:sp>
      <p:sp>
        <p:nvSpPr>
          <p:cNvPr id="13" name="Text 11"/>
          <p:cNvSpPr/>
          <p:nvPr/>
        </p:nvSpPr>
        <p:spPr>
          <a:xfrm>
            <a:off x="868680" y="3831336"/>
            <a:ext cx="1554480" cy="731520"/>
          </a:xfrm>
          <a:prstGeom prst="rect">
            <a:avLst/>
          </a:prstGeom>
          <a:noFill/>
          <a:ln/>
        </p:spPr>
        <p:txBody>
          <a:bodyPr wrap="square" lIns="0" tIns="0" rIns="0" bIns="0" rtlCol="0" anchor="ctr"/>
          <a:lstStyle/>
          <a:p>
            <a:pPr indent="0" marL="0">
              <a:buNone/>
            </a:pPr>
            <a:r>
              <a:rPr lang="en-US" sz="2800" b="1" dirty="0">
                <a:solidFill>
                  <a:srgbClr val="1E6B52"/>
                </a:solidFill>
                <a:latin typeface="Cambria" pitchFamily="34" charset="0"/>
                <a:ea typeface="Cambria" pitchFamily="34" charset="-122"/>
                <a:cs typeface="Cambria" pitchFamily="34" charset="-120"/>
              </a:rPr>
              <a:t>62%</a:t>
            </a:r>
            <a:endParaRPr lang="en-US" sz="2800" dirty="0"/>
          </a:p>
        </p:txBody>
      </p:sp>
      <p:sp>
        <p:nvSpPr>
          <p:cNvPr id="14" name="Text 12"/>
          <p:cNvSpPr/>
          <p:nvPr/>
        </p:nvSpPr>
        <p:spPr>
          <a:xfrm>
            <a:off x="2514600" y="3803904"/>
            <a:ext cx="8778240" cy="457200"/>
          </a:xfrm>
          <a:prstGeom prst="rect">
            <a:avLst/>
          </a:prstGeom>
          <a:noFill/>
          <a:ln/>
        </p:spPr>
        <p:txBody>
          <a:bodyPr wrap="square" lIns="0" tIns="0" rIns="0" bIns="0" rtlCol="0" anchor="ctr"/>
          <a:lstStyle/>
          <a:p>
            <a:pPr indent="0" marL="0">
              <a:buNone/>
            </a:pPr>
            <a:r>
              <a:rPr lang="en-US" sz="1500" b="1" dirty="0">
                <a:solidFill>
                  <a:srgbClr val="1A2732"/>
                </a:solidFill>
                <a:latin typeface="Calibri" pitchFamily="34" charset="0"/>
                <a:ea typeface="Calibri" pitchFamily="34" charset="-122"/>
                <a:cs typeface="Calibri" pitchFamily="34" charset="-120"/>
              </a:rPr>
              <a:t>Individual novelty  </a:t>
            </a:r>
            <a:pPr indent="0" marL="0">
              <a:buNone/>
            </a:pPr>
            <a:r>
              <a:rPr lang="en-US" sz="1300" dirty="0">
                <a:solidFill>
                  <a:srgbClr val="1A2732"/>
                </a:solidFill>
                <a:latin typeface="Calibri" pitchFamily="34" charset="0"/>
                <a:ea typeface="Calibri" pitchFamily="34" charset="-122"/>
                <a:cs typeface="Calibri" pitchFamily="34" charset="-120"/>
              </a:rPr>
              <a:t>· produce more novel individual work</a:t>
            </a:r>
            <a:endParaRPr lang="en-US" sz="1500" dirty="0"/>
          </a:p>
        </p:txBody>
      </p:sp>
      <p:sp>
        <p:nvSpPr>
          <p:cNvPr id="15" name="Text 13"/>
          <p:cNvSpPr/>
          <p:nvPr/>
        </p:nvSpPr>
        <p:spPr>
          <a:xfrm>
            <a:off x="2514600" y="4261104"/>
            <a:ext cx="8778240" cy="347472"/>
          </a:xfrm>
          <a:prstGeom prst="rect">
            <a:avLst/>
          </a:prstGeom>
          <a:noFill/>
          <a:ln/>
        </p:spPr>
        <p:txBody>
          <a:bodyPr wrap="square" lIns="0" tIns="0" rIns="0" bIns="0" rtlCol="0" anchor="ctr"/>
          <a:lstStyle/>
          <a:p>
            <a:pPr indent="0" marL="0">
              <a:buNone/>
            </a:pPr>
            <a:r>
              <a:rPr lang="en-US" sz="1050" i="1" dirty="0">
                <a:solidFill>
                  <a:srgbClr val="5C6B7A"/>
                </a:solidFill>
                <a:latin typeface="Calibri" pitchFamily="34" charset="0"/>
                <a:ea typeface="Calibri" pitchFamily="34" charset="-122"/>
                <a:cs typeface="Calibri" pitchFamily="34" charset="-120"/>
              </a:rPr>
              <a:t>Doshi &amp; Hauser 2024, Science Advances</a:t>
            </a:r>
            <a:endParaRPr lang="en-US" sz="1050" dirty="0"/>
          </a:p>
        </p:txBody>
      </p:sp>
      <p:sp>
        <p:nvSpPr>
          <p:cNvPr id="16" name="Shape 14"/>
          <p:cNvSpPr/>
          <p:nvPr/>
        </p:nvSpPr>
        <p:spPr>
          <a:xfrm>
            <a:off x="640080" y="4837176"/>
            <a:ext cx="10927080" cy="987552"/>
          </a:xfrm>
          <a:prstGeom prst="roundRect">
            <a:avLst>
              <a:gd name="adj" fmla="val 6481"/>
            </a:avLst>
          </a:prstGeom>
          <a:solidFill>
            <a:srgbClr val="F4F8FB"/>
          </a:solidFill>
          <a:ln w="12700">
            <a:solidFill>
              <a:srgbClr val="D5DEE7"/>
            </a:solidFill>
            <a:prstDash val="solid"/>
          </a:ln>
        </p:spPr>
      </p:sp>
      <p:sp>
        <p:nvSpPr>
          <p:cNvPr id="17" name="Text 15"/>
          <p:cNvSpPr/>
          <p:nvPr/>
        </p:nvSpPr>
        <p:spPr>
          <a:xfrm>
            <a:off x="868680" y="4956048"/>
            <a:ext cx="1554480" cy="731520"/>
          </a:xfrm>
          <a:prstGeom prst="rect">
            <a:avLst/>
          </a:prstGeom>
          <a:noFill/>
          <a:ln/>
        </p:spPr>
        <p:txBody>
          <a:bodyPr wrap="square" lIns="0" tIns="0" rIns="0" bIns="0" rtlCol="0" anchor="ctr"/>
          <a:lstStyle/>
          <a:p>
            <a:pPr indent="0" marL="0">
              <a:buNone/>
            </a:pPr>
            <a:r>
              <a:rPr lang="en-US" sz="2800" b="1" dirty="0">
                <a:solidFill>
                  <a:srgbClr val="1E6B52"/>
                </a:solidFill>
                <a:latin typeface="Cambria" pitchFamily="34" charset="0"/>
                <a:ea typeface="Cambria" pitchFamily="34" charset="-122"/>
                <a:cs typeface="Cambria" pitchFamily="34" charset="-120"/>
              </a:rPr>
              <a:t>varies</a:t>
            </a:r>
            <a:endParaRPr lang="en-US" sz="2800" dirty="0"/>
          </a:p>
        </p:txBody>
      </p:sp>
      <p:sp>
        <p:nvSpPr>
          <p:cNvPr id="18" name="Text 16"/>
          <p:cNvSpPr/>
          <p:nvPr/>
        </p:nvSpPr>
        <p:spPr>
          <a:xfrm>
            <a:off x="2514600" y="4928616"/>
            <a:ext cx="8778240" cy="457200"/>
          </a:xfrm>
          <a:prstGeom prst="rect">
            <a:avLst/>
          </a:prstGeom>
          <a:noFill/>
          <a:ln/>
        </p:spPr>
        <p:txBody>
          <a:bodyPr wrap="square" lIns="0" tIns="0" rIns="0" bIns="0" rtlCol="0" anchor="ctr"/>
          <a:lstStyle/>
          <a:p>
            <a:pPr indent="0" marL="0">
              <a:buNone/>
            </a:pPr>
            <a:r>
              <a:rPr lang="en-US" sz="1500" b="1" dirty="0">
                <a:solidFill>
                  <a:srgbClr val="1A2732"/>
                </a:solidFill>
                <a:latin typeface="Calibri" pitchFamily="34" charset="0"/>
                <a:ea typeface="Calibri" pitchFamily="34" charset="-122"/>
                <a:cs typeface="Calibri" pitchFamily="34" charset="-120"/>
              </a:rPr>
              <a:t>Equality  </a:t>
            </a:r>
            <a:pPr indent="0" marL="0">
              <a:buNone/>
            </a:pPr>
            <a:r>
              <a:rPr lang="en-US" sz="1300" dirty="0">
                <a:solidFill>
                  <a:srgbClr val="1A2732"/>
                </a:solidFill>
                <a:latin typeface="Calibri" pitchFamily="34" charset="0"/>
                <a:ea typeface="Calibri" pitchFamily="34" charset="-122"/>
                <a:cs typeface="Calibri" pitchFamily="34" charset="-120"/>
              </a:rPr>
              <a:t>· gap compresses for novices, can widen among experts</a:t>
            </a:r>
            <a:endParaRPr lang="en-US" sz="1500" dirty="0"/>
          </a:p>
        </p:txBody>
      </p:sp>
      <p:sp>
        <p:nvSpPr>
          <p:cNvPr id="19" name="Text 17"/>
          <p:cNvSpPr/>
          <p:nvPr/>
        </p:nvSpPr>
        <p:spPr>
          <a:xfrm>
            <a:off x="2514600" y="5385816"/>
            <a:ext cx="8778240" cy="347472"/>
          </a:xfrm>
          <a:prstGeom prst="rect">
            <a:avLst/>
          </a:prstGeom>
          <a:noFill/>
          <a:ln/>
        </p:spPr>
        <p:txBody>
          <a:bodyPr wrap="square" lIns="0" tIns="0" rIns="0" bIns="0" rtlCol="0" anchor="ctr"/>
          <a:lstStyle/>
          <a:p>
            <a:pPr indent="0" marL="0">
              <a:buNone/>
            </a:pPr>
            <a:r>
              <a:rPr lang="en-US" sz="1050" i="1" dirty="0">
                <a:solidFill>
                  <a:srgbClr val="5C6B7A"/>
                </a:solidFill>
                <a:latin typeface="Calibri" pitchFamily="34" charset="0"/>
                <a:ea typeface="Calibri" pitchFamily="34" charset="-122"/>
                <a:cs typeface="Calibri" pitchFamily="34" charset="-120"/>
              </a:rPr>
              <a:t>Brynjolfsson et al. 2025 · Kumar et al. 2024, ICER</a:t>
            </a:r>
            <a:endParaRPr lang="en-US" sz="1050" dirty="0"/>
          </a:p>
        </p:txBody>
      </p:sp>
      <p:sp>
        <p:nvSpPr>
          <p:cNvPr id="20" name="Text 18"/>
          <p:cNvSpPr/>
          <p:nvPr/>
        </p:nvSpPr>
        <p:spPr>
          <a:xfrm>
            <a:off x="640080" y="6035040"/>
            <a:ext cx="10927080" cy="365760"/>
          </a:xfrm>
          <a:prstGeom prst="rect">
            <a:avLst/>
          </a:prstGeom>
          <a:noFill/>
          <a:ln/>
        </p:spPr>
        <p:txBody>
          <a:bodyPr wrap="square" lIns="0" tIns="0" rIns="0" bIns="0" rtlCol="0" anchor="ctr"/>
          <a:lstStyle/>
          <a:p>
            <a:pPr indent="0" marL="0">
              <a:buNone/>
            </a:pPr>
            <a:r>
              <a:rPr lang="en-US" sz="1200" i="1" dirty="0">
                <a:solidFill>
                  <a:srgbClr val="5C6B7A"/>
                </a:solidFill>
                <a:latin typeface="Calibri" pitchFamily="34" charset="0"/>
                <a:ea typeface="Calibri" pitchFamily="34" charset="-122"/>
                <a:cs typeface="Calibri" pitchFamily="34" charset="-120"/>
              </a:rPr>
              <a:t>U3 = the share of AI users who land above the median person who did not use AI.</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THE SAME STUDIES, AFTER THE TOOL IS REMOVED</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Long run: most people lose</a:t>
            </a:r>
            <a:endParaRPr lang="en-US" sz="3300" dirty="0"/>
          </a:p>
        </p:txBody>
      </p:sp>
      <p:sp>
        <p:nvSpPr>
          <p:cNvPr id="4" name="Shape 2"/>
          <p:cNvSpPr/>
          <p:nvPr/>
        </p:nvSpPr>
        <p:spPr>
          <a:xfrm>
            <a:off x="640080" y="1463040"/>
            <a:ext cx="10927080" cy="987552"/>
          </a:xfrm>
          <a:prstGeom prst="roundRect">
            <a:avLst>
              <a:gd name="adj" fmla="val 6481"/>
            </a:avLst>
          </a:prstGeom>
          <a:solidFill>
            <a:srgbClr val="F7ECEA"/>
          </a:solidFill>
          <a:ln w="12700">
            <a:solidFill>
              <a:srgbClr val="E0C4BF"/>
            </a:solidFill>
            <a:prstDash val="solid"/>
          </a:ln>
        </p:spPr>
      </p:sp>
      <p:sp>
        <p:nvSpPr>
          <p:cNvPr id="5" name="Text 3"/>
          <p:cNvSpPr/>
          <p:nvPr/>
        </p:nvSpPr>
        <p:spPr>
          <a:xfrm>
            <a:off x="868680" y="1581912"/>
            <a:ext cx="1554480" cy="731520"/>
          </a:xfrm>
          <a:prstGeom prst="rect">
            <a:avLst/>
          </a:prstGeom>
          <a:noFill/>
          <a:ln/>
        </p:spPr>
        <p:txBody>
          <a:bodyPr wrap="square" lIns="0" tIns="0" rIns="0" bIns="0" rtlCol="0" anchor="ctr"/>
          <a:lstStyle/>
          <a:p>
            <a:pPr indent="0" marL="0">
              <a:buNone/>
            </a:pPr>
            <a:r>
              <a:rPr lang="en-US" sz="2800" b="1" dirty="0">
                <a:solidFill>
                  <a:srgbClr val="A83E32"/>
                </a:solidFill>
                <a:latin typeface="Cambria" pitchFamily="34" charset="0"/>
                <a:ea typeface="Cambria" pitchFamily="34" charset="-122"/>
                <a:cs typeface="Cambria" pitchFamily="34" charset="-120"/>
              </a:rPr>
              <a:t>71%</a:t>
            </a:r>
            <a:endParaRPr lang="en-US" sz="2800" dirty="0"/>
          </a:p>
        </p:txBody>
      </p:sp>
      <p:sp>
        <p:nvSpPr>
          <p:cNvPr id="6" name="Text 4"/>
          <p:cNvSpPr/>
          <p:nvPr/>
        </p:nvSpPr>
        <p:spPr>
          <a:xfrm>
            <a:off x="2514600" y="1554480"/>
            <a:ext cx="8778240" cy="457200"/>
          </a:xfrm>
          <a:prstGeom prst="rect">
            <a:avLst/>
          </a:prstGeom>
          <a:noFill/>
          <a:ln/>
        </p:spPr>
        <p:txBody>
          <a:bodyPr wrap="square" lIns="0" tIns="0" rIns="0" bIns="0" rtlCol="0" anchor="ctr"/>
          <a:lstStyle/>
          <a:p>
            <a:pPr indent="0" marL="0">
              <a:buNone/>
            </a:pPr>
            <a:r>
              <a:rPr lang="en-US" sz="1500" b="1" dirty="0">
                <a:solidFill>
                  <a:srgbClr val="1A2732"/>
                </a:solidFill>
                <a:latin typeface="Calibri" pitchFamily="34" charset="0"/>
                <a:ea typeface="Calibri" pitchFamily="34" charset="-122"/>
                <a:cs typeface="Calibri" pitchFamily="34" charset="-120"/>
              </a:rPr>
              <a:t>Skill without AI  </a:t>
            </a:r>
            <a:pPr indent="0" marL="0">
              <a:buNone/>
            </a:pPr>
            <a:r>
              <a:rPr lang="en-US" sz="1300" dirty="0">
                <a:solidFill>
                  <a:srgbClr val="1A2732"/>
                </a:solidFill>
                <a:latin typeface="Calibri" pitchFamily="34" charset="0"/>
                <a:ea typeface="Calibri" pitchFamily="34" charset="-122"/>
                <a:cs typeface="Calibri" pitchFamily="34" charset="-120"/>
              </a:rPr>
              <a:t>· perform worse on solo tasks once AI is withdrawn</a:t>
            </a:r>
            <a:endParaRPr lang="en-US" sz="1500" dirty="0"/>
          </a:p>
        </p:txBody>
      </p:sp>
      <p:sp>
        <p:nvSpPr>
          <p:cNvPr id="7" name="Text 5"/>
          <p:cNvSpPr/>
          <p:nvPr/>
        </p:nvSpPr>
        <p:spPr>
          <a:xfrm>
            <a:off x="2514600" y="2011680"/>
            <a:ext cx="8778240" cy="347472"/>
          </a:xfrm>
          <a:prstGeom prst="rect">
            <a:avLst/>
          </a:prstGeom>
          <a:noFill/>
          <a:ln/>
        </p:spPr>
        <p:txBody>
          <a:bodyPr wrap="square" lIns="0" tIns="0" rIns="0" bIns="0" rtlCol="0" anchor="ctr"/>
          <a:lstStyle/>
          <a:p>
            <a:pPr indent="0" marL="0">
              <a:buNone/>
            </a:pPr>
            <a:r>
              <a:rPr lang="en-US" sz="1050" i="1" dirty="0">
                <a:solidFill>
                  <a:srgbClr val="5C6B7A"/>
                </a:solidFill>
                <a:latin typeface="Calibri" pitchFamily="34" charset="0"/>
                <a:ea typeface="Calibri" pitchFamily="34" charset="-122"/>
                <a:cs typeface="Calibri" pitchFamily="34" charset="-120"/>
              </a:rPr>
              <a:t>Bastani et al. 2025, PNAS · Budzyn et al. 2025, Lancet Gastro Hep</a:t>
            </a:r>
            <a:endParaRPr lang="en-US" sz="1050" dirty="0"/>
          </a:p>
        </p:txBody>
      </p:sp>
      <p:sp>
        <p:nvSpPr>
          <p:cNvPr id="8" name="Shape 6"/>
          <p:cNvSpPr/>
          <p:nvPr/>
        </p:nvSpPr>
        <p:spPr>
          <a:xfrm>
            <a:off x="640080" y="2587752"/>
            <a:ext cx="10927080" cy="987552"/>
          </a:xfrm>
          <a:prstGeom prst="roundRect">
            <a:avLst>
              <a:gd name="adj" fmla="val 6481"/>
            </a:avLst>
          </a:prstGeom>
          <a:solidFill>
            <a:srgbClr val="F7ECEA"/>
          </a:solidFill>
          <a:ln w="12700">
            <a:solidFill>
              <a:srgbClr val="E0C4BF"/>
            </a:solidFill>
            <a:prstDash val="solid"/>
          </a:ln>
        </p:spPr>
      </p:sp>
      <p:sp>
        <p:nvSpPr>
          <p:cNvPr id="9" name="Text 7"/>
          <p:cNvSpPr/>
          <p:nvPr/>
        </p:nvSpPr>
        <p:spPr>
          <a:xfrm>
            <a:off x="868680" y="2706624"/>
            <a:ext cx="1554480" cy="731520"/>
          </a:xfrm>
          <a:prstGeom prst="rect">
            <a:avLst/>
          </a:prstGeom>
          <a:noFill/>
          <a:ln/>
        </p:spPr>
        <p:txBody>
          <a:bodyPr wrap="square" lIns="0" tIns="0" rIns="0" bIns="0" rtlCol="0" anchor="ctr"/>
          <a:lstStyle/>
          <a:p>
            <a:pPr indent="0" marL="0">
              <a:buNone/>
            </a:pPr>
            <a:r>
              <a:rPr lang="en-US" sz="2800" b="1" dirty="0">
                <a:solidFill>
                  <a:srgbClr val="A83E32"/>
                </a:solidFill>
                <a:latin typeface="Cambria" pitchFamily="34" charset="0"/>
                <a:ea typeface="Cambria" pitchFamily="34" charset="-122"/>
                <a:cs typeface="Cambria" pitchFamily="34" charset="-120"/>
              </a:rPr>
              <a:t>70%</a:t>
            </a:r>
            <a:endParaRPr lang="en-US" sz="2800" dirty="0"/>
          </a:p>
        </p:txBody>
      </p:sp>
      <p:sp>
        <p:nvSpPr>
          <p:cNvPr id="10" name="Text 8"/>
          <p:cNvSpPr/>
          <p:nvPr/>
        </p:nvSpPr>
        <p:spPr>
          <a:xfrm>
            <a:off x="2514600" y="2679192"/>
            <a:ext cx="8778240" cy="457200"/>
          </a:xfrm>
          <a:prstGeom prst="rect">
            <a:avLst/>
          </a:prstGeom>
          <a:noFill/>
          <a:ln/>
        </p:spPr>
        <p:txBody>
          <a:bodyPr wrap="square" lIns="0" tIns="0" rIns="0" bIns="0" rtlCol="0" anchor="ctr"/>
          <a:lstStyle/>
          <a:p>
            <a:pPr indent="0" marL="0">
              <a:buNone/>
            </a:pPr>
            <a:r>
              <a:rPr lang="en-US" sz="1500" b="1" dirty="0">
                <a:solidFill>
                  <a:srgbClr val="1A2732"/>
                </a:solidFill>
                <a:latin typeface="Calibri" pitchFamily="34" charset="0"/>
                <a:ea typeface="Calibri" pitchFamily="34" charset="-122"/>
                <a:cs typeface="Calibri" pitchFamily="34" charset="-120"/>
              </a:rPr>
              <a:t>Retention  </a:t>
            </a:r>
            <a:pPr indent="0" marL="0">
              <a:buNone/>
            </a:pPr>
            <a:r>
              <a:rPr lang="en-US" sz="1300" dirty="0">
                <a:solidFill>
                  <a:srgbClr val="1A2732"/>
                </a:solidFill>
                <a:latin typeface="Calibri" pitchFamily="34" charset="0"/>
                <a:ea typeface="Calibri" pitchFamily="34" charset="-122"/>
                <a:cs typeface="Calibri" pitchFamily="34" charset="-120"/>
              </a:rPr>
              <a:t>· retain less than non-AI peers on a 45-day delayed test</a:t>
            </a:r>
            <a:endParaRPr lang="en-US" sz="1500" dirty="0"/>
          </a:p>
        </p:txBody>
      </p:sp>
      <p:sp>
        <p:nvSpPr>
          <p:cNvPr id="11" name="Text 9"/>
          <p:cNvSpPr/>
          <p:nvPr/>
        </p:nvSpPr>
        <p:spPr>
          <a:xfrm>
            <a:off x="2514600" y="3136392"/>
            <a:ext cx="8778240" cy="347472"/>
          </a:xfrm>
          <a:prstGeom prst="rect">
            <a:avLst/>
          </a:prstGeom>
          <a:noFill/>
          <a:ln/>
        </p:spPr>
        <p:txBody>
          <a:bodyPr wrap="square" lIns="0" tIns="0" rIns="0" bIns="0" rtlCol="0" anchor="ctr"/>
          <a:lstStyle/>
          <a:p>
            <a:pPr indent="0" marL="0">
              <a:buNone/>
            </a:pPr>
            <a:r>
              <a:rPr lang="en-US" sz="1050" i="1" dirty="0">
                <a:solidFill>
                  <a:srgbClr val="5C6B7A"/>
                </a:solidFill>
                <a:latin typeface="Calibri" pitchFamily="34" charset="0"/>
                <a:ea typeface="Calibri" pitchFamily="34" charset="-122"/>
                <a:cs typeface="Calibri" pitchFamily="34" charset="-120"/>
              </a:rPr>
              <a:t>Barcaui 2025, RCT, N=120</a:t>
            </a:r>
            <a:endParaRPr lang="en-US" sz="1050" dirty="0"/>
          </a:p>
        </p:txBody>
      </p:sp>
      <p:sp>
        <p:nvSpPr>
          <p:cNvPr id="12" name="Shape 10"/>
          <p:cNvSpPr/>
          <p:nvPr/>
        </p:nvSpPr>
        <p:spPr>
          <a:xfrm>
            <a:off x="640080" y="3712464"/>
            <a:ext cx="10927080" cy="987552"/>
          </a:xfrm>
          <a:prstGeom prst="roundRect">
            <a:avLst>
              <a:gd name="adj" fmla="val 6481"/>
            </a:avLst>
          </a:prstGeom>
          <a:solidFill>
            <a:srgbClr val="F7ECEA"/>
          </a:solidFill>
          <a:ln w="12700">
            <a:solidFill>
              <a:srgbClr val="E0C4BF"/>
            </a:solidFill>
            <a:prstDash val="solid"/>
          </a:ln>
        </p:spPr>
      </p:sp>
      <p:sp>
        <p:nvSpPr>
          <p:cNvPr id="13" name="Text 11"/>
          <p:cNvSpPr/>
          <p:nvPr/>
        </p:nvSpPr>
        <p:spPr>
          <a:xfrm>
            <a:off x="868680" y="3831336"/>
            <a:ext cx="1554480" cy="731520"/>
          </a:xfrm>
          <a:prstGeom prst="rect">
            <a:avLst/>
          </a:prstGeom>
          <a:noFill/>
          <a:ln/>
        </p:spPr>
        <p:txBody>
          <a:bodyPr wrap="square" lIns="0" tIns="0" rIns="0" bIns="0" rtlCol="0" anchor="ctr"/>
          <a:lstStyle/>
          <a:p>
            <a:pPr indent="0" marL="0">
              <a:buNone/>
            </a:pPr>
            <a:r>
              <a:rPr lang="en-US" sz="2800" b="1" dirty="0">
                <a:solidFill>
                  <a:srgbClr val="A83E32"/>
                </a:solidFill>
                <a:latin typeface="Cambria" pitchFamily="34" charset="0"/>
                <a:ea typeface="Cambria" pitchFamily="34" charset="-122"/>
                <a:cs typeface="Cambria" pitchFamily="34" charset="-120"/>
              </a:rPr>
              <a:t>69%</a:t>
            </a:r>
            <a:endParaRPr lang="en-US" sz="2800" dirty="0"/>
          </a:p>
        </p:txBody>
      </p:sp>
      <p:sp>
        <p:nvSpPr>
          <p:cNvPr id="14" name="Text 12"/>
          <p:cNvSpPr/>
          <p:nvPr/>
        </p:nvSpPr>
        <p:spPr>
          <a:xfrm>
            <a:off x="2514600" y="3803904"/>
            <a:ext cx="8778240" cy="457200"/>
          </a:xfrm>
          <a:prstGeom prst="rect">
            <a:avLst/>
          </a:prstGeom>
          <a:noFill/>
          <a:ln/>
        </p:spPr>
        <p:txBody>
          <a:bodyPr wrap="square" lIns="0" tIns="0" rIns="0" bIns="0" rtlCol="0" anchor="ctr"/>
          <a:lstStyle/>
          <a:p>
            <a:pPr indent="0" marL="0">
              <a:buNone/>
            </a:pPr>
            <a:r>
              <a:rPr lang="en-US" sz="1500" b="1" dirty="0">
                <a:solidFill>
                  <a:srgbClr val="1A2732"/>
                </a:solidFill>
                <a:latin typeface="Calibri" pitchFamily="34" charset="0"/>
                <a:ea typeface="Calibri" pitchFamily="34" charset="-122"/>
                <a:cs typeface="Calibri" pitchFamily="34" charset="-120"/>
              </a:rPr>
              <a:t>Motivation  </a:t>
            </a:r>
            <a:pPr indent="0" marL="0">
              <a:buNone/>
            </a:pPr>
            <a:r>
              <a:rPr lang="en-US" sz="1300" dirty="0">
                <a:solidFill>
                  <a:srgbClr val="1A2732"/>
                </a:solidFill>
                <a:latin typeface="Calibri" pitchFamily="34" charset="0"/>
                <a:ea typeface="Calibri" pitchFamily="34" charset="-122"/>
                <a:cs typeface="Calibri" pitchFamily="34" charset="-120"/>
              </a:rPr>
              <a:t>· less motivated on subsequent solo work</a:t>
            </a:r>
            <a:endParaRPr lang="en-US" sz="1500" dirty="0"/>
          </a:p>
        </p:txBody>
      </p:sp>
      <p:sp>
        <p:nvSpPr>
          <p:cNvPr id="15" name="Text 13"/>
          <p:cNvSpPr/>
          <p:nvPr/>
        </p:nvSpPr>
        <p:spPr>
          <a:xfrm>
            <a:off x="2514600" y="4261104"/>
            <a:ext cx="8778240" cy="347472"/>
          </a:xfrm>
          <a:prstGeom prst="rect">
            <a:avLst/>
          </a:prstGeom>
          <a:noFill/>
          <a:ln/>
        </p:spPr>
        <p:txBody>
          <a:bodyPr wrap="square" lIns="0" tIns="0" rIns="0" bIns="0" rtlCol="0" anchor="ctr"/>
          <a:lstStyle/>
          <a:p>
            <a:pPr indent="0" marL="0">
              <a:buNone/>
            </a:pPr>
            <a:r>
              <a:rPr lang="en-US" sz="1050" i="1" dirty="0">
                <a:solidFill>
                  <a:srgbClr val="5C6B7A"/>
                </a:solidFill>
                <a:latin typeface="Calibri" pitchFamily="34" charset="0"/>
                <a:ea typeface="Calibri" pitchFamily="34" charset="-122"/>
                <a:cs typeface="Calibri" pitchFamily="34" charset="-120"/>
              </a:rPr>
              <a:t>Wu et al. 2025, Sci Reports, N=3,562 · Fan et al. 2024, BJET</a:t>
            </a:r>
            <a:endParaRPr lang="en-US" sz="1050" dirty="0"/>
          </a:p>
        </p:txBody>
      </p:sp>
      <p:sp>
        <p:nvSpPr>
          <p:cNvPr id="16" name="Shape 14"/>
          <p:cNvSpPr/>
          <p:nvPr/>
        </p:nvSpPr>
        <p:spPr>
          <a:xfrm>
            <a:off x="640080" y="4837176"/>
            <a:ext cx="10927080" cy="987552"/>
          </a:xfrm>
          <a:prstGeom prst="roundRect">
            <a:avLst>
              <a:gd name="adj" fmla="val 6481"/>
            </a:avLst>
          </a:prstGeom>
          <a:solidFill>
            <a:srgbClr val="F7ECEA"/>
          </a:solidFill>
          <a:ln w="12700">
            <a:solidFill>
              <a:srgbClr val="E0C4BF"/>
            </a:solidFill>
            <a:prstDash val="solid"/>
          </a:ln>
        </p:spPr>
      </p:sp>
      <p:sp>
        <p:nvSpPr>
          <p:cNvPr id="17" name="Text 15"/>
          <p:cNvSpPr/>
          <p:nvPr/>
        </p:nvSpPr>
        <p:spPr>
          <a:xfrm>
            <a:off x="868680" y="4956048"/>
            <a:ext cx="1554480" cy="731520"/>
          </a:xfrm>
          <a:prstGeom prst="rect">
            <a:avLst/>
          </a:prstGeom>
          <a:noFill/>
          <a:ln/>
        </p:spPr>
        <p:txBody>
          <a:bodyPr wrap="square" lIns="0" tIns="0" rIns="0" bIns="0" rtlCol="0" anchor="ctr"/>
          <a:lstStyle/>
          <a:p>
            <a:pPr indent="0" marL="0">
              <a:buNone/>
            </a:pPr>
            <a:r>
              <a:rPr lang="en-US" sz="2800" b="1" dirty="0">
                <a:solidFill>
                  <a:srgbClr val="A83E32"/>
                </a:solidFill>
                <a:latin typeface="Cambria" pitchFamily="34" charset="0"/>
                <a:ea typeface="Cambria" pitchFamily="34" charset="-122"/>
                <a:cs typeface="Cambria" pitchFamily="34" charset="-120"/>
              </a:rPr>
              <a:t>r &lt; 0</a:t>
            </a:r>
            <a:endParaRPr lang="en-US" sz="2800" dirty="0"/>
          </a:p>
        </p:txBody>
      </p:sp>
      <p:sp>
        <p:nvSpPr>
          <p:cNvPr id="18" name="Text 16"/>
          <p:cNvSpPr/>
          <p:nvPr/>
        </p:nvSpPr>
        <p:spPr>
          <a:xfrm>
            <a:off x="2514600" y="4928616"/>
            <a:ext cx="8778240" cy="457200"/>
          </a:xfrm>
          <a:prstGeom prst="rect">
            <a:avLst/>
          </a:prstGeom>
          <a:noFill/>
          <a:ln/>
        </p:spPr>
        <p:txBody>
          <a:bodyPr wrap="square" lIns="0" tIns="0" rIns="0" bIns="0" rtlCol="0" anchor="ctr"/>
          <a:lstStyle/>
          <a:p>
            <a:pPr indent="0" marL="0">
              <a:buNone/>
            </a:pPr>
            <a:r>
              <a:rPr lang="en-US" sz="1500" b="1" dirty="0">
                <a:solidFill>
                  <a:srgbClr val="1A2732"/>
                </a:solidFill>
                <a:latin typeface="Calibri" pitchFamily="34" charset="0"/>
                <a:ea typeface="Calibri" pitchFamily="34" charset="-122"/>
                <a:cs typeface="Calibri" pitchFamily="34" charset="-120"/>
              </a:rPr>
              <a:t>Critical thinking  </a:t>
            </a:r>
            <a:pPr indent="0" marL="0">
              <a:buNone/>
            </a:pPr>
            <a:r>
              <a:rPr lang="en-US" sz="1300" dirty="0">
                <a:solidFill>
                  <a:srgbClr val="1A2732"/>
                </a:solidFill>
                <a:latin typeface="Calibri" pitchFamily="34" charset="0"/>
                <a:ea typeface="Calibri" pitchFamily="34" charset="-122"/>
                <a:cs typeface="Calibri" pitchFamily="34" charset="-120"/>
              </a:rPr>
              <a:t>· less critical evaluation effort with heavier use and trust</a:t>
            </a:r>
            <a:endParaRPr lang="en-US" sz="1500" dirty="0"/>
          </a:p>
        </p:txBody>
      </p:sp>
      <p:sp>
        <p:nvSpPr>
          <p:cNvPr id="19" name="Text 17"/>
          <p:cNvSpPr/>
          <p:nvPr/>
        </p:nvSpPr>
        <p:spPr>
          <a:xfrm>
            <a:off x="2514600" y="5385816"/>
            <a:ext cx="8778240" cy="347472"/>
          </a:xfrm>
          <a:prstGeom prst="rect">
            <a:avLst/>
          </a:prstGeom>
          <a:noFill/>
          <a:ln/>
        </p:spPr>
        <p:txBody>
          <a:bodyPr wrap="square" lIns="0" tIns="0" rIns="0" bIns="0" rtlCol="0" anchor="ctr"/>
          <a:lstStyle/>
          <a:p>
            <a:pPr indent="0" marL="0">
              <a:buNone/>
            </a:pPr>
            <a:r>
              <a:rPr lang="en-US" sz="1050" i="1" dirty="0">
                <a:solidFill>
                  <a:srgbClr val="5C6B7A"/>
                </a:solidFill>
                <a:latin typeface="Calibri" pitchFamily="34" charset="0"/>
                <a:ea typeface="Calibri" pitchFamily="34" charset="-122"/>
                <a:cs typeface="Calibri" pitchFamily="34" charset="-120"/>
              </a:rPr>
              <a:t>Gerlich 2025, Societies · Lee et al. 2025, CHI</a:t>
            </a:r>
            <a:endParaRPr lang="en-US" sz="1050" dirty="0"/>
          </a:p>
        </p:txBody>
      </p:sp>
      <p:sp>
        <p:nvSpPr>
          <p:cNvPr id="20" name="Shape 18"/>
          <p:cNvSpPr/>
          <p:nvPr/>
        </p:nvSpPr>
        <p:spPr>
          <a:xfrm>
            <a:off x="640080" y="5943600"/>
            <a:ext cx="10927080" cy="566928"/>
          </a:xfrm>
          <a:prstGeom prst="roundRect">
            <a:avLst>
              <a:gd name="adj" fmla="val 11290"/>
            </a:avLst>
          </a:prstGeom>
          <a:solidFill>
            <a:srgbClr val="002E5D"/>
          </a:solidFill>
          <a:ln w="12700">
            <a:solidFill>
              <a:srgbClr val="002E5D"/>
            </a:solidFill>
            <a:prstDash val="solid"/>
          </a:ln>
        </p:spPr>
      </p:sp>
      <p:sp>
        <p:nvSpPr>
          <p:cNvPr id="21" name="Text 19"/>
          <p:cNvSpPr/>
          <p:nvPr/>
        </p:nvSpPr>
        <p:spPr>
          <a:xfrm>
            <a:off x="914400" y="5943600"/>
            <a:ext cx="10424160" cy="566928"/>
          </a:xfrm>
          <a:prstGeom prst="rect">
            <a:avLst/>
          </a:prstGeom>
          <a:noFill/>
          <a:ln/>
        </p:spPr>
        <p:txBody>
          <a:bodyPr wrap="square" lIns="0" tIns="0" rIns="0" bIns="0" rtlCol="0" anchor="ctr"/>
          <a:lstStyle/>
          <a:p>
            <a:pPr indent="0" marL="0">
              <a:buNone/>
            </a:pPr>
            <a:r>
              <a:rPr lang="en-US" sz="1350" b="1" dirty="0">
                <a:solidFill>
                  <a:srgbClr val="FFFFFF"/>
                </a:solidFill>
                <a:latin typeface="Cambria" pitchFamily="34" charset="0"/>
                <a:ea typeface="Cambria" pitchFamily="34" charset="-122"/>
                <a:cs typeface="Cambria" pitchFamily="34" charset="-120"/>
              </a:rPr>
              <a:t>About 7 in 10 end up worse off on their own than people who never used AI. About 3 in 10 end up better. Often in the same studies.</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2E5D"/>
        </a:solidFill>
      </p:bgPr>
    </p:bg>
    <p:spTree>
      <p:nvGrpSpPr>
        <p:cNvPr id="1" name=""/>
        <p:cNvGrpSpPr/>
        <p:nvPr/>
      </p:nvGrpSpPr>
      <p:grpSpPr>
        <a:xfrm>
          <a:off x="0" y="0"/>
          <a:ext cx="0" cy="0"/>
          <a:chOff x="0" y="0"/>
          <a:chExt cx="0" cy="0"/>
        </a:xfrm>
      </p:grpSpPr>
      <p:sp>
        <p:nvSpPr>
          <p:cNvPr id="2" name="Text 0"/>
          <p:cNvSpPr/>
          <p:nvPr/>
        </p:nvSpPr>
        <p:spPr>
          <a:xfrm>
            <a:off x="822960" y="457200"/>
            <a:ext cx="10515600" cy="320040"/>
          </a:xfrm>
          <a:prstGeom prst="rect">
            <a:avLst/>
          </a:prstGeom>
          <a:noFill/>
          <a:ln/>
        </p:spPr>
        <p:txBody>
          <a:bodyPr wrap="square" lIns="0" tIns="0" rIns="0" bIns="0" rtlCol="0" anchor="ctr"/>
          <a:lstStyle/>
          <a:p>
            <a:pPr indent="0" marL="0">
              <a:buNone/>
            </a:pPr>
            <a:r>
              <a:rPr lang="en-US" sz="1250" b="1" spc="200" kern="0" dirty="0">
                <a:solidFill>
                  <a:srgbClr val="8FB3D4"/>
                </a:solidFill>
                <a:latin typeface="Calibri" pitchFamily="34" charset="0"/>
                <a:ea typeface="Calibri" pitchFamily="34" charset="-122"/>
                <a:cs typeface="Calibri" pitchFamily="34" charset="-120"/>
              </a:rPr>
              <a:t>BASTANI ET AL. 2025 · PNAS · RCT, ~1,000 STUDENTS</a:t>
            </a:r>
            <a:endParaRPr lang="en-US" sz="1250" dirty="0"/>
          </a:p>
        </p:txBody>
      </p:sp>
      <p:pic>
        <p:nvPicPr>
          <p:cNvPr id="3" name="Image 0" descr="chart_bastani.png">    </p:cNvPr>
          <p:cNvPicPr>
            <a:picLocks noChangeAspect="1"/>
          </p:cNvPicPr>
          <p:nvPr/>
        </p:nvPicPr>
        <p:blipFill>
          <a:blip r:embed="rId1"/>
          <a:stretch>
            <a:fillRect/>
          </a:stretch>
        </p:blipFill>
        <p:spPr>
          <a:xfrm>
            <a:off x="2167128" y="960120"/>
            <a:ext cx="7863840" cy="4425696"/>
          </a:xfrm>
          <a:prstGeom prst="rect">
            <a:avLst/>
          </a:prstGeom>
        </p:spPr>
      </p:pic>
      <p:sp>
        <p:nvSpPr>
          <p:cNvPr id="4" name="Text 1"/>
          <p:cNvSpPr/>
          <p:nvPr/>
        </p:nvSpPr>
        <p:spPr>
          <a:xfrm>
            <a:off x="822960" y="5623560"/>
            <a:ext cx="10515600" cy="822960"/>
          </a:xfrm>
          <a:prstGeom prst="rect">
            <a:avLst/>
          </a:prstGeom>
          <a:noFill/>
          <a:ln/>
        </p:spPr>
        <p:txBody>
          <a:bodyPr wrap="square" lIns="0" tIns="0" rIns="0" bIns="0" rtlCol="0" anchor="ctr"/>
          <a:lstStyle/>
          <a:p>
            <a:pPr indent="0" marL="0">
              <a:buNone/>
            </a:pPr>
            <a:r>
              <a:rPr lang="en-US" sz="1500" dirty="0">
                <a:solidFill>
                  <a:srgbClr val="C9D8E8"/>
                </a:solidFill>
                <a:latin typeface="Calibri" pitchFamily="34" charset="0"/>
                <a:ea typeface="Calibri" pitchFamily="34" charset="-122"/>
                <a:cs typeface="Calibri" pitchFamily="34" charset="-120"/>
              </a:rPr>
              <a:t>The same students, the same AI. The answer-bot group soared +48% in practice and fell 17% below never-users on the exam. The tutor design eliminated the harm. Engagement design decides the outcome, not the tool.</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SO THE DEBATE MOST CAMPUSES ARE HAVING</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is the wrong question</a:t>
            </a:r>
            <a:endParaRPr lang="en-US" sz="3300" dirty="0"/>
          </a:p>
        </p:txBody>
      </p:sp>
      <p:sp>
        <p:nvSpPr>
          <p:cNvPr id="4" name="Text 2"/>
          <p:cNvSpPr/>
          <p:nvPr/>
        </p:nvSpPr>
        <p:spPr>
          <a:xfrm>
            <a:off x="640080" y="1645920"/>
            <a:ext cx="10927080" cy="640080"/>
          </a:xfrm>
          <a:prstGeom prst="rect">
            <a:avLst/>
          </a:prstGeom>
          <a:noFill/>
          <a:ln/>
        </p:spPr>
        <p:txBody>
          <a:bodyPr wrap="square" lIns="0" tIns="0" rIns="0" bIns="0" rtlCol="0" anchor="ctr"/>
          <a:lstStyle/>
          <a:p>
            <a:pPr algn="ctr" indent="0" marL="0">
              <a:buNone/>
            </a:pPr>
            <a:r>
              <a:rPr lang="en-US" sz="3000" b="1" strike="sngStrike" dirty="0">
                <a:solidFill>
                  <a:srgbClr val="5C6B7A"/>
                </a:solidFill>
                <a:latin typeface="Cambria" pitchFamily="34" charset="0"/>
                <a:ea typeface="Cambria" pitchFamily="34" charset="-122"/>
                <a:cs typeface="Cambria" pitchFamily="34" charset="-120"/>
              </a:rPr>
              <a:t>“Should students use AI?”</a:t>
            </a:r>
            <a:endParaRPr lang="en-US" sz="3000" dirty="0"/>
          </a:p>
        </p:txBody>
      </p:sp>
      <p:sp>
        <p:nvSpPr>
          <p:cNvPr id="5" name="Shape 3"/>
          <p:cNvSpPr/>
          <p:nvPr/>
        </p:nvSpPr>
        <p:spPr>
          <a:xfrm>
            <a:off x="640080" y="2651760"/>
            <a:ext cx="5349240" cy="2377440"/>
          </a:xfrm>
          <a:prstGeom prst="roundRect">
            <a:avLst>
              <a:gd name="adj" fmla="val 2692"/>
            </a:avLst>
          </a:prstGeom>
          <a:solidFill>
            <a:srgbClr val="002E5D"/>
          </a:solidFill>
          <a:ln w="12700">
            <a:solidFill>
              <a:srgbClr val="002E5D"/>
            </a:solidFill>
            <a:prstDash val="solid"/>
          </a:ln>
        </p:spPr>
      </p:sp>
      <p:sp>
        <p:nvSpPr>
          <p:cNvPr id="6" name="Shape 4"/>
          <p:cNvSpPr/>
          <p:nvPr/>
        </p:nvSpPr>
        <p:spPr>
          <a:xfrm>
            <a:off x="960120" y="2926080"/>
            <a:ext cx="457200" cy="457200"/>
          </a:xfrm>
          <a:prstGeom prst="ellipse">
            <a:avLst/>
          </a:prstGeom>
          <a:solidFill>
            <a:srgbClr val="C28E2E"/>
          </a:solidFill>
          <a:ln w="12700">
            <a:solidFill>
              <a:srgbClr val="C28E2E"/>
            </a:solidFill>
            <a:prstDash val="solid"/>
          </a:ln>
        </p:spPr>
      </p:sp>
      <p:sp>
        <p:nvSpPr>
          <p:cNvPr id="7" name="Text 5"/>
          <p:cNvSpPr/>
          <p:nvPr/>
        </p:nvSpPr>
        <p:spPr>
          <a:xfrm>
            <a:off x="868680" y="2926080"/>
            <a:ext cx="640080" cy="457200"/>
          </a:xfrm>
          <a:prstGeom prst="rect">
            <a:avLst/>
          </a:prstGeom>
          <a:noFill/>
          <a:ln/>
        </p:spPr>
        <p:txBody>
          <a:bodyPr wrap="square" lIns="0" tIns="0" rIns="0" bIns="0" rtlCol="0" anchor="ctr"/>
          <a:lstStyle/>
          <a:p>
            <a:pPr algn="ctr" indent="0" marL="0">
              <a:buNone/>
            </a:pPr>
            <a:r>
              <a:rPr lang="en-US" sz="1500" b="1" dirty="0">
                <a:solidFill>
                  <a:srgbClr val="002E5D"/>
                </a:solidFill>
                <a:latin typeface="Calibri" pitchFamily="34" charset="0"/>
                <a:ea typeface="Calibri" pitchFamily="34" charset="-122"/>
                <a:cs typeface="Calibri" pitchFamily="34" charset="-120"/>
              </a:rPr>
              <a:t>1</a:t>
            </a:r>
            <a:endParaRPr lang="en-US" sz="1500" dirty="0"/>
          </a:p>
        </p:txBody>
      </p:sp>
      <p:sp>
        <p:nvSpPr>
          <p:cNvPr id="8" name="Text 6"/>
          <p:cNvSpPr/>
          <p:nvPr/>
        </p:nvSpPr>
        <p:spPr>
          <a:xfrm>
            <a:off x="960120" y="3520440"/>
            <a:ext cx="4754880" cy="1280160"/>
          </a:xfrm>
          <a:prstGeom prst="rect">
            <a:avLst/>
          </a:prstGeom>
          <a:noFill/>
          <a:ln/>
        </p:spPr>
        <p:txBody>
          <a:bodyPr wrap="square" lIns="0" tIns="0" rIns="0" bIns="0" rtlCol="0" anchor="ctr"/>
          <a:lstStyle/>
          <a:p>
            <a:pPr indent="0" marL="0">
              <a:buNone/>
            </a:pPr>
            <a:r>
              <a:rPr lang="en-US" sz="2400" b="1" dirty="0">
                <a:solidFill>
                  <a:srgbClr val="FFFFFF"/>
                </a:solidFill>
                <a:latin typeface="Cambria" pitchFamily="34" charset="0"/>
                <a:ea typeface="Cambria" pitchFamily="34" charset="-122"/>
                <a:cs typeface="Cambria" pitchFamily="34" charset="-120"/>
              </a:rPr>
              <a:t>How should you</a:t>
            </a:r>
            <a:endParaRPr lang="en-US" sz="2400" dirty="0"/>
          </a:p>
          <a:p>
            <a:pPr indent="0" marL="0">
              <a:buNone/>
            </a:pPr>
            <a:r>
              <a:rPr lang="en-US" sz="2400" b="1" dirty="0">
                <a:solidFill>
                  <a:srgbClr val="FFFFFF"/>
                </a:solidFill>
                <a:latin typeface="Cambria" pitchFamily="34" charset="0"/>
                <a:ea typeface="Cambria" pitchFamily="34" charset="-122"/>
                <a:cs typeface="Cambria" pitchFamily="34" charset="-120"/>
              </a:rPr>
              <a:t>engage with AI?</a:t>
            </a:r>
            <a:endParaRPr lang="en-US" sz="2400" dirty="0"/>
          </a:p>
        </p:txBody>
      </p:sp>
      <p:sp>
        <p:nvSpPr>
          <p:cNvPr id="9" name="Shape 7"/>
          <p:cNvSpPr/>
          <p:nvPr/>
        </p:nvSpPr>
        <p:spPr>
          <a:xfrm>
            <a:off x="6217920" y="2651760"/>
            <a:ext cx="5349240" cy="2377440"/>
          </a:xfrm>
          <a:prstGeom prst="roundRect">
            <a:avLst>
              <a:gd name="adj" fmla="val 2692"/>
            </a:avLst>
          </a:prstGeom>
          <a:solidFill>
            <a:srgbClr val="002E5D"/>
          </a:solidFill>
          <a:ln w="12700">
            <a:solidFill>
              <a:srgbClr val="002E5D"/>
            </a:solidFill>
            <a:prstDash val="solid"/>
          </a:ln>
        </p:spPr>
      </p:sp>
      <p:sp>
        <p:nvSpPr>
          <p:cNvPr id="10" name="Shape 8"/>
          <p:cNvSpPr/>
          <p:nvPr/>
        </p:nvSpPr>
        <p:spPr>
          <a:xfrm>
            <a:off x="6537960" y="2926080"/>
            <a:ext cx="457200" cy="457200"/>
          </a:xfrm>
          <a:prstGeom prst="ellipse">
            <a:avLst/>
          </a:prstGeom>
          <a:solidFill>
            <a:srgbClr val="C28E2E"/>
          </a:solidFill>
          <a:ln w="12700">
            <a:solidFill>
              <a:srgbClr val="C28E2E"/>
            </a:solidFill>
            <a:prstDash val="solid"/>
          </a:ln>
        </p:spPr>
      </p:sp>
      <p:sp>
        <p:nvSpPr>
          <p:cNvPr id="11" name="Text 9"/>
          <p:cNvSpPr/>
          <p:nvPr/>
        </p:nvSpPr>
        <p:spPr>
          <a:xfrm>
            <a:off x="6446520" y="2926080"/>
            <a:ext cx="640080" cy="457200"/>
          </a:xfrm>
          <a:prstGeom prst="rect">
            <a:avLst/>
          </a:prstGeom>
          <a:noFill/>
          <a:ln/>
        </p:spPr>
        <p:txBody>
          <a:bodyPr wrap="square" lIns="0" tIns="0" rIns="0" bIns="0" rtlCol="0" anchor="ctr"/>
          <a:lstStyle/>
          <a:p>
            <a:pPr algn="ctr" indent="0" marL="0">
              <a:buNone/>
            </a:pPr>
            <a:r>
              <a:rPr lang="en-US" sz="1500" b="1" dirty="0">
                <a:solidFill>
                  <a:srgbClr val="002E5D"/>
                </a:solidFill>
                <a:latin typeface="Calibri" pitchFamily="34" charset="0"/>
                <a:ea typeface="Calibri" pitchFamily="34" charset="-122"/>
                <a:cs typeface="Calibri" pitchFamily="34" charset="-120"/>
              </a:rPr>
              <a:t>2</a:t>
            </a:r>
            <a:endParaRPr lang="en-US" sz="1500" dirty="0"/>
          </a:p>
        </p:txBody>
      </p:sp>
      <p:sp>
        <p:nvSpPr>
          <p:cNvPr id="12" name="Text 10"/>
          <p:cNvSpPr/>
          <p:nvPr/>
        </p:nvSpPr>
        <p:spPr>
          <a:xfrm>
            <a:off x="6537960" y="3520440"/>
            <a:ext cx="4754880" cy="1280160"/>
          </a:xfrm>
          <a:prstGeom prst="rect">
            <a:avLst/>
          </a:prstGeom>
          <a:noFill/>
          <a:ln/>
        </p:spPr>
        <p:txBody>
          <a:bodyPr wrap="square" lIns="0" tIns="0" rIns="0" bIns="0" rtlCol="0" anchor="ctr"/>
          <a:lstStyle/>
          <a:p>
            <a:pPr indent="0" marL="0">
              <a:buNone/>
            </a:pPr>
            <a:r>
              <a:rPr lang="en-US" sz="2400" b="1" dirty="0">
                <a:solidFill>
                  <a:srgbClr val="FFFFFF"/>
                </a:solidFill>
                <a:latin typeface="Cambria" pitchFamily="34" charset="0"/>
                <a:ea typeface="Cambria" pitchFamily="34" charset="-122"/>
                <a:cs typeface="Cambria" pitchFamily="34" charset="-120"/>
              </a:rPr>
              <a:t>What do you do with</a:t>
            </a:r>
            <a:endParaRPr lang="en-US" sz="2400" dirty="0"/>
          </a:p>
          <a:p>
            <a:pPr indent="0" marL="0">
              <a:buNone/>
            </a:pPr>
            <a:r>
              <a:rPr lang="en-US" sz="2400" b="1" dirty="0">
                <a:solidFill>
                  <a:srgbClr val="FFFFFF"/>
                </a:solidFill>
                <a:latin typeface="Cambria" pitchFamily="34" charset="0"/>
                <a:ea typeface="Cambria" pitchFamily="34" charset="-122"/>
                <a:cs typeface="Cambria" pitchFamily="34" charset="-120"/>
              </a:rPr>
              <a:t>the time it saves you?</a:t>
            </a:r>
            <a:endParaRPr lang="en-US" sz="2400" dirty="0"/>
          </a:p>
        </p:txBody>
      </p:sp>
      <p:sp>
        <p:nvSpPr>
          <p:cNvPr id="13" name="Text 11"/>
          <p:cNvSpPr/>
          <p:nvPr/>
        </p:nvSpPr>
        <p:spPr>
          <a:xfrm>
            <a:off x="640080" y="5349240"/>
            <a:ext cx="10927080" cy="457200"/>
          </a:xfrm>
          <a:prstGeom prst="rect">
            <a:avLst/>
          </a:prstGeom>
          <a:noFill/>
          <a:ln/>
        </p:spPr>
        <p:txBody>
          <a:bodyPr wrap="square" lIns="0" tIns="0" rIns="0" bIns="0" rtlCol="0" anchor="ctr"/>
          <a:lstStyle/>
          <a:p>
            <a:pPr algn="ctr" indent="0" marL="0">
              <a:buNone/>
            </a:pPr>
            <a:r>
              <a:rPr lang="en-US" sz="1600" b="1" dirty="0">
                <a:solidFill>
                  <a:srgbClr val="1A2732"/>
                </a:solidFill>
                <a:latin typeface="Cambria" pitchFamily="34" charset="0"/>
                <a:ea typeface="Cambria" pitchFamily="34" charset="-122"/>
                <a:cs typeface="Cambria" pitchFamily="34" charset="-120"/>
              </a:rPr>
              <a:t>Every finding on the previous three slides sorts people by their answers to these two questions.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QUESTION 1 · HOW YOU ENGAGE</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Same tool, three trajectories</a:t>
            </a:r>
            <a:endParaRPr lang="en-US" sz="3300" dirty="0"/>
          </a:p>
        </p:txBody>
      </p:sp>
      <p:pic>
        <p:nvPicPr>
          <p:cNvPr id="4" name="Image 0" descr="aiem-short-run-long-run-literature-REVISED.png">    </p:cNvPr>
          <p:cNvPicPr>
            <a:picLocks noChangeAspect="1"/>
          </p:cNvPicPr>
          <p:nvPr/>
        </p:nvPicPr>
        <p:blipFill>
          <a:blip r:embed="rId1"/>
          <a:stretch>
            <a:fillRect/>
          </a:stretch>
        </p:blipFill>
        <p:spPr>
          <a:xfrm>
            <a:off x="1572768" y="1325880"/>
            <a:ext cx="9052560" cy="531266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QUESTION 2 · THE HOURS AI HANDS BACK</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The same hour, four futures</a:t>
            </a:r>
            <a:endParaRPr lang="en-US" sz="3300" dirty="0"/>
          </a:p>
        </p:txBody>
      </p:sp>
      <p:sp>
        <p:nvSpPr>
          <p:cNvPr id="4" name="Text 2"/>
          <p:cNvSpPr/>
          <p:nvPr/>
        </p:nvSpPr>
        <p:spPr>
          <a:xfrm>
            <a:off x="2113544" y="1298448"/>
            <a:ext cx="2286000" cy="292608"/>
          </a:xfrm>
          <a:prstGeom prst="rect">
            <a:avLst/>
          </a:prstGeom>
          <a:noFill/>
          <a:ln/>
        </p:spPr>
        <p:txBody>
          <a:bodyPr wrap="square" lIns="0" tIns="0" rIns="0" bIns="0" rtlCol="0" anchor="ctr"/>
          <a:lstStyle/>
          <a:p>
            <a:pPr algn="ctr" indent="0" marL="0">
              <a:buNone/>
            </a:pPr>
            <a:r>
              <a:rPr lang="en-US" sz="1250" b="1" dirty="0">
                <a:solidFill>
                  <a:srgbClr val="002E5D"/>
                </a:solidFill>
                <a:latin typeface="Calibri" pitchFamily="34" charset="0"/>
                <a:ea typeface="Calibri" pitchFamily="34" charset="-122"/>
                <a:cs typeface="Calibri" pitchFamily="34" charset="-120"/>
              </a:rPr>
              <a:t>create · struggle · learn</a:t>
            </a:r>
            <a:endParaRPr lang="en-US" sz="1250" dirty="0"/>
          </a:p>
        </p:txBody>
      </p:sp>
      <p:sp>
        <p:nvSpPr>
          <p:cNvPr id="5" name="Text 3"/>
          <p:cNvSpPr/>
          <p:nvPr/>
        </p:nvSpPr>
        <p:spPr>
          <a:xfrm>
            <a:off x="4050792" y="1298448"/>
            <a:ext cx="2286000" cy="292608"/>
          </a:xfrm>
          <a:prstGeom prst="rect">
            <a:avLst/>
          </a:prstGeom>
          <a:noFill/>
          <a:ln/>
        </p:spPr>
        <p:txBody>
          <a:bodyPr wrap="square" lIns="0" tIns="0" rIns="0" bIns="0" rtlCol="0" anchor="ctr"/>
          <a:lstStyle/>
          <a:p>
            <a:pPr algn="ctr" indent="0" marL="0">
              <a:buNone/>
            </a:pPr>
            <a:r>
              <a:rPr lang="en-US" sz="1250" b="1" dirty="0">
                <a:solidFill>
                  <a:srgbClr val="A83E32"/>
                </a:solidFill>
                <a:latin typeface="Calibri" pitchFamily="34" charset="0"/>
                <a:ea typeface="Calibri" pitchFamily="34" charset="-122"/>
                <a:cs typeface="Calibri" pitchFamily="34" charset="-120"/>
              </a:rPr>
              <a:t>scroll · swipe · avoid</a:t>
            </a:r>
            <a:endParaRPr lang="en-US" sz="1250" dirty="0"/>
          </a:p>
        </p:txBody>
      </p:sp>
      <p:sp>
        <p:nvSpPr>
          <p:cNvPr id="6" name="Text 4"/>
          <p:cNvSpPr/>
          <p:nvPr/>
        </p:nvSpPr>
        <p:spPr>
          <a:xfrm>
            <a:off x="5988040" y="1298448"/>
            <a:ext cx="2286000" cy="292608"/>
          </a:xfrm>
          <a:prstGeom prst="rect">
            <a:avLst/>
          </a:prstGeom>
          <a:noFill/>
          <a:ln/>
        </p:spPr>
        <p:txBody>
          <a:bodyPr wrap="square" lIns="0" tIns="0" rIns="0" bIns="0" rtlCol="0" anchor="ctr"/>
          <a:lstStyle/>
          <a:p>
            <a:pPr algn="ctr" indent="0" marL="0">
              <a:buNone/>
            </a:pPr>
            <a:r>
              <a:rPr lang="en-US" sz="1250" b="1" dirty="0">
                <a:solidFill>
                  <a:srgbClr val="A87A14"/>
                </a:solidFill>
                <a:latin typeface="Calibri" pitchFamily="34" charset="0"/>
                <a:ea typeface="Calibri" pitchFamily="34" charset="-122"/>
                <a:cs typeface="Calibri" pitchFamily="34" charset="-120"/>
              </a:rPr>
              <a:t>more output, same skill</a:t>
            </a:r>
            <a:endParaRPr lang="en-US" sz="1250" dirty="0"/>
          </a:p>
        </p:txBody>
      </p:sp>
      <p:sp>
        <p:nvSpPr>
          <p:cNvPr id="7" name="Text 5"/>
          <p:cNvSpPr/>
          <p:nvPr/>
        </p:nvSpPr>
        <p:spPr>
          <a:xfrm>
            <a:off x="7934340" y="1298448"/>
            <a:ext cx="2286000" cy="292608"/>
          </a:xfrm>
          <a:prstGeom prst="rect">
            <a:avLst/>
          </a:prstGeom>
          <a:noFill/>
          <a:ln/>
        </p:spPr>
        <p:txBody>
          <a:bodyPr wrap="square" lIns="0" tIns="0" rIns="0" bIns="0" rtlCol="0" anchor="ctr"/>
          <a:lstStyle/>
          <a:p>
            <a:pPr algn="ctr" indent="0" marL="0">
              <a:buNone/>
            </a:pPr>
            <a:r>
              <a:rPr lang="en-US" sz="1250" b="1" dirty="0">
                <a:solidFill>
                  <a:srgbClr val="6C4E9E"/>
                </a:solidFill>
                <a:latin typeface="Calibri" pitchFamily="34" charset="0"/>
                <a:ea typeface="Calibri" pitchFamily="34" charset="-122"/>
                <a:cs typeface="Calibri" pitchFamily="34" charset="-120"/>
              </a:rPr>
              <a:t>reflect · verify · adapt</a:t>
            </a:r>
            <a:endParaRPr lang="en-US" sz="1250" dirty="0"/>
          </a:p>
        </p:txBody>
      </p:sp>
      <p:pic>
        <p:nvPicPr>
          <p:cNvPr id="8" name="Image 0" descr="four-futures-band.png">    </p:cNvPr>
          <p:cNvPicPr>
            <a:picLocks noChangeAspect="1"/>
          </p:cNvPicPr>
          <p:nvPr/>
        </p:nvPicPr>
        <p:blipFill>
          <a:blip r:embed="rId1"/>
          <a:stretch>
            <a:fillRect/>
          </a:stretch>
        </p:blipFill>
        <p:spPr>
          <a:xfrm>
            <a:off x="1572768" y="1600200"/>
            <a:ext cx="9052560" cy="4700865"/>
          </a:xfrm>
          <a:prstGeom prst="rect">
            <a:avLst/>
          </a:prstGeom>
        </p:spPr>
      </p:pic>
      <p:sp>
        <p:nvSpPr>
          <p:cNvPr id="9" name="Text 6"/>
          <p:cNvSpPr/>
          <p:nvPr/>
        </p:nvSpPr>
        <p:spPr>
          <a:xfrm>
            <a:off x="640080" y="6374217"/>
            <a:ext cx="10927080" cy="384048"/>
          </a:xfrm>
          <a:prstGeom prst="rect">
            <a:avLst/>
          </a:prstGeom>
          <a:noFill/>
          <a:ln/>
        </p:spPr>
        <p:txBody>
          <a:bodyPr wrap="square" lIns="0" tIns="0" rIns="0" bIns="0" rtlCol="0" anchor="ctr"/>
          <a:lstStyle/>
          <a:p>
            <a:pPr algn="ctr" indent="0" marL="0">
              <a:buNone/>
            </a:pPr>
            <a:r>
              <a:rPr lang="en-US" sz="1700" b="1" dirty="0">
                <a:solidFill>
                  <a:srgbClr val="002E5D"/>
                </a:solidFill>
                <a:latin typeface="Cambria" pitchFamily="34" charset="0"/>
                <a:ea typeface="Cambria" pitchFamily="34" charset="-122"/>
                <a:cs typeface="Cambria" pitchFamily="34" charset="-120"/>
              </a:rPr>
              <a:t>What are you doing with the time AI saves you?</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WHERE THE AIEM COMES FROM</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Old disciplines, new problem</a:t>
            </a:r>
            <a:endParaRPr lang="en-US" sz="3300" dirty="0"/>
          </a:p>
        </p:txBody>
      </p:sp>
      <p:sp>
        <p:nvSpPr>
          <p:cNvPr id="4" name="Shape 2"/>
          <p:cNvSpPr/>
          <p:nvPr/>
        </p:nvSpPr>
        <p:spPr>
          <a:xfrm>
            <a:off x="640080" y="1325880"/>
            <a:ext cx="5349240" cy="1645920"/>
          </a:xfrm>
          <a:prstGeom prst="roundRect">
            <a:avLst>
              <a:gd name="adj" fmla="val 3889"/>
            </a:avLst>
          </a:prstGeom>
          <a:solidFill>
            <a:srgbClr val="F4F8FB"/>
          </a:solidFill>
          <a:ln w="12700">
            <a:solidFill>
              <a:srgbClr val="D5DEE7"/>
            </a:solidFill>
            <a:prstDash val="solid"/>
          </a:ln>
        </p:spPr>
      </p:sp>
      <p:sp>
        <p:nvSpPr>
          <p:cNvPr id="5" name="Text 3"/>
          <p:cNvSpPr/>
          <p:nvPr/>
        </p:nvSpPr>
        <p:spPr>
          <a:xfrm>
            <a:off x="859536" y="1426464"/>
            <a:ext cx="4892040" cy="365760"/>
          </a:xfrm>
          <a:prstGeom prst="rect">
            <a:avLst/>
          </a:prstGeom>
          <a:noFill/>
          <a:ln/>
        </p:spPr>
        <p:txBody>
          <a:bodyPr wrap="square" lIns="0" tIns="0" rIns="0" bIns="0" rtlCol="0" anchor="ctr"/>
          <a:lstStyle/>
          <a:p>
            <a:pPr indent="0" marL="0">
              <a:buNone/>
            </a:pPr>
            <a:r>
              <a:rPr lang="en-US" sz="1700" b="1" dirty="0">
                <a:solidFill>
                  <a:srgbClr val="002E5D"/>
                </a:solidFill>
                <a:latin typeface="Cambria" pitchFamily="34" charset="0"/>
                <a:ea typeface="Cambria" pitchFamily="34" charset="-122"/>
                <a:cs typeface="Cambria" pitchFamily="34" charset="-120"/>
              </a:rPr>
              <a:t>Virtue tradition</a:t>
            </a:r>
            <a:endParaRPr lang="en-US" sz="1700" dirty="0"/>
          </a:p>
        </p:txBody>
      </p:sp>
      <p:sp>
        <p:nvSpPr>
          <p:cNvPr id="6" name="Text 4"/>
          <p:cNvSpPr/>
          <p:nvPr/>
        </p:nvSpPr>
        <p:spPr>
          <a:xfrm>
            <a:off x="859536" y="1819656"/>
            <a:ext cx="4956048" cy="1115568"/>
          </a:xfrm>
          <a:prstGeom prst="rect">
            <a:avLst/>
          </a:prstGeom>
          <a:noFill/>
          <a:ln/>
        </p:spPr>
        <p:txBody>
          <a:bodyPr wrap="square" lIns="0" tIns="0" rIns="0" bIns="0" rtlCol="0" anchor="ctr"/>
          <a:lstStyle/>
          <a:p>
            <a:pPr indent="0" marL="0">
              <a:buNone/>
            </a:pPr>
            <a:r>
              <a:rPr lang="en-US" sz="1300" dirty="0">
                <a:solidFill>
                  <a:srgbClr val="1A2732"/>
                </a:solidFill>
                <a:latin typeface="Calibri" pitchFamily="34" charset="0"/>
                <a:ea typeface="Calibri" pitchFamily="34" charset="-122"/>
                <a:cs typeface="Calibri" pitchFamily="34" charset="-120"/>
              </a:rPr>
              <a:t>Aristotle: stable dispositions produce practical wisdom, which produces right action. In the AIEM, the modes are that action layer: the mode you reach for reveals the dispositions and principles behind it.</a:t>
            </a:r>
            <a:endParaRPr lang="en-US" sz="1300" dirty="0"/>
          </a:p>
        </p:txBody>
      </p:sp>
      <p:sp>
        <p:nvSpPr>
          <p:cNvPr id="7" name="Shape 5"/>
          <p:cNvSpPr/>
          <p:nvPr/>
        </p:nvSpPr>
        <p:spPr>
          <a:xfrm>
            <a:off x="6217920" y="1325880"/>
            <a:ext cx="5349240" cy="1645920"/>
          </a:xfrm>
          <a:prstGeom prst="roundRect">
            <a:avLst>
              <a:gd name="adj" fmla="val 3889"/>
            </a:avLst>
          </a:prstGeom>
          <a:solidFill>
            <a:srgbClr val="F4F8FB"/>
          </a:solidFill>
          <a:ln w="12700">
            <a:solidFill>
              <a:srgbClr val="D5DEE7"/>
            </a:solidFill>
            <a:prstDash val="solid"/>
          </a:ln>
        </p:spPr>
      </p:sp>
      <p:sp>
        <p:nvSpPr>
          <p:cNvPr id="8" name="Text 6"/>
          <p:cNvSpPr/>
          <p:nvPr/>
        </p:nvSpPr>
        <p:spPr>
          <a:xfrm>
            <a:off x="6437376" y="1426464"/>
            <a:ext cx="4892040" cy="365760"/>
          </a:xfrm>
          <a:prstGeom prst="rect">
            <a:avLst/>
          </a:prstGeom>
          <a:noFill/>
          <a:ln/>
        </p:spPr>
        <p:txBody>
          <a:bodyPr wrap="square" lIns="0" tIns="0" rIns="0" bIns="0" rtlCol="0" anchor="ctr"/>
          <a:lstStyle/>
          <a:p>
            <a:pPr indent="0" marL="0">
              <a:buNone/>
            </a:pPr>
            <a:r>
              <a:rPr lang="en-US" sz="1700" b="1" dirty="0">
                <a:solidFill>
                  <a:srgbClr val="002E5D"/>
                </a:solidFill>
                <a:latin typeface="Cambria" pitchFamily="34" charset="0"/>
                <a:ea typeface="Cambria" pitchFamily="34" charset="-122"/>
                <a:cs typeface="Cambria" pitchFamily="34" charset="-120"/>
              </a:rPr>
              <a:t>Planned behavior</a:t>
            </a:r>
            <a:endParaRPr lang="en-US" sz="1700" dirty="0"/>
          </a:p>
        </p:txBody>
      </p:sp>
      <p:sp>
        <p:nvSpPr>
          <p:cNvPr id="9" name="Text 7"/>
          <p:cNvSpPr/>
          <p:nvPr/>
        </p:nvSpPr>
        <p:spPr>
          <a:xfrm>
            <a:off x="6437376" y="1819656"/>
            <a:ext cx="4956048" cy="1115568"/>
          </a:xfrm>
          <a:prstGeom prst="rect">
            <a:avLst/>
          </a:prstGeom>
          <a:noFill/>
          <a:ln/>
        </p:spPr>
        <p:txBody>
          <a:bodyPr wrap="square" lIns="0" tIns="0" rIns="0" bIns="0" rtlCol="0" anchor="ctr"/>
          <a:lstStyle/>
          <a:p>
            <a:pPr indent="0" marL="0">
              <a:buNone/>
            </a:pPr>
            <a:r>
              <a:rPr lang="en-US" sz="1300" dirty="0">
                <a:solidFill>
                  <a:srgbClr val="1A2732"/>
                </a:solidFill>
                <a:latin typeface="Calibri" pitchFamily="34" charset="0"/>
                <a:ea typeface="Calibri" pitchFamily="34" charset="-122"/>
                <a:cs typeface="Calibri" pitchFamily="34" charset="-120"/>
              </a:rPr>
              <a:t>Ajzen 1991: dispositions drive behavior through mediating principles, tested in 2,000+ studies. It is why the AIEM predicts mode choice from dispositions through principles, not from personality straight to behavior.</a:t>
            </a:r>
            <a:endParaRPr lang="en-US" sz="1300" dirty="0"/>
          </a:p>
        </p:txBody>
      </p:sp>
      <p:sp>
        <p:nvSpPr>
          <p:cNvPr id="10" name="Shape 8"/>
          <p:cNvSpPr/>
          <p:nvPr/>
        </p:nvSpPr>
        <p:spPr>
          <a:xfrm>
            <a:off x="640080" y="3090672"/>
            <a:ext cx="5349240" cy="1645920"/>
          </a:xfrm>
          <a:prstGeom prst="roundRect">
            <a:avLst>
              <a:gd name="adj" fmla="val 3889"/>
            </a:avLst>
          </a:prstGeom>
          <a:solidFill>
            <a:srgbClr val="F4F8FB"/>
          </a:solidFill>
          <a:ln w="12700">
            <a:solidFill>
              <a:srgbClr val="D5DEE7"/>
            </a:solidFill>
            <a:prstDash val="solid"/>
          </a:ln>
        </p:spPr>
      </p:sp>
      <p:sp>
        <p:nvSpPr>
          <p:cNvPr id="11" name="Text 9"/>
          <p:cNvSpPr/>
          <p:nvPr/>
        </p:nvSpPr>
        <p:spPr>
          <a:xfrm>
            <a:off x="859536" y="3191256"/>
            <a:ext cx="4892040" cy="365760"/>
          </a:xfrm>
          <a:prstGeom prst="rect">
            <a:avLst/>
          </a:prstGeom>
          <a:noFill/>
          <a:ln/>
        </p:spPr>
        <p:txBody>
          <a:bodyPr wrap="square" lIns="0" tIns="0" rIns="0" bIns="0" rtlCol="0" anchor="ctr"/>
          <a:lstStyle/>
          <a:p>
            <a:pPr indent="0" marL="0">
              <a:buNone/>
            </a:pPr>
            <a:r>
              <a:rPr lang="en-US" sz="1700" b="1" dirty="0">
                <a:solidFill>
                  <a:srgbClr val="002E5D"/>
                </a:solidFill>
                <a:latin typeface="Cambria" pitchFamily="34" charset="0"/>
                <a:ea typeface="Cambria" pitchFamily="34" charset="-122"/>
                <a:cs typeface="Cambria" pitchFamily="34" charset="-120"/>
              </a:rPr>
              <a:t>Self-determination</a:t>
            </a:r>
            <a:endParaRPr lang="en-US" sz="1700" dirty="0"/>
          </a:p>
        </p:txBody>
      </p:sp>
      <p:sp>
        <p:nvSpPr>
          <p:cNvPr id="12" name="Text 10"/>
          <p:cNvSpPr/>
          <p:nvPr/>
        </p:nvSpPr>
        <p:spPr>
          <a:xfrm>
            <a:off x="859536" y="3584448"/>
            <a:ext cx="4956048" cy="1115568"/>
          </a:xfrm>
          <a:prstGeom prst="rect">
            <a:avLst/>
          </a:prstGeom>
          <a:noFill/>
          <a:ln/>
        </p:spPr>
        <p:txBody>
          <a:bodyPr wrap="square" lIns="0" tIns="0" rIns="0" bIns="0" rtlCol="0" anchor="ctr"/>
          <a:lstStyle/>
          <a:p>
            <a:pPr indent="0" marL="0">
              <a:buNone/>
            </a:pPr>
            <a:r>
              <a:rPr lang="en-US" sz="1300" dirty="0">
                <a:solidFill>
                  <a:srgbClr val="1A2732"/>
                </a:solidFill>
                <a:latin typeface="Calibri" pitchFamily="34" charset="0"/>
                <a:ea typeface="Calibri" pitchFamily="34" charset="-122"/>
                <a:cs typeface="Calibri" pitchFamily="34" charset="-120"/>
              </a:rPr>
              <a:t>Deci &amp; Ryan: psychological needs shape motivation, then behavior. It explains why passive modes that remove challenge drain intrinsic motivation while agency modes protect it.</a:t>
            </a:r>
            <a:endParaRPr lang="en-US" sz="1300" dirty="0"/>
          </a:p>
        </p:txBody>
      </p:sp>
      <p:sp>
        <p:nvSpPr>
          <p:cNvPr id="13" name="Shape 11"/>
          <p:cNvSpPr/>
          <p:nvPr/>
        </p:nvSpPr>
        <p:spPr>
          <a:xfrm>
            <a:off x="6217920" y="3090672"/>
            <a:ext cx="5349240" cy="1645920"/>
          </a:xfrm>
          <a:prstGeom prst="roundRect">
            <a:avLst>
              <a:gd name="adj" fmla="val 3889"/>
            </a:avLst>
          </a:prstGeom>
          <a:solidFill>
            <a:srgbClr val="F4F8FB"/>
          </a:solidFill>
          <a:ln w="12700">
            <a:solidFill>
              <a:srgbClr val="D5DEE7"/>
            </a:solidFill>
            <a:prstDash val="solid"/>
          </a:ln>
        </p:spPr>
      </p:sp>
      <p:sp>
        <p:nvSpPr>
          <p:cNvPr id="14" name="Text 12"/>
          <p:cNvSpPr/>
          <p:nvPr/>
        </p:nvSpPr>
        <p:spPr>
          <a:xfrm>
            <a:off x="6437376" y="3191256"/>
            <a:ext cx="4892040" cy="365760"/>
          </a:xfrm>
          <a:prstGeom prst="rect">
            <a:avLst/>
          </a:prstGeom>
          <a:noFill/>
          <a:ln/>
        </p:spPr>
        <p:txBody>
          <a:bodyPr wrap="square" lIns="0" tIns="0" rIns="0" bIns="0" rtlCol="0" anchor="ctr"/>
          <a:lstStyle/>
          <a:p>
            <a:pPr indent="0" marL="0">
              <a:buNone/>
            </a:pPr>
            <a:r>
              <a:rPr lang="en-US" sz="1700" b="1" dirty="0">
                <a:solidFill>
                  <a:srgbClr val="002E5D"/>
                </a:solidFill>
                <a:latin typeface="Cambria" pitchFamily="34" charset="0"/>
                <a:ea typeface="Cambria" pitchFamily="34" charset="-122"/>
                <a:cs typeface="Cambria" pitchFamily="34" charset="-120"/>
              </a:rPr>
              <a:t>Cognitive continuum</a:t>
            </a:r>
            <a:endParaRPr lang="en-US" sz="1700" dirty="0"/>
          </a:p>
        </p:txBody>
      </p:sp>
      <p:sp>
        <p:nvSpPr>
          <p:cNvPr id="15" name="Text 13"/>
          <p:cNvSpPr/>
          <p:nvPr/>
        </p:nvSpPr>
        <p:spPr>
          <a:xfrm>
            <a:off x="6437376" y="3584448"/>
            <a:ext cx="4956048" cy="1115568"/>
          </a:xfrm>
          <a:prstGeom prst="rect">
            <a:avLst/>
          </a:prstGeom>
          <a:noFill/>
          <a:ln/>
        </p:spPr>
        <p:txBody>
          <a:bodyPr wrap="square" lIns="0" tIns="0" rIns="0" bIns="0" rtlCol="0" anchor="ctr"/>
          <a:lstStyle/>
          <a:p>
            <a:pPr indent="0" marL="0">
              <a:buNone/>
            </a:pPr>
            <a:r>
              <a:rPr lang="en-US" sz="1300" dirty="0">
                <a:solidFill>
                  <a:srgbClr val="1A2732"/>
                </a:solidFill>
                <a:latin typeface="Calibri" pitchFamily="34" charset="0"/>
                <a:ea typeface="Calibri" pitchFamily="34" charset="-122"/>
                <a:cs typeface="Calibri" pitchFamily="34" charset="-120"/>
              </a:rPr>
              <a:t>Hammond 1996: cognition runs from intuitive to analytic, and AI's fluent output pulls users to the intuitive pole. The tiers map the continuum: passivity rides intuition, agency forces the analytic shift.</a:t>
            </a:r>
            <a:endParaRPr lang="en-US" sz="1300" dirty="0"/>
          </a:p>
        </p:txBody>
      </p:sp>
      <p:sp>
        <p:nvSpPr>
          <p:cNvPr id="16" name="Shape 14"/>
          <p:cNvSpPr/>
          <p:nvPr/>
        </p:nvSpPr>
        <p:spPr>
          <a:xfrm>
            <a:off x="640080" y="4855464"/>
            <a:ext cx="5349240" cy="1645920"/>
          </a:xfrm>
          <a:prstGeom prst="roundRect">
            <a:avLst>
              <a:gd name="adj" fmla="val 3889"/>
            </a:avLst>
          </a:prstGeom>
          <a:solidFill>
            <a:srgbClr val="F4F8FB"/>
          </a:solidFill>
          <a:ln w="12700">
            <a:solidFill>
              <a:srgbClr val="D5DEE7"/>
            </a:solidFill>
            <a:prstDash val="solid"/>
          </a:ln>
        </p:spPr>
      </p:sp>
      <p:sp>
        <p:nvSpPr>
          <p:cNvPr id="17" name="Text 15"/>
          <p:cNvSpPr/>
          <p:nvPr/>
        </p:nvSpPr>
        <p:spPr>
          <a:xfrm>
            <a:off x="859536" y="4956048"/>
            <a:ext cx="4892040" cy="365760"/>
          </a:xfrm>
          <a:prstGeom prst="rect">
            <a:avLst/>
          </a:prstGeom>
          <a:noFill/>
          <a:ln/>
        </p:spPr>
        <p:txBody>
          <a:bodyPr wrap="square" lIns="0" tIns="0" rIns="0" bIns="0" rtlCol="0" anchor="ctr"/>
          <a:lstStyle/>
          <a:p>
            <a:pPr indent="0" marL="0">
              <a:buNone/>
            </a:pPr>
            <a:r>
              <a:rPr lang="en-US" sz="1700" b="1" dirty="0">
                <a:solidFill>
                  <a:srgbClr val="002E5D"/>
                </a:solidFill>
                <a:latin typeface="Cambria" pitchFamily="34" charset="0"/>
                <a:ea typeface="Cambria" pitchFamily="34" charset="-122"/>
                <a:cs typeface="Cambria" pitchFamily="34" charset="-120"/>
              </a:rPr>
              <a:t>Reflective practice</a:t>
            </a:r>
            <a:endParaRPr lang="en-US" sz="1700" dirty="0"/>
          </a:p>
        </p:txBody>
      </p:sp>
      <p:sp>
        <p:nvSpPr>
          <p:cNvPr id="18" name="Text 16"/>
          <p:cNvSpPr/>
          <p:nvPr/>
        </p:nvSpPr>
        <p:spPr>
          <a:xfrm>
            <a:off x="859536" y="5349240"/>
            <a:ext cx="4956048" cy="1115568"/>
          </a:xfrm>
          <a:prstGeom prst="rect">
            <a:avLst/>
          </a:prstGeom>
          <a:noFill/>
          <a:ln/>
        </p:spPr>
        <p:txBody>
          <a:bodyPr wrap="square" lIns="0" tIns="0" rIns="0" bIns="0" rtlCol="0" anchor="ctr"/>
          <a:lstStyle/>
          <a:p>
            <a:pPr indent="0" marL="0">
              <a:buNone/>
            </a:pPr>
            <a:r>
              <a:rPr lang="en-US" sz="1300" dirty="0">
                <a:solidFill>
                  <a:srgbClr val="1A2732"/>
                </a:solidFill>
                <a:latin typeface="Calibri" pitchFamily="34" charset="0"/>
                <a:ea typeface="Calibri" pitchFamily="34" charset="-122"/>
                <a:cs typeface="Calibri" pitchFamily="34" charset="-120"/>
              </a:rPr>
              <a:t>Schön 1983 · Dreyfus &amp; Dreyfus 1986: reflection and the novice-to-expert path. Problem Setter is Schön's problem-setting made into a mode, and Passivity-to-Agency mirrors novice-to-expert growth.</a:t>
            </a:r>
            <a:endParaRPr lang="en-US" sz="1300" dirty="0"/>
          </a:p>
        </p:txBody>
      </p:sp>
      <p:sp>
        <p:nvSpPr>
          <p:cNvPr id="19" name="Shape 17"/>
          <p:cNvSpPr/>
          <p:nvPr/>
        </p:nvSpPr>
        <p:spPr>
          <a:xfrm>
            <a:off x="6217920" y="4855464"/>
            <a:ext cx="5349240" cy="1645920"/>
          </a:xfrm>
          <a:prstGeom prst="roundRect">
            <a:avLst>
              <a:gd name="adj" fmla="val 3889"/>
            </a:avLst>
          </a:prstGeom>
          <a:solidFill>
            <a:srgbClr val="F4F8FB"/>
          </a:solidFill>
          <a:ln w="12700">
            <a:solidFill>
              <a:srgbClr val="D5DEE7"/>
            </a:solidFill>
            <a:prstDash val="solid"/>
          </a:ln>
        </p:spPr>
      </p:sp>
      <p:sp>
        <p:nvSpPr>
          <p:cNvPr id="20" name="Text 18"/>
          <p:cNvSpPr/>
          <p:nvPr/>
        </p:nvSpPr>
        <p:spPr>
          <a:xfrm>
            <a:off x="6437376" y="4956048"/>
            <a:ext cx="4892040" cy="365760"/>
          </a:xfrm>
          <a:prstGeom prst="rect">
            <a:avLst/>
          </a:prstGeom>
          <a:noFill/>
          <a:ln/>
        </p:spPr>
        <p:txBody>
          <a:bodyPr wrap="square" lIns="0" tIns="0" rIns="0" bIns="0" rtlCol="0" anchor="ctr"/>
          <a:lstStyle/>
          <a:p>
            <a:pPr indent="0" marL="0">
              <a:buNone/>
            </a:pPr>
            <a:r>
              <a:rPr lang="en-US" sz="1700" b="1" dirty="0">
                <a:solidFill>
                  <a:srgbClr val="002E5D"/>
                </a:solidFill>
                <a:latin typeface="Cambria" pitchFamily="34" charset="0"/>
                <a:ea typeface="Cambria" pitchFamily="34" charset="-122"/>
                <a:cs typeface="Cambria" pitchFamily="34" charset="-120"/>
              </a:rPr>
              <a:t>Offloading &amp; vigilance</a:t>
            </a:r>
            <a:endParaRPr lang="en-US" sz="1700" dirty="0"/>
          </a:p>
        </p:txBody>
      </p:sp>
      <p:sp>
        <p:nvSpPr>
          <p:cNvPr id="21" name="Text 19"/>
          <p:cNvSpPr/>
          <p:nvPr/>
        </p:nvSpPr>
        <p:spPr>
          <a:xfrm>
            <a:off x="6437376" y="5349240"/>
            <a:ext cx="4956048" cy="1115568"/>
          </a:xfrm>
          <a:prstGeom prst="rect">
            <a:avLst/>
          </a:prstGeom>
          <a:noFill/>
          <a:ln/>
        </p:spPr>
        <p:txBody>
          <a:bodyPr wrap="square" lIns="0" tIns="0" rIns="0" bIns="0" rtlCol="0" anchor="ctr"/>
          <a:lstStyle/>
          <a:p>
            <a:pPr indent="0" marL="0">
              <a:buNone/>
            </a:pPr>
            <a:r>
              <a:rPr lang="en-US" sz="1300" dirty="0">
                <a:solidFill>
                  <a:srgbClr val="1A2732"/>
                </a:solidFill>
                <a:latin typeface="Calibri" pitchFamily="34" charset="0"/>
                <a:ea typeface="Calibri" pitchFamily="34" charset="-122"/>
                <a:cs typeface="Calibri" pitchFamily="34" charset="-120"/>
              </a:rPr>
              <a:t>Risko &amp; Gilbert 2016 · Sperber et al. 2010: offloading is strategic or corrosive, and AI bypasses evolved filters. Oracle is unexamined offloading; Verification and Challenger restore the vigilance.</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THE BEHAVIORS LAYER</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Eight modes, three tiers</a:t>
            </a:r>
            <a:endParaRPr lang="en-US" sz="3300" dirty="0"/>
          </a:p>
        </p:txBody>
      </p:sp>
      <p:sp>
        <p:nvSpPr>
          <p:cNvPr id="4" name="Text 2"/>
          <p:cNvSpPr/>
          <p:nvPr/>
        </p:nvSpPr>
        <p:spPr>
          <a:xfrm>
            <a:off x="640080" y="1298448"/>
            <a:ext cx="10927080" cy="237744"/>
          </a:xfrm>
          <a:prstGeom prst="rect">
            <a:avLst/>
          </a:prstGeom>
          <a:noFill/>
          <a:ln/>
        </p:spPr>
        <p:txBody>
          <a:bodyPr wrap="square" lIns="0" tIns="0" rIns="0" bIns="0" rtlCol="0" anchor="ctr"/>
          <a:lstStyle/>
          <a:p>
            <a:pPr indent="0" marL="0">
              <a:buNone/>
            </a:pPr>
            <a:r>
              <a:rPr lang="en-US" sz="1100" b="1" spc="200" kern="0" dirty="0">
                <a:solidFill>
                  <a:srgbClr val="1E6B52"/>
                </a:solidFill>
                <a:latin typeface="Calibri" pitchFamily="34" charset="0"/>
                <a:ea typeface="Calibri" pitchFamily="34" charset="-122"/>
                <a:cs typeface="Calibri" pitchFamily="34" charset="-120"/>
              </a:rPr>
              <a:t>AGENCY · YOU DRIVE</a:t>
            </a:r>
            <a:endParaRPr lang="en-US" sz="1100" dirty="0"/>
          </a:p>
        </p:txBody>
      </p:sp>
      <p:sp>
        <p:nvSpPr>
          <p:cNvPr id="5" name="Shape 3"/>
          <p:cNvSpPr/>
          <p:nvPr/>
        </p:nvSpPr>
        <p:spPr>
          <a:xfrm>
            <a:off x="640080" y="1554480"/>
            <a:ext cx="2615184" cy="1353312"/>
          </a:xfrm>
          <a:prstGeom prst="roundRect">
            <a:avLst>
              <a:gd name="adj" fmla="val 4730"/>
            </a:avLst>
          </a:prstGeom>
          <a:solidFill>
            <a:srgbClr val="F4F8FB"/>
          </a:solidFill>
          <a:ln w="12700">
            <a:solidFill>
              <a:srgbClr val="D5DEE7"/>
            </a:solidFill>
            <a:prstDash val="solid"/>
          </a:ln>
        </p:spPr>
      </p:sp>
      <p:sp>
        <p:nvSpPr>
          <p:cNvPr id="6" name="Shape 4"/>
          <p:cNvSpPr/>
          <p:nvPr/>
        </p:nvSpPr>
        <p:spPr>
          <a:xfrm>
            <a:off x="777240" y="1682496"/>
            <a:ext cx="292608" cy="292608"/>
          </a:xfrm>
          <a:prstGeom prst="ellipse">
            <a:avLst/>
          </a:prstGeom>
          <a:solidFill>
            <a:srgbClr val="1E6B52"/>
          </a:solidFill>
          <a:ln w="12700">
            <a:solidFill>
              <a:srgbClr val="1E6B52"/>
            </a:solidFill>
            <a:prstDash val="solid"/>
          </a:ln>
        </p:spPr>
      </p:sp>
      <p:sp>
        <p:nvSpPr>
          <p:cNvPr id="7" name="Text 5"/>
          <p:cNvSpPr/>
          <p:nvPr/>
        </p:nvSpPr>
        <p:spPr>
          <a:xfrm>
            <a:off x="685800" y="1682496"/>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8" name="Text 6"/>
          <p:cNvSpPr/>
          <p:nvPr/>
        </p:nvSpPr>
        <p:spPr>
          <a:xfrm>
            <a:off x="1170432" y="1636776"/>
            <a:ext cx="2048256" cy="457200"/>
          </a:xfrm>
          <a:prstGeom prst="rect">
            <a:avLst/>
          </a:prstGeom>
          <a:noFill/>
          <a:ln/>
        </p:spPr>
        <p:txBody>
          <a:bodyPr wrap="square" lIns="0" tIns="0" rIns="0" bIns="0" rtlCol="0" anchor="ctr"/>
          <a:lstStyle/>
          <a:p>
            <a:pPr indent="0" marL="0">
              <a:buNone/>
            </a:pPr>
            <a:r>
              <a:rPr lang="en-US" sz="1400" b="1" dirty="0">
                <a:solidFill>
                  <a:srgbClr val="1E6B52"/>
                </a:solidFill>
                <a:latin typeface="Cambria" pitchFamily="34" charset="0"/>
                <a:ea typeface="Cambria" pitchFamily="34" charset="-122"/>
                <a:cs typeface="Cambria" pitchFamily="34" charset="-120"/>
              </a:rPr>
              <a:t>Verification Agent</a:t>
            </a:r>
            <a:endParaRPr lang="en-US" sz="1400" dirty="0"/>
          </a:p>
        </p:txBody>
      </p:sp>
      <p:sp>
        <p:nvSpPr>
          <p:cNvPr id="9" name="Text 7"/>
          <p:cNvSpPr/>
          <p:nvPr/>
        </p:nvSpPr>
        <p:spPr>
          <a:xfrm>
            <a:off x="804672" y="2121408"/>
            <a:ext cx="2322576" cy="749808"/>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check claims, calculations, sources, assumptions</a:t>
            </a:r>
            <a:endParaRPr lang="en-US" sz="1200" dirty="0"/>
          </a:p>
        </p:txBody>
      </p:sp>
      <p:sp>
        <p:nvSpPr>
          <p:cNvPr id="10" name="Shape 8"/>
          <p:cNvSpPr/>
          <p:nvPr/>
        </p:nvSpPr>
        <p:spPr>
          <a:xfrm>
            <a:off x="3410712" y="1554480"/>
            <a:ext cx="2615184" cy="1353312"/>
          </a:xfrm>
          <a:prstGeom prst="roundRect">
            <a:avLst>
              <a:gd name="adj" fmla="val 4730"/>
            </a:avLst>
          </a:prstGeom>
          <a:solidFill>
            <a:srgbClr val="F4F8FB"/>
          </a:solidFill>
          <a:ln w="12700">
            <a:solidFill>
              <a:srgbClr val="D5DEE7"/>
            </a:solidFill>
            <a:prstDash val="solid"/>
          </a:ln>
        </p:spPr>
      </p:sp>
      <p:sp>
        <p:nvSpPr>
          <p:cNvPr id="11" name="Shape 9"/>
          <p:cNvSpPr/>
          <p:nvPr/>
        </p:nvSpPr>
        <p:spPr>
          <a:xfrm>
            <a:off x="3547872" y="1682496"/>
            <a:ext cx="292608" cy="292608"/>
          </a:xfrm>
          <a:prstGeom prst="ellipse">
            <a:avLst/>
          </a:prstGeom>
          <a:solidFill>
            <a:srgbClr val="1E6B52"/>
          </a:solidFill>
          <a:ln w="12700">
            <a:solidFill>
              <a:srgbClr val="1E6B52"/>
            </a:solidFill>
            <a:prstDash val="solid"/>
          </a:ln>
        </p:spPr>
      </p:sp>
      <p:sp>
        <p:nvSpPr>
          <p:cNvPr id="12" name="Text 10"/>
          <p:cNvSpPr/>
          <p:nvPr/>
        </p:nvSpPr>
        <p:spPr>
          <a:xfrm>
            <a:off x="3456432" y="1682496"/>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6</a:t>
            </a:r>
            <a:endParaRPr lang="en-US" sz="1200" dirty="0"/>
          </a:p>
        </p:txBody>
      </p:sp>
      <p:sp>
        <p:nvSpPr>
          <p:cNvPr id="13" name="Text 11"/>
          <p:cNvSpPr/>
          <p:nvPr/>
        </p:nvSpPr>
        <p:spPr>
          <a:xfrm>
            <a:off x="3941064" y="1636776"/>
            <a:ext cx="2048256" cy="457200"/>
          </a:xfrm>
          <a:prstGeom prst="rect">
            <a:avLst/>
          </a:prstGeom>
          <a:noFill/>
          <a:ln/>
        </p:spPr>
        <p:txBody>
          <a:bodyPr wrap="square" lIns="0" tIns="0" rIns="0" bIns="0" rtlCol="0" anchor="ctr"/>
          <a:lstStyle/>
          <a:p>
            <a:pPr indent="0" marL="0">
              <a:buNone/>
            </a:pPr>
            <a:r>
              <a:rPr lang="en-US" sz="1400" b="1" dirty="0">
                <a:solidFill>
                  <a:srgbClr val="1E6B52"/>
                </a:solidFill>
                <a:latin typeface="Cambria" pitchFamily="34" charset="0"/>
                <a:ea typeface="Cambria" pitchFamily="34" charset="-122"/>
                <a:cs typeface="Cambria" pitchFamily="34" charset="-120"/>
              </a:rPr>
              <a:t>Creative Expander</a:t>
            </a:r>
            <a:endParaRPr lang="en-US" sz="1400" dirty="0"/>
          </a:p>
        </p:txBody>
      </p:sp>
      <p:sp>
        <p:nvSpPr>
          <p:cNvPr id="14" name="Text 12"/>
          <p:cNvSpPr/>
          <p:nvPr/>
        </p:nvSpPr>
        <p:spPr>
          <a:xfrm>
            <a:off x="3575304" y="2121408"/>
            <a:ext cx="2322576" cy="749808"/>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generate possibilities beyond the obvious</a:t>
            </a:r>
            <a:endParaRPr lang="en-US" sz="1200" dirty="0"/>
          </a:p>
        </p:txBody>
      </p:sp>
      <p:sp>
        <p:nvSpPr>
          <p:cNvPr id="15" name="Shape 13"/>
          <p:cNvSpPr/>
          <p:nvPr/>
        </p:nvSpPr>
        <p:spPr>
          <a:xfrm>
            <a:off x="6181344" y="1554480"/>
            <a:ext cx="2615184" cy="1353312"/>
          </a:xfrm>
          <a:prstGeom prst="roundRect">
            <a:avLst>
              <a:gd name="adj" fmla="val 4730"/>
            </a:avLst>
          </a:prstGeom>
          <a:solidFill>
            <a:srgbClr val="F4F8FB"/>
          </a:solidFill>
          <a:ln w="12700">
            <a:solidFill>
              <a:srgbClr val="D5DEE7"/>
            </a:solidFill>
            <a:prstDash val="solid"/>
          </a:ln>
        </p:spPr>
      </p:sp>
      <p:sp>
        <p:nvSpPr>
          <p:cNvPr id="16" name="Shape 14"/>
          <p:cNvSpPr/>
          <p:nvPr/>
        </p:nvSpPr>
        <p:spPr>
          <a:xfrm>
            <a:off x="6318504" y="1682496"/>
            <a:ext cx="292608" cy="292608"/>
          </a:xfrm>
          <a:prstGeom prst="ellipse">
            <a:avLst/>
          </a:prstGeom>
          <a:solidFill>
            <a:srgbClr val="1E6B52"/>
          </a:solidFill>
          <a:ln w="12700">
            <a:solidFill>
              <a:srgbClr val="1E6B52"/>
            </a:solidFill>
            <a:prstDash val="solid"/>
          </a:ln>
        </p:spPr>
      </p:sp>
      <p:sp>
        <p:nvSpPr>
          <p:cNvPr id="17" name="Text 15"/>
          <p:cNvSpPr/>
          <p:nvPr/>
        </p:nvSpPr>
        <p:spPr>
          <a:xfrm>
            <a:off x="6227064" y="1682496"/>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a:t>
            </a:r>
            <a:endParaRPr lang="en-US" sz="1200" dirty="0"/>
          </a:p>
        </p:txBody>
      </p:sp>
      <p:sp>
        <p:nvSpPr>
          <p:cNvPr id="18" name="Text 16"/>
          <p:cNvSpPr/>
          <p:nvPr/>
        </p:nvSpPr>
        <p:spPr>
          <a:xfrm>
            <a:off x="6711696" y="1636776"/>
            <a:ext cx="2048256" cy="457200"/>
          </a:xfrm>
          <a:prstGeom prst="rect">
            <a:avLst/>
          </a:prstGeom>
          <a:noFill/>
          <a:ln/>
        </p:spPr>
        <p:txBody>
          <a:bodyPr wrap="square" lIns="0" tIns="0" rIns="0" bIns="0" rtlCol="0" anchor="ctr"/>
          <a:lstStyle/>
          <a:p>
            <a:pPr indent="0" marL="0">
              <a:buNone/>
            </a:pPr>
            <a:r>
              <a:rPr lang="en-US" sz="1400" b="1" dirty="0">
                <a:solidFill>
                  <a:srgbClr val="1E6B52"/>
                </a:solidFill>
                <a:latin typeface="Cambria" pitchFamily="34" charset="0"/>
                <a:ea typeface="Cambria" pitchFamily="34" charset="-122"/>
                <a:cs typeface="Cambria" pitchFamily="34" charset="-120"/>
              </a:rPr>
              <a:t>Critical Challenger</a:t>
            </a:r>
            <a:endParaRPr lang="en-US" sz="1400" dirty="0"/>
          </a:p>
        </p:txBody>
      </p:sp>
      <p:sp>
        <p:nvSpPr>
          <p:cNvPr id="19" name="Text 17"/>
          <p:cNvSpPr/>
          <p:nvPr/>
        </p:nvSpPr>
        <p:spPr>
          <a:xfrm>
            <a:off x="6345936" y="2121408"/>
            <a:ext cx="2322576" cy="749808"/>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stress-test and strengthen your own reasoning</a:t>
            </a:r>
            <a:endParaRPr lang="en-US" sz="1200" dirty="0"/>
          </a:p>
        </p:txBody>
      </p:sp>
      <p:sp>
        <p:nvSpPr>
          <p:cNvPr id="20" name="Shape 18"/>
          <p:cNvSpPr/>
          <p:nvPr/>
        </p:nvSpPr>
        <p:spPr>
          <a:xfrm>
            <a:off x="8951976" y="1554480"/>
            <a:ext cx="2615184" cy="1353312"/>
          </a:xfrm>
          <a:prstGeom prst="roundRect">
            <a:avLst>
              <a:gd name="adj" fmla="val 4730"/>
            </a:avLst>
          </a:prstGeom>
          <a:solidFill>
            <a:srgbClr val="F4F8FB"/>
          </a:solidFill>
          <a:ln w="12700">
            <a:solidFill>
              <a:srgbClr val="D5DEE7"/>
            </a:solidFill>
            <a:prstDash val="solid"/>
          </a:ln>
        </p:spPr>
      </p:sp>
      <p:sp>
        <p:nvSpPr>
          <p:cNvPr id="21" name="Shape 19"/>
          <p:cNvSpPr/>
          <p:nvPr/>
        </p:nvSpPr>
        <p:spPr>
          <a:xfrm>
            <a:off x="9089136" y="1682496"/>
            <a:ext cx="292608" cy="292608"/>
          </a:xfrm>
          <a:prstGeom prst="ellipse">
            <a:avLst/>
          </a:prstGeom>
          <a:solidFill>
            <a:srgbClr val="1E6B52"/>
          </a:solidFill>
          <a:ln w="12700">
            <a:solidFill>
              <a:srgbClr val="1E6B52"/>
            </a:solidFill>
            <a:prstDash val="solid"/>
          </a:ln>
        </p:spPr>
      </p:sp>
      <p:sp>
        <p:nvSpPr>
          <p:cNvPr id="22" name="Text 20"/>
          <p:cNvSpPr/>
          <p:nvPr/>
        </p:nvSpPr>
        <p:spPr>
          <a:xfrm>
            <a:off x="8997696" y="1682496"/>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a:t>
            </a:r>
            <a:endParaRPr lang="en-US" sz="1200" dirty="0"/>
          </a:p>
        </p:txBody>
      </p:sp>
      <p:sp>
        <p:nvSpPr>
          <p:cNvPr id="23" name="Text 21"/>
          <p:cNvSpPr/>
          <p:nvPr/>
        </p:nvSpPr>
        <p:spPr>
          <a:xfrm>
            <a:off x="9482328" y="1636776"/>
            <a:ext cx="2048256" cy="457200"/>
          </a:xfrm>
          <a:prstGeom prst="rect">
            <a:avLst/>
          </a:prstGeom>
          <a:noFill/>
          <a:ln/>
        </p:spPr>
        <p:txBody>
          <a:bodyPr wrap="square" lIns="0" tIns="0" rIns="0" bIns="0" rtlCol="0" anchor="ctr"/>
          <a:lstStyle/>
          <a:p>
            <a:pPr indent="0" marL="0">
              <a:buNone/>
            </a:pPr>
            <a:r>
              <a:rPr lang="en-US" sz="1400" b="1" dirty="0">
                <a:solidFill>
                  <a:srgbClr val="1E6B52"/>
                </a:solidFill>
                <a:latin typeface="Cambria" pitchFamily="34" charset="0"/>
                <a:ea typeface="Cambria" pitchFamily="34" charset="-122"/>
                <a:cs typeface="Cambria" pitchFamily="34" charset="-120"/>
              </a:rPr>
              <a:t>Problem Setter</a:t>
            </a:r>
            <a:endParaRPr lang="en-US" sz="1400" dirty="0"/>
          </a:p>
        </p:txBody>
      </p:sp>
      <p:sp>
        <p:nvSpPr>
          <p:cNvPr id="24" name="Text 22"/>
          <p:cNvSpPr/>
          <p:nvPr/>
        </p:nvSpPr>
        <p:spPr>
          <a:xfrm>
            <a:off x="9116568" y="2121408"/>
            <a:ext cx="2322576" cy="749808"/>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reframe the problem before solving it</a:t>
            </a:r>
            <a:endParaRPr lang="en-US" sz="1200" dirty="0"/>
          </a:p>
        </p:txBody>
      </p:sp>
      <p:sp>
        <p:nvSpPr>
          <p:cNvPr id="25" name="Text 23"/>
          <p:cNvSpPr/>
          <p:nvPr/>
        </p:nvSpPr>
        <p:spPr>
          <a:xfrm>
            <a:off x="640080" y="3054096"/>
            <a:ext cx="5486400" cy="237744"/>
          </a:xfrm>
          <a:prstGeom prst="rect">
            <a:avLst/>
          </a:prstGeom>
          <a:noFill/>
          <a:ln/>
        </p:spPr>
        <p:txBody>
          <a:bodyPr wrap="square" lIns="0" tIns="0" rIns="0" bIns="0" rtlCol="0" anchor="ctr"/>
          <a:lstStyle/>
          <a:p>
            <a:pPr indent="0" marL="0">
              <a:buNone/>
            </a:pPr>
            <a:r>
              <a:rPr lang="en-US" sz="1100" b="1" spc="200" kern="0" dirty="0">
                <a:solidFill>
                  <a:srgbClr val="B07818"/>
                </a:solidFill>
                <a:latin typeface="Calibri" pitchFamily="34" charset="0"/>
                <a:ea typeface="Calibri" pitchFamily="34" charset="-122"/>
                <a:cs typeface="Calibri" pitchFamily="34" charset="-120"/>
              </a:rPr>
              <a:t>PARTNERSHIP · THINK TOGETHER</a:t>
            </a:r>
            <a:endParaRPr lang="en-US" sz="1100" dirty="0"/>
          </a:p>
        </p:txBody>
      </p:sp>
      <p:sp>
        <p:nvSpPr>
          <p:cNvPr id="26" name="Shape 24"/>
          <p:cNvSpPr/>
          <p:nvPr/>
        </p:nvSpPr>
        <p:spPr>
          <a:xfrm>
            <a:off x="640080" y="3310128"/>
            <a:ext cx="2615184" cy="1353312"/>
          </a:xfrm>
          <a:prstGeom prst="roundRect">
            <a:avLst>
              <a:gd name="adj" fmla="val 4730"/>
            </a:avLst>
          </a:prstGeom>
          <a:solidFill>
            <a:srgbClr val="F4F8FB"/>
          </a:solidFill>
          <a:ln w="12700">
            <a:solidFill>
              <a:srgbClr val="D5DEE7"/>
            </a:solidFill>
            <a:prstDash val="solid"/>
          </a:ln>
        </p:spPr>
      </p:sp>
      <p:sp>
        <p:nvSpPr>
          <p:cNvPr id="27" name="Shape 25"/>
          <p:cNvSpPr/>
          <p:nvPr/>
        </p:nvSpPr>
        <p:spPr>
          <a:xfrm>
            <a:off x="777240" y="3438144"/>
            <a:ext cx="292608" cy="292608"/>
          </a:xfrm>
          <a:prstGeom prst="ellipse">
            <a:avLst/>
          </a:prstGeom>
          <a:solidFill>
            <a:srgbClr val="B07818"/>
          </a:solidFill>
          <a:ln w="12700">
            <a:solidFill>
              <a:srgbClr val="B07818"/>
            </a:solidFill>
            <a:prstDash val="solid"/>
          </a:ln>
        </p:spPr>
      </p:sp>
      <p:sp>
        <p:nvSpPr>
          <p:cNvPr id="28" name="Text 26"/>
          <p:cNvSpPr/>
          <p:nvPr/>
        </p:nvSpPr>
        <p:spPr>
          <a:xfrm>
            <a:off x="685800" y="3438144"/>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29" name="Text 27"/>
          <p:cNvSpPr/>
          <p:nvPr/>
        </p:nvSpPr>
        <p:spPr>
          <a:xfrm>
            <a:off x="1170432" y="3392424"/>
            <a:ext cx="2048256" cy="457200"/>
          </a:xfrm>
          <a:prstGeom prst="rect">
            <a:avLst/>
          </a:prstGeom>
          <a:noFill/>
          <a:ln/>
        </p:spPr>
        <p:txBody>
          <a:bodyPr wrap="square" lIns="0" tIns="0" rIns="0" bIns="0" rtlCol="0" anchor="ctr"/>
          <a:lstStyle/>
          <a:p>
            <a:pPr indent="0" marL="0">
              <a:buNone/>
            </a:pPr>
            <a:r>
              <a:rPr lang="en-US" sz="1400" b="1" dirty="0">
                <a:solidFill>
                  <a:srgbClr val="B07818"/>
                </a:solidFill>
                <a:latin typeface="Cambria" pitchFamily="34" charset="0"/>
                <a:ea typeface="Cambria" pitchFamily="34" charset="-122"/>
                <a:cs typeface="Cambria" pitchFamily="34" charset="-120"/>
              </a:rPr>
              <a:t>Tutor</a:t>
            </a:r>
            <a:endParaRPr lang="en-US" sz="1400" dirty="0"/>
          </a:p>
        </p:txBody>
      </p:sp>
      <p:sp>
        <p:nvSpPr>
          <p:cNvPr id="30" name="Text 28"/>
          <p:cNvSpPr/>
          <p:nvPr/>
        </p:nvSpPr>
        <p:spPr>
          <a:xfrm>
            <a:off x="804672" y="3877056"/>
            <a:ext cx="2322576" cy="749808"/>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seek genuine understanding, not answers</a:t>
            </a:r>
            <a:endParaRPr lang="en-US" sz="1200" dirty="0"/>
          </a:p>
        </p:txBody>
      </p:sp>
      <p:sp>
        <p:nvSpPr>
          <p:cNvPr id="31" name="Shape 29"/>
          <p:cNvSpPr/>
          <p:nvPr/>
        </p:nvSpPr>
        <p:spPr>
          <a:xfrm>
            <a:off x="3410712" y="3310128"/>
            <a:ext cx="2615184" cy="1353312"/>
          </a:xfrm>
          <a:prstGeom prst="roundRect">
            <a:avLst>
              <a:gd name="adj" fmla="val 4730"/>
            </a:avLst>
          </a:prstGeom>
          <a:solidFill>
            <a:srgbClr val="F4F8FB"/>
          </a:solidFill>
          <a:ln w="12700">
            <a:solidFill>
              <a:srgbClr val="D5DEE7"/>
            </a:solidFill>
            <a:prstDash val="solid"/>
          </a:ln>
        </p:spPr>
      </p:sp>
      <p:sp>
        <p:nvSpPr>
          <p:cNvPr id="32" name="Shape 30"/>
          <p:cNvSpPr/>
          <p:nvPr/>
        </p:nvSpPr>
        <p:spPr>
          <a:xfrm>
            <a:off x="3547872" y="3438144"/>
            <a:ext cx="292608" cy="292608"/>
          </a:xfrm>
          <a:prstGeom prst="ellipse">
            <a:avLst/>
          </a:prstGeom>
          <a:solidFill>
            <a:srgbClr val="B07818"/>
          </a:solidFill>
          <a:ln w="12700">
            <a:solidFill>
              <a:srgbClr val="B07818"/>
            </a:solidFill>
            <a:prstDash val="solid"/>
          </a:ln>
        </p:spPr>
      </p:sp>
      <p:sp>
        <p:nvSpPr>
          <p:cNvPr id="33" name="Text 31"/>
          <p:cNvSpPr/>
          <p:nvPr/>
        </p:nvSpPr>
        <p:spPr>
          <a:xfrm>
            <a:off x="3456432" y="3438144"/>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34" name="Text 32"/>
          <p:cNvSpPr/>
          <p:nvPr/>
        </p:nvSpPr>
        <p:spPr>
          <a:xfrm>
            <a:off x="3941064" y="3392424"/>
            <a:ext cx="2048256" cy="457200"/>
          </a:xfrm>
          <a:prstGeom prst="rect">
            <a:avLst/>
          </a:prstGeom>
          <a:noFill/>
          <a:ln/>
        </p:spPr>
        <p:txBody>
          <a:bodyPr wrap="square" lIns="0" tIns="0" rIns="0" bIns="0" rtlCol="0" anchor="ctr"/>
          <a:lstStyle/>
          <a:p>
            <a:pPr indent="0" marL="0">
              <a:buNone/>
            </a:pPr>
            <a:r>
              <a:rPr lang="en-US" sz="1400" b="1" dirty="0">
                <a:solidFill>
                  <a:srgbClr val="B07818"/>
                </a:solidFill>
                <a:latin typeface="Cambria" pitchFamily="34" charset="0"/>
                <a:ea typeface="Cambria" pitchFamily="34" charset="-122"/>
                <a:cs typeface="Cambria" pitchFamily="34" charset="-120"/>
              </a:rPr>
              <a:t>Collab. Problem-Solver</a:t>
            </a:r>
            <a:endParaRPr lang="en-US" sz="1400" dirty="0"/>
          </a:p>
        </p:txBody>
      </p:sp>
      <p:sp>
        <p:nvSpPr>
          <p:cNvPr id="35" name="Text 33"/>
          <p:cNvSpPr/>
          <p:nvPr/>
        </p:nvSpPr>
        <p:spPr>
          <a:xfrm>
            <a:off x="3575304" y="3877056"/>
            <a:ext cx="2322576" cy="749808"/>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work it together, reasoning at every step</a:t>
            </a:r>
            <a:endParaRPr lang="en-US" sz="1200" dirty="0"/>
          </a:p>
        </p:txBody>
      </p:sp>
      <p:sp>
        <p:nvSpPr>
          <p:cNvPr id="36" name="Text 34"/>
          <p:cNvSpPr/>
          <p:nvPr/>
        </p:nvSpPr>
        <p:spPr>
          <a:xfrm>
            <a:off x="640080" y="4809744"/>
            <a:ext cx="5486400" cy="237744"/>
          </a:xfrm>
          <a:prstGeom prst="rect">
            <a:avLst/>
          </a:prstGeom>
          <a:noFill/>
          <a:ln/>
        </p:spPr>
        <p:txBody>
          <a:bodyPr wrap="square" lIns="0" tIns="0" rIns="0" bIns="0" rtlCol="0" anchor="ctr"/>
          <a:lstStyle/>
          <a:p>
            <a:pPr indent="0" marL="0">
              <a:buNone/>
            </a:pPr>
            <a:r>
              <a:rPr lang="en-US" sz="1100" b="1" spc="200" kern="0" dirty="0">
                <a:solidFill>
                  <a:srgbClr val="A83E32"/>
                </a:solidFill>
                <a:latin typeface="Calibri" pitchFamily="34" charset="0"/>
                <a:ea typeface="Calibri" pitchFamily="34" charset="-122"/>
                <a:cs typeface="Calibri" pitchFamily="34" charset="-120"/>
              </a:rPr>
              <a:t>PASSIVITY · AI THINKS</a:t>
            </a:r>
            <a:endParaRPr lang="en-US" sz="1100" dirty="0"/>
          </a:p>
        </p:txBody>
      </p:sp>
      <p:sp>
        <p:nvSpPr>
          <p:cNvPr id="37" name="Shape 35"/>
          <p:cNvSpPr/>
          <p:nvPr/>
        </p:nvSpPr>
        <p:spPr>
          <a:xfrm>
            <a:off x="640080" y="5065776"/>
            <a:ext cx="2615184" cy="1353312"/>
          </a:xfrm>
          <a:prstGeom prst="roundRect">
            <a:avLst>
              <a:gd name="adj" fmla="val 4730"/>
            </a:avLst>
          </a:prstGeom>
          <a:solidFill>
            <a:srgbClr val="F4F8FB"/>
          </a:solidFill>
          <a:ln w="12700">
            <a:solidFill>
              <a:srgbClr val="D5DEE7"/>
            </a:solidFill>
            <a:prstDash val="solid"/>
          </a:ln>
        </p:spPr>
      </p:sp>
      <p:sp>
        <p:nvSpPr>
          <p:cNvPr id="38" name="Shape 36"/>
          <p:cNvSpPr/>
          <p:nvPr/>
        </p:nvSpPr>
        <p:spPr>
          <a:xfrm>
            <a:off x="777240" y="5193792"/>
            <a:ext cx="292608" cy="292608"/>
          </a:xfrm>
          <a:prstGeom prst="ellipse">
            <a:avLst/>
          </a:prstGeom>
          <a:solidFill>
            <a:srgbClr val="A83E32"/>
          </a:solidFill>
          <a:ln w="12700">
            <a:solidFill>
              <a:srgbClr val="A83E32"/>
            </a:solidFill>
            <a:prstDash val="solid"/>
          </a:ln>
        </p:spPr>
      </p:sp>
      <p:sp>
        <p:nvSpPr>
          <p:cNvPr id="39" name="Text 37"/>
          <p:cNvSpPr/>
          <p:nvPr/>
        </p:nvSpPr>
        <p:spPr>
          <a:xfrm>
            <a:off x="685800" y="5193792"/>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40" name="Text 38"/>
          <p:cNvSpPr/>
          <p:nvPr/>
        </p:nvSpPr>
        <p:spPr>
          <a:xfrm>
            <a:off x="1170432" y="5148072"/>
            <a:ext cx="2048256" cy="457200"/>
          </a:xfrm>
          <a:prstGeom prst="rect">
            <a:avLst/>
          </a:prstGeom>
          <a:noFill/>
          <a:ln/>
        </p:spPr>
        <p:txBody>
          <a:bodyPr wrap="square" lIns="0" tIns="0" rIns="0" bIns="0" rtlCol="0" anchor="ctr"/>
          <a:lstStyle/>
          <a:p>
            <a:pPr indent="0" marL="0">
              <a:buNone/>
            </a:pPr>
            <a:r>
              <a:rPr lang="en-US" sz="1400" b="1" dirty="0">
                <a:solidFill>
                  <a:srgbClr val="A83E32"/>
                </a:solidFill>
                <a:latin typeface="Cambria" pitchFamily="34" charset="0"/>
                <a:ea typeface="Cambria" pitchFamily="34" charset="-122"/>
                <a:cs typeface="Cambria" pitchFamily="34" charset="-120"/>
              </a:rPr>
              <a:t>Oracle</a:t>
            </a:r>
            <a:endParaRPr lang="en-US" sz="1400" dirty="0"/>
          </a:p>
        </p:txBody>
      </p:sp>
      <p:sp>
        <p:nvSpPr>
          <p:cNvPr id="41" name="Text 39"/>
          <p:cNvSpPr/>
          <p:nvPr/>
        </p:nvSpPr>
        <p:spPr>
          <a:xfrm>
            <a:off x="804672" y="5632704"/>
            <a:ext cx="2322576" cy="749808"/>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accept output as authoritative, minimal evaluation</a:t>
            </a:r>
            <a:endParaRPr lang="en-US" sz="1200" dirty="0"/>
          </a:p>
        </p:txBody>
      </p:sp>
      <p:sp>
        <p:nvSpPr>
          <p:cNvPr id="42" name="Shape 40"/>
          <p:cNvSpPr/>
          <p:nvPr/>
        </p:nvSpPr>
        <p:spPr>
          <a:xfrm>
            <a:off x="3410712" y="5065776"/>
            <a:ext cx="2615184" cy="1353312"/>
          </a:xfrm>
          <a:prstGeom prst="roundRect">
            <a:avLst>
              <a:gd name="adj" fmla="val 4730"/>
            </a:avLst>
          </a:prstGeom>
          <a:solidFill>
            <a:srgbClr val="F4F8FB"/>
          </a:solidFill>
          <a:ln w="12700">
            <a:solidFill>
              <a:srgbClr val="D5DEE7"/>
            </a:solidFill>
            <a:prstDash val="solid"/>
          </a:ln>
        </p:spPr>
      </p:sp>
      <p:sp>
        <p:nvSpPr>
          <p:cNvPr id="43" name="Shape 41"/>
          <p:cNvSpPr/>
          <p:nvPr/>
        </p:nvSpPr>
        <p:spPr>
          <a:xfrm>
            <a:off x="3547872" y="5193792"/>
            <a:ext cx="292608" cy="292608"/>
          </a:xfrm>
          <a:prstGeom prst="ellipse">
            <a:avLst/>
          </a:prstGeom>
          <a:solidFill>
            <a:srgbClr val="A83E32"/>
          </a:solidFill>
          <a:ln w="12700">
            <a:solidFill>
              <a:srgbClr val="A83E32"/>
            </a:solidFill>
            <a:prstDash val="solid"/>
          </a:ln>
        </p:spPr>
      </p:sp>
      <p:sp>
        <p:nvSpPr>
          <p:cNvPr id="44" name="Text 42"/>
          <p:cNvSpPr/>
          <p:nvPr/>
        </p:nvSpPr>
        <p:spPr>
          <a:xfrm>
            <a:off x="3456432" y="5193792"/>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45" name="Text 43"/>
          <p:cNvSpPr/>
          <p:nvPr/>
        </p:nvSpPr>
        <p:spPr>
          <a:xfrm>
            <a:off x="3941064" y="5148072"/>
            <a:ext cx="2048256" cy="457200"/>
          </a:xfrm>
          <a:prstGeom prst="rect">
            <a:avLst/>
          </a:prstGeom>
          <a:noFill/>
          <a:ln/>
        </p:spPr>
        <p:txBody>
          <a:bodyPr wrap="square" lIns="0" tIns="0" rIns="0" bIns="0" rtlCol="0" anchor="ctr"/>
          <a:lstStyle/>
          <a:p>
            <a:pPr indent="0" marL="0">
              <a:buNone/>
            </a:pPr>
            <a:r>
              <a:rPr lang="en-US" sz="1400" b="1" dirty="0">
                <a:solidFill>
                  <a:srgbClr val="A83E32"/>
                </a:solidFill>
                <a:latin typeface="Cambria" pitchFamily="34" charset="0"/>
                <a:ea typeface="Cambria" pitchFamily="34" charset="-122"/>
                <a:cs typeface="Cambria" pitchFamily="34" charset="-120"/>
              </a:rPr>
              <a:t>Production Assistant</a:t>
            </a:r>
            <a:endParaRPr lang="en-US" sz="1400" dirty="0"/>
          </a:p>
        </p:txBody>
      </p:sp>
      <p:sp>
        <p:nvSpPr>
          <p:cNvPr id="46" name="Text 44"/>
          <p:cNvSpPr/>
          <p:nvPr/>
        </p:nvSpPr>
        <p:spPr>
          <a:xfrm>
            <a:off x="3575304" y="5632704"/>
            <a:ext cx="2322576" cy="749808"/>
          </a:xfrm>
          <a:prstGeom prst="rect">
            <a:avLst/>
          </a:prstGeom>
          <a:noFill/>
          <a:ln/>
        </p:spPr>
        <p:txBody>
          <a:bodyPr wrap="square" lIns="0" tIns="0" rIns="0" bIns="0" rtlCol="0" anchor="ctr"/>
          <a:lstStyle/>
          <a:p>
            <a:pPr indent="0" marL="0">
              <a:buNone/>
            </a:pPr>
            <a:r>
              <a:rPr lang="en-US" sz="1200" dirty="0">
                <a:solidFill>
                  <a:srgbClr val="1A2732"/>
                </a:solidFill>
                <a:latin typeface="Calibri" pitchFamily="34" charset="0"/>
                <a:ea typeface="Calibri" pitchFamily="34" charset="-122"/>
                <a:cs typeface="Calibri" pitchFamily="34" charset="-120"/>
              </a:rPr>
              <a:t>draft, edit, summarize under direction</a:t>
            </a:r>
            <a:endParaRPr lang="en-US" sz="1200" dirty="0"/>
          </a:p>
        </p:txBody>
      </p:sp>
      <p:sp>
        <p:nvSpPr>
          <p:cNvPr id="47" name="Shape 45"/>
          <p:cNvSpPr/>
          <p:nvPr/>
        </p:nvSpPr>
        <p:spPr>
          <a:xfrm>
            <a:off x="6181344" y="3310128"/>
            <a:ext cx="5385816" cy="3108960"/>
          </a:xfrm>
          <a:prstGeom prst="roundRect">
            <a:avLst>
              <a:gd name="adj" fmla="val 2059"/>
            </a:avLst>
          </a:prstGeom>
          <a:solidFill>
            <a:srgbClr val="002E5D"/>
          </a:solidFill>
          <a:ln w="12700">
            <a:solidFill>
              <a:srgbClr val="002E5D"/>
            </a:solidFill>
            <a:prstDash val="solid"/>
          </a:ln>
        </p:spPr>
      </p:sp>
      <p:sp>
        <p:nvSpPr>
          <p:cNvPr id="48" name="Text 46"/>
          <p:cNvSpPr/>
          <p:nvPr/>
        </p:nvSpPr>
        <p:spPr>
          <a:xfrm>
            <a:off x="6473952" y="3566160"/>
            <a:ext cx="4846320" cy="384048"/>
          </a:xfrm>
          <a:prstGeom prst="rect">
            <a:avLst/>
          </a:prstGeom>
          <a:noFill/>
          <a:ln/>
        </p:spPr>
        <p:txBody>
          <a:bodyPr wrap="square" lIns="0" tIns="0" rIns="0" bIns="0" rtlCol="0" anchor="ctr"/>
          <a:lstStyle/>
          <a:p>
            <a:pPr indent="0" marL="0">
              <a:buNone/>
            </a:pPr>
            <a:r>
              <a:rPr lang="en-US" sz="1800" b="1" dirty="0">
                <a:solidFill>
                  <a:srgbClr val="C28E2E"/>
                </a:solidFill>
                <a:latin typeface="Cambria" pitchFamily="34" charset="0"/>
                <a:ea typeface="Cambria" pitchFamily="34" charset="-122"/>
                <a:cs typeface="Cambria" pitchFamily="34" charset="-120"/>
              </a:rPr>
              <a:t>Not a ladder</a:t>
            </a:r>
            <a:endParaRPr lang="en-US" sz="1800" dirty="0"/>
          </a:p>
        </p:txBody>
      </p:sp>
      <p:sp>
        <p:nvSpPr>
          <p:cNvPr id="49" name="Text 47"/>
          <p:cNvSpPr/>
          <p:nvPr/>
        </p:nvSpPr>
        <p:spPr>
          <a:xfrm>
            <a:off x="6473952" y="4041648"/>
            <a:ext cx="4846320" cy="2194560"/>
          </a:xfrm>
          <a:prstGeom prst="rect">
            <a:avLst/>
          </a:prstGeom>
          <a:noFill/>
          <a:ln/>
        </p:spPr>
        <p:txBody>
          <a:bodyPr wrap="square" lIns="0" tIns="0" rIns="0" bIns="0" rtlCol="0" anchor="ctr"/>
          <a:lstStyle/>
          <a:p>
            <a:pPr indent="0" marL="0">
              <a:buNone/>
            </a:pPr>
            <a:r>
              <a:rPr lang="en-US" sz="1450" dirty="0">
                <a:solidFill>
                  <a:srgbClr val="D6E2EE"/>
                </a:solidFill>
                <a:latin typeface="Calibri" pitchFamily="34" charset="0"/>
                <a:ea typeface="Calibri" pitchFamily="34" charset="-122"/>
                <a:cs typeface="Calibri" pitchFamily="34" charset="-120"/>
              </a:rPr>
              <a:t>Oracle is correct for a bounded lookup. The skill is range and fit-to-task, matching the mode to what the task demands. And the tool never determines the mode. The same chat window can be Oracle or Critical Challenger. Your stance decides.</a:t>
            </a:r>
            <a:endParaRPr lang="en-US" sz="14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ONE WAY THROUGH A REAL PROBLEM</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The modes in motion</a:t>
            </a:r>
            <a:endParaRPr lang="en-US" sz="3300" dirty="0"/>
          </a:p>
        </p:txBody>
      </p:sp>
      <p:sp>
        <p:nvSpPr>
          <p:cNvPr id="4" name="Shape 2"/>
          <p:cNvSpPr/>
          <p:nvPr/>
        </p:nvSpPr>
        <p:spPr>
          <a:xfrm>
            <a:off x="640080" y="1600200"/>
            <a:ext cx="2615184" cy="1298448"/>
          </a:xfrm>
          <a:prstGeom prst="roundRect">
            <a:avLst>
              <a:gd name="adj" fmla="val 4930"/>
            </a:avLst>
          </a:prstGeom>
          <a:solidFill>
            <a:srgbClr val="F4F8FB"/>
          </a:solidFill>
          <a:ln w="12700">
            <a:solidFill>
              <a:srgbClr val="D5DEE7"/>
            </a:solidFill>
            <a:prstDash val="solid"/>
          </a:ln>
        </p:spPr>
      </p:sp>
      <p:sp>
        <p:nvSpPr>
          <p:cNvPr id="5" name="Text 3"/>
          <p:cNvSpPr/>
          <p:nvPr/>
        </p:nvSpPr>
        <p:spPr>
          <a:xfrm>
            <a:off x="804672" y="1691640"/>
            <a:ext cx="1280160" cy="237744"/>
          </a:xfrm>
          <a:prstGeom prst="rect">
            <a:avLst/>
          </a:prstGeom>
          <a:noFill/>
          <a:ln/>
        </p:spPr>
        <p:txBody>
          <a:bodyPr wrap="square" lIns="0" tIns="0" rIns="0" bIns="0" rtlCol="0" anchor="ctr"/>
          <a:lstStyle/>
          <a:p>
            <a:pPr indent="0" marL="0">
              <a:buNone/>
            </a:pPr>
            <a:r>
              <a:rPr lang="en-US" sz="1000" b="1" spc="100" kern="0" dirty="0">
                <a:solidFill>
                  <a:srgbClr val="5C6B7A"/>
                </a:solidFill>
                <a:latin typeface="Calibri" pitchFamily="34" charset="0"/>
                <a:ea typeface="Calibri" pitchFamily="34" charset="-122"/>
                <a:cs typeface="Calibri" pitchFamily="34" charset="-120"/>
              </a:rPr>
              <a:t>STEP 1</a:t>
            </a:r>
            <a:endParaRPr lang="en-US" sz="1000" dirty="0"/>
          </a:p>
        </p:txBody>
      </p:sp>
      <p:sp>
        <p:nvSpPr>
          <p:cNvPr id="6" name="Shape 4"/>
          <p:cNvSpPr/>
          <p:nvPr/>
        </p:nvSpPr>
        <p:spPr>
          <a:xfrm>
            <a:off x="2798064" y="1691640"/>
            <a:ext cx="292608" cy="292608"/>
          </a:xfrm>
          <a:prstGeom prst="ellipse">
            <a:avLst/>
          </a:prstGeom>
          <a:solidFill>
            <a:srgbClr val="6C4E9E"/>
          </a:solidFill>
          <a:ln w="12700">
            <a:solidFill>
              <a:srgbClr val="6C4E9E"/>
            </a:solidFill>
            <a:prstDash val="solid"/>
          </a:ln>
        </p:spPr>
      </p:sp>
      <p:sp>
        <p:nvSpPr>
          <p:cNvPr id="7" name="Text 5"/>
          <p:cNvSpPr/>
          <p:nvPr/>
        </p:nvSpPr>
        <p:spPr>
          <a:xfrm>
            <a:off x="2706624" y="1691640"/>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8</a:t>
            </a:r>
            <a:endParaRPr lang="en-US" sz="1200" dirty="0"/>
          </a:p>
        </p:txBody>
      </p:sp>
      <p:sp>
        <p:nvSpPr>
          <p:cNvPr id="8" name="Text 6"/>
          <p:cNvSpPr/>
          <p:nvPr/>
        </p:nvSpPr>
        <p:spPr>
          <a:xfrm>
            <a:off x="804672" y="1965960"/>
            <a:ext cx="2286000" cy="329184"/>
          </a:xfrm>
          <a:prstGeom prst="rect">
            <a:avLst/>
          </a:prstGeom>
          <a:noFill/>
          <a:ln/>
        </p:spPr>
        <p:txBody>
          <a:bodyPr wrap="square" lIns="0" tIns="0" rIns="0" bIns="0" rtlCol="0" anchor="ctr"/>
          <a:lstStyle/>
          <a:p>
            <a:pPr indent="0" marL="0">
              <a:buNone/>
            </a:pPr>
            <a:r>
              <a:rPr lang="en-US" sz="1350" b="1" dirty="0">
                <a:solidFill>
                  <a:srgbClr val="6C4E9E"/>
                </a:solidFill>
                <a:latin typeface="Cambria" pitchFamily="34" charset="0"/>
                <a:ea typeface="Cambria" pitchFamily="34" charset="-122"/>
                <a:cs typeface="Cambria" pitchFamily="34" charset="-120"/>
              </a:rPr>
              <a:t>Problem Setter</a:t>
            </a:r>
            <a:endParaRPr lang="en-US" sz="1350" dirty="0"/>
          </a:p>
        </p:txBody>
      </p:sp>
      <p:sp>
        <p:nvSpPr>
          <p:cNvPr id="9" name="Text 7"/>
          <p:cNvSpPr/>
          <p:nvPr/>
        </p:nvSpPr>
        <p:spPr>
          <a:xfrm>
            <a:off x="804672" y="2313432"/>
            <a:ext cx="2286000" cy="530352"/>
          </a:xfrm>
          <a:prstGeom prst="rect">
            <a:avLst/>
          </a:prstGeom>
          <a:noFill/>
          <a:ln/>
        </p:spPr>
        <p:txBody>
          <a:bodyPr wrap="square" lIns="0" tIns="0" rIns="0" bIns="0" rtlCol="0" anchor="ctr"/>
          <a:lstStyle/>
          <a:p>
            <a:pPr indent="0" marL="0">
              <a:buNone/>
            </a:pPr>
            <a:r>
              <a:rPr lang="en-US" sz="1150" dirty="0">
                <a:solidFill>
                  <a:srgbClr val="1A2732"/>
                </a:solidFill>
                <a:latin typeface="Calibri" pitchFamily="34" charset="0"/>
                <a:ea typeface="Calibri" pitchFamily="34" charset="-122"/>
                <a:cs typeface="Calibri" pitchFamily="34" charset="-120"/>
              </a:rPr>
              <a:t>Am I solving the right problem?</a:t>
            </a:r>
            <a:endParaRPr lang="en-US" sz="1150" dirty="0"/>
          </a:p>
        </p:txBody>
      </p:sp>
      <p:sp>
        <p:nvSpPr>
          <p:cNvPr id="10" name="Text 8"/>
          <p:cNvSpPr/>
          <p:nvPr/>
        </p:nvSpPr>
        <p:spPr>
          <a:xfrm>
            <a:off x="3236976" y="2011680"/>
            <a:ext cx="219456" cy="457200"/>
          </a:xfrm>
          <a:prstGeom prst="rect">
            <a:avLst/>
          </a:prstGeom>
          <a:noFill/>
          <a:ln/>
        </p:spPr>
        <p:txBody>
          <a:bodyPr wrap="square" lIns="0" tIns="0" rIns="0" bIns="0" rtlCol="0" anchor="ctr"/>
          <a:lstStyle/>
          <a:p>
            <a:pPr algn="ctr" indent="0" marL="0">
              <a:buNone/>
            </a:pPr>
            <a:r>
              <a:rPr lang="en-US" sz="2000" b="1" dirty="0">
                <a:solidFill>
                  <a:srgbClr val="002E5D"/>
                </a:solidFill>
                <a:latin typeface="Cambria" pitchFamily="34" charset="0"/>
                <a:ea typeface="Cambria" pitchFamily="34" charset="-122"/>
                <a:cs typeface="Cambria" pitchFamily="34" charset="-120"/>
              </a:rPr>
              <a:t>→</a:t>
            </a:r>
            <a:endParaRPr lang="en-US" sz="2000" dirty="0"/>
          </a:p>
        </p:txBody>
      </p:sp>
      <p:sp>
        <p:nvSpPr>
          <p:cNvPr id="11" name="Shape 9"/>
          <p:cNvSpPr/>
          <p:nvPr/>
        </p:nvSpPr>
        <p:spPr>
          <a:xfrm>
            <a:off x="3410712" y="1600200"/>
            <a:ext cx="2615184" cy="1298448"/>
          </a:xfrm>
          <a:prstGeom prst="roundRect">
            <a:avLst>
              <a:gd name="adj" fmla="val 4930"/>
            </a:avLst>
          </a:prstGeom>
          <a:solidFill>
            <a:srgbClr val="F4F8FB"/>
          </a:solidFill>
          <a:ln w="12700">
            <a:solidFill>
              <a:srgbClr val="D5DEE7"/>
            </a:solidFill>
            <a:prstDash val="solid"/>
          </a:ln>
        </p:spPr>
      </p:sp>
      <p:sp>
        <p:nvSpPr>
          <p:cNvPr id="12" name="Text 10"/>
          <p:cNvSpPr/>
          <p:nvPr/>
        </p:nvSpPr>
        <p:spPr>
          <a:xfrm>
            <a:off x="3575304" y="1691640"/>
            <a:ext cx="1280160" cy="237744"/>
          </a:xfrm>
          <a:prstGeom prst="rect">
            <a:avLst/>
          </a:prstGeom>
          <a:noFill/>
          <a:ln/>
        </p:spPr>
        <p:txBody>
          <a:bodyPr wrap="square" lIns="0" tIns="0" rIns="0" bIns="0" rtlCol="0" anchor="ctr"/>
          <a:lstStyle/>
          <a:p>
            <a:pPr indent="0" marL="0">
              <a:buNone/>
            </a:pPr>
            <a:r>
              <a:rPr lang="en-US" sz="1000" b="1" spc="100" kern="0" dirty="0">
                <a:solidFill>
                  <a:srgbClr val="5C6B7A"/>
                </a:solidFill>
                <a:latin typeface="Calibri" pitchFamily="34" charset="0"/>
                <a:ea typeface="Calibri" pitchFamily="34" charset="-122"/>
                <a:cs typeface="Calibri" pitchFamily="34" charset="-120"/>
              </a:rPr>
              <a:t>STEP 2</a:t>
            </a:r>
            <a:endParaRPr lang="en-US" sz="1000" dirty="0"/>
          </a:p>
        </p:txBody>
      </p:sp>
      <p:sp>
        <p:nvSpPr>
          <p:cNvPr id="13" name="Shape 11"/>
          <p:cNvSpPr/>
          <p:nvPr/>
        </p:nvSpPr>
        <p:spPr>
          <a:xfrm>
            <a:off x="5568696" y="1691640"/>
            <a:ext cx="292608" cy="292608"/>
          </a:xfrm>
          <a:prstGeom prst="ellipse">
            <a:avLst/>
          </a:prstGeom>
          <a:solidFill>
            <a:srgbClr val="A83E32"/>
          </a:solidFill>
          <a:ln w="12700">
            <a:solidFill>
              <a:srgbClr val="A83E32"/>
            </a:solidFill>
            <a:prstDash val="solid"/>
          </a:ln>
        </p:spPr>
      </p:sp>
      <p:sp>
        <p:nvSpPr>
          <p:cNvPr id="14" name="Text 12"/>
          <p:cNvSpPr/>
          <p:nvPr/>
        </p:nvSpPr>
        <p:spPr>
          <a:xfrm>
            <a:off x="5477256" y="1691640"/>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15" name="Text 13"/>
          <p:cNvSpPr/>
          <p:nvPr/>
        </p:nvSpPr>
        <p:spPr>
          <a:xfrm>
            <a:off x="3575304" y="1965960"/>
            <a:ext cx="2286000" cy="329184"/>
          </a:xfrm>
          <a:prstGeom prst="rect">
            <a:avLst/>
          </a:prstGeom>
          <a:noFill/>
          <a:ln/>
        </p:spPr>
        <p:txBody>
          <a:bodyPr wrap="square" lIns="0" tIns="0" rIns="0" bIns="0" rtlCol="0" anchor="ctr"/>
          <a:lstStyle/>
          <a:p>
            <a:pPr indent="0" marL="0">
              <a:buNone/>
            </a:pPr>
            <a:r>
              <a:rPr lang="en-US" sz="1350" b="1" dirty="0">
                <a:solidFill>
                  <a:srgbClr val="A83E32"/>
                </a:solidFill>
                <a:latin typeface="Cambria" pitchFamily="34" charset="0"/>
                <a:ea typeface="Cambria" pitchFamily="34" charset="-122"/>
                <a:cs typeface="Cambria" pitchFamily="34" charset="-120"/>
              </a:rPr>
              <a:t>Oracle</a:t>
            </a:r>
            <a:endParaRPr lang="en-US" sz="1350" dirty="0"/>
          </a:p>
        </p:txBody>
      </p:sp>
      <p:sp>
        <p:nvSpPr>
          <p:cNvPr id="16" name="Text 14"/>
          <p:cNvSpPr/>
          <p:nvPr/>
        </p:nvSpPr>
        <p:spPr>
          <a:xfrm>
            <a:off x="3575304" y="2313432"/>
            <a:ext cx="2286000" cy="530352"/>
          </a:xfrm>
          <a:prstGeom prst="rect">
            <a:avLst/>
          </a:prstGeom>
          <a:noFill/>
          <a:ln/>
        </p:spPr>
        <p:txBody>
          <a:bodyPr wrap="square" lIns="0" tIns="0" rIns="0" bIns="0" rtlCol="0" anchor="ctr"/>
          <a:lstStyle/>
          <a:p>
            <a:pPr indent="0" marL="0">
              <a:buNone/>
            </a:pPr>
            <a:r>
              <a:rPr lang="en-US" sz="1150" dirty="0">
                <a:solidFill>
                  <a:srgbClr val="1A2732"/>
                </a:solidFill>
                <a:latin typeface="Calibri" pitchFamily="34" charset="0"/>
                <a:ea typeface="Calibri" pitchFamily="34" charset="-122"/>
                <a:cs typeface="Calibri" pitchFamily="34" charset="-120"/>
              </a:rPr>
              <a:t>Look up the bounded facts I need</a:t>
            </a:r>
            <a:endParaRPr lang="en-US" sz="1150" dirty="0"/>
          </a:p>
        </p:txBody>
      </p:sp>
      <p:sp>
        <p:nvSpPr>
          <p:cNvPr id="17" name="Text 15"/>
          <p:cNvSpPr/>
          <p:nvPr/>
        </p:nvSpPr>
        <p:spPr>
          <a:xfrm>
            <a:off x="6007608" y="2011680"/>
            <a:ext cx="219456" cy="457200"/>
          </a:xfrm>
          <a:prstGeom prst="rect">
            <a:avLst/>
          </a:prstGeom>
          <a:noFill/>
          <a:ln/>
        </p:spPr>
        <p:txBody>
          <a:bodyPr wrap="square" lIns="0" tIns="0" rIns="0" bIns="0" rtlCol="0" anchor="ctr"/>
          <a:lstStyle/>
          <a:p>
            <a:pPr algn="ctr" indent="0" marL="0">
              <a:buNone/>
            </a:pPr>
            <a:r>
              <a:rPr lang="en-US" sz="2000" b="1" dirty="0">
                <a:solidFill>
                  <a:srgbClr val="002E5D"/>
                </a:solidFill>
                <a:latin typeface="Cambria" pitchFamily="34" charset="0"/>
                <a:ea typeface="Cambria" pitchFamily="34" charset="-122"/>
                <a:cs typeface="Cambria" pitchFamily="34" charset="-120"/>
              </a:rPr>
              <a:t>→</a:t>
            </a:r>
            <a:endParaRPr lang="en-US" sz="2000" dirty="0"/>
          </a:p>
        </p:txBody>
      </p:sp>
      <p:sp>
        <p:nvSpPr>
          <p:cNvPr id="18" name="Shape 16"/>
          <p:cNvSpPr/>
          <p:nvPr/>
        </p:nvSpPr>
        <p:spPr>
          <a:xfrm>
            <a:off x="6181344" y="1600200"/>
            <a:ext cx="2615184" cy="1298448"/>
          </a:xfrm>
          <a:prstGeom prst="roundRect">
            <a:avLst>
              <a:gd name="adj" fmla="val 4930"/>
            </a:avLst>
          </a:prstGeom>
          <a:solidFill>
            <a:srgbClr val="F4F8FB"/>
          </a:solidFill>
          <a:ln w="12700">
            <a:solidFill>
              <a:srgbClr val="D5DEE7"/>
            </a:solidFill>
            <a:prstDash val="solid"/>
          </a:ln>
        </p:spPr>
      </p:sp>
      <p:sp>
        <p:nvSpPr>
          <p:cNvPr id="19" name="Text 17"/>
          <p:cNvSpPr/>
          <p:nvPr/>
        </p:nvSpPr>
        <p:spPr>
          <a:xfrm>
            <a:off x="6345936" y="1691640"/>
            <a:ext cx="1280160" cy="237744"/>
          </a:xfrm>
          <a:prstGeom prst="rect">
            <a:avLst/>
          </a:prstGeom>
          <a:noFill/>
          <a:ln/>
        </p:spPr>
        <p:txBody>
          <a:bodyPr wrap="square" lIns="0" tIns="0" rIns="0" bIns="0" rtlCol="0" anchor="ctr"/>
          <a:lstStyle/>
          <a:p>
            <a:pPr indent="0" marL="0">
              <a:buNone/>
            </a:pPr>
            <a:r>
              <a:rPr lang="en-US" sz="1000" b="1" spc="100" kern="0" dirty="0">
                <a:solidFill>
                  <a:srgbClr val="5C6B7A"/>
                </a:solidFill>
                <a:latin typeface="Calibri" pitchFamily="34" charset="0"/>
                <a:ea typeface="Calibri" pitchFamily="34" charset="-122"/>
                <a:cs typeface="Calibri" pitchFamily="34" charset="-120"/>
              </a:rPr>
              <a:t>STEP 3</a:t>
            </a:r>
            <a:endParaRPr lang="en-US" sz="1000" dirty="0"/>
          </a:p>
        </p:txBody>
      </p:sp>
      <p:sp>
        <p:nvSpPr>
          <p:cNvPr id="20" name="Shape 18"/>
          <p:cNvSpPr/>
          <p:nvPr/>
        </p:nvSpPr>
        <p:spPr>
          <a:xfrm>
            <a:off x="8339328" y="1691640"/>
            <a:ext cx="292608" cy="292608"/>
          </a:xfrm>
          <a:prstGeom prst="ellipse">
            <a:avLst/>
          </a:prstGeom>
          <a:solidFill>
            <a:srgbClr val="B07818"/>
          </a:solidFill>
          <a:ln w="12700">
            <a:solidFill>
              <a:srgbClr val="B07818"/>
            </a:solidFill>
            <a:prstDash val="solid"/>
          </a:ln>
        </p:spPr>
      </p:sp>
      <p:sp>
        <p:nvSpPr>
          <p:cNvPr id="21" name="Text 19"/>
          <p:cNvSpPr/>
          <p:nvPr/>
        </p:nvSpPr>
        <p:spPr>
          <a:xfrm>
            <a:off x="8247888" y="1691640"/>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22" name="Text 20"/>
          <p:cNvSpPr/>
          <p:nvPr/>
        </p:nvSpPr>
        <p:spPr>
          <a:xfrm>
            <a:off x="6345936" y="1965960"/>
            <a:ext cx="2286000" cy="329184"/>
          </a:xfrm>
          <a:prstGeom prst="rect">
            <a:avLst/>
          </a:prstGeom>
          <a:noFill/>
          <a:ln/>
        </p:spPr>
        <p:txBody>
          <a:bodyPr wrap="square" lIns="0" tIns="0" rIns="0" bIns="0" rtlCol="0" anchor="ctr"/>
          <a:lstStyle/>
          <a:p>
            <a:pPr indent="0" marL="0">
              <a:buNone/>
            </a:pPr>
            <a:r>
              <a:rPr lang="en-US" sz="1350" b="1" dirty="0">
                <a:solidFill>
                  <a:srgbClr val="B07818"/>
                </a:solidFill>
                <a:latin typeface="Cambria" pitchFamily="34" charset="0"/>
                <a:ea typeface="Cambria" pitchFamily="34" charset="-122"/>
                <a:cs typeface="Cambria" pitchFamily="34" charset="-120"/>
              </a:rPr>
              <a:t>Tutor</a:t>
            </a:r>
            <a:endParaRPr lang="en-US" sz="1350" dirty="0"/>
          </a:p>
        </p:txBody>
      </p:sp>
      <p:sp>
        <p:nvSpPr>
          <p:cNvPr id="23" name="Text 21"/>
          <p:cNvSpPr/>
          <p:nvPr/>
        </p:nvSpPr>
        <p:spPr>
          <a:xfrm>
            <a:off x="6345936" y="2313432"/>
            <a:ext cx="2286000" cy="530352"/>
          </a:xfrm>
          <a:prstGeom prst="rect">
            <a:avLst/>
          </a:prstGeom>
          <a:noFill/>
          <a:ln/>
        </p:spPr>
        <p:txBody>
          <a:bodyPr wrap="square" lIns="0" tIns="0" rIns="0" bIns="0" rtlCol="0" anchor="ctr"/>
          <a:lstStyle/>
          <a:p>
            <a:pPr indent="0" marL="0">
              <a:buNone/>
            </a:pPr>
            <a:r>
              <a:rPr lang="en-US" sz="1150" dirty="0">
                <a:solidFill>
                  <a:srgbClr val="1A2732"/>
                </a:solidFill>
                <a:latin typeface="Calibri" pitchFamily="34" charset="0"/>
                <a:ea typeface="Calibri" pitchFamily="34" charset="-122"/>
                <a:cs typeface="Calibri" pitchFamily="34" charset="-120"/>
              </a:rPr>
              <a:t>Learn the concepts I am missing</a:t>
            </a:r>
            <a:endParaRPr lang="en-US" sz="1150" dirty="0"/>
          </a:p>
        </p:txBody>
      </p:sp>
      <p:sp>
        <p:nvSpPr>
          <p:cNvPr id="24" name="Text 22"/>
          <p:cNvSpPr/>
          <p:nvPr/>
        </p:nvSpPr>
        <p:spPr>
          <a:xfrm>
            <a:off x="8778240" y="2011680"/>
            <a:ext cx="219456" cy="457200"/>
          </a:xfrm>
          <a:prstGeom prst="rect">
            <a:avLst/>
          </a:prstGeom>
          <a:noFill/>
          <a:ln/>
        </p:spPr>
        <p:txBody>
          <a:bodyPr wrap="square" lIns="0" tIns="0" rIns="0" bIns="0" rtlCol="0" anchor="ctr"/>
          <a:lstStyle/>
          <a:p>
            <a:pPr algn="ctr" indent="0" marL="0">
              <a:buNone/>
            </a:pPr>
            <a:r>
              <a:rPr lang="en-US" sz="2000" b="1" dirty="0">
                <a:solidFill>
                  <a:srgbClr val="002E5D"/>
                </a:solidFill>
                <a:latin typeface="Cambria" pitchFamily="34" charset="0"/>
                <a:ea typeface="Cambria" pitchFamily="34" charset="-122"/>
                <a:cs typeface="Cambria" pitchFamily="34" charset="-120"/>
              </a:rPr>
              <a:t>→</a:t>
            </a:r>
            <a:endParaRPr lang="en-US" sz="2000" dirty="0"/>
          </a:p>
        </p:txBody>
      </p:sp>
      <p:sp>
        <p:nvSpPr>
          <p:cNvPr id="25" name="Shape 23"/>
          <p:cNvSpPr/>
          <p:nvPr/>
        </p:nvSpPr>
        <p:spPr>
          <a:xfrm>
            <a:off x="8951976" y="1600200"/>
            <a:ext cx="2615184" cy="1298448"/>
          </a:xfrm>
          <a:prstGeom prst="roundRect">
            <a:avLst>
              <a:gd name="adj" fmla="val 4930"/>
            </a:avLst>
          </a:prstGeom>
          <a:solidFill>
            <a:srgbClr val="F4F8FB"/>
          </a:solidFill>
          <a:ln w="12700">
            <a:solidFill>
              <a:srgbClr val="D5DEE7"/>
            </a:solidFill>
            <a:prstDash val="solid"/>
          </a:ln>
        </p:spPr>
      </p:sp>
      <p:sp>
        <p:nvSpPr>
          <p:cNvPr id="26" name="Text 24"/>
          <p:cNvSpPr/>
          <p:nvPr/>
        </p:nvSpPr>
        <p:spPr>
          <a:xfrm>
            <a:off x="9116568" y="1691640"/>
            <a:ext cx="1280160" cy="237744"/>
          </a:xfrm>
          <a:prstGeom prst="rect">
            <a:avLst/>
          </a:prstGeom>
          <a:noFill/>
          <a:ln/>
        </p:spPr>
        <p:txBody>
          <a:bodyPr wrap="square" lIns="0" tIns="0" rIns="0" bIns="0" rtlCol="0" anchor="ctr"/>
          <a:lstStyle/>
          <a:p>
            <a:pPr indent="0" marL="0">
              <a:buNone/>
            </a:pPr>
            <a:r>
              <a:rPr lang="en-US" sz="1000" b="1" spc="100" kern="0" dirty="0">
                <a:solidFill>
                  <a:srgbClr val="5C6B7A"/>
                </a:solidFill>
                <a:latin typeface="Calibri" pitchFamily="34" charset="0"/>
                <a:ea typeface="Calibri" pitchFamily="34" charset="-122"/>
                <a:cs typeface="Calibri" pitchFamily="34" charset="-120"/>
              </a:rPr>
              <a:t>STEP 4</a:t>
            </a:r>
            <a:endParaRPr lang="en-US" sz="1000" dirty="0"/>
          </a:p>
        </p:txBody>
      </p:sp>
      <p:sp>
        <p:nvSpPr>
          <p:cNvPr id="27" name="Shape 25"/>
          <p:cNvSpPr/>
          <p:nvPr/>
        </p:nvSpPr>
        <p:spPr>
          <a:xfrm>
            <a:off x="11109960" y="1691640"/>
            <a:ext cx="292608" cy="292608"/>
          </a:xfrm>
          <a:prstGeom prst="ellipse">
            <a:avLst/>
          </a:prstGeom>
          <a:solidFill>
            <a:srgbClr val="1E6B52"/>
          </a:solidFill>
          <a:ln w="12700">
            <a:solidFill>
              <a:srgbClr val="1E6B52"/>
            </a:solidFill>
            <a:prstDash val="solid"/>
          </a:ln>
        </p:spPr>
      </p:sp>
      <p:sp>
        <p:nvSpPr>
          <p:cNvPr id="28" name="Text 26"/>
          <p:cNvSpPr/>
          <p:nvPr/>
        </p:nvSpPr>
        <p:spPr>
          <a:xfrm>
            <a:off x="11018520" y="1691640"/>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6</a:t>
            </a:r>
            <a:endParaRPr lang="en-US" sz="1200" dirty="0"/>
          </a:p>
        </p:txBody>
      </p:sp>
      <p:sp>
        <p:nvSpPr>
          <p:cNvPr id="29" name="Text 27"/>
          <p:cNvSpPr/>
          <p:nvPr/>
        </p:nvSpPr>
        <p:spPr>
          <a:xfrm>
            <a:off x="9116568" y="1965960"/>
            <a:ext cx="2286000" cy="329184"/>
          </a:xfrm>
          <a:prstGeom prst="rect">
            <a:avLst/>
          </a:prstGeom>
          <a:noFill/>
          <a:ln/>
        </p:spPr>
        <p:txBody>
          <a:bodyPr wrap="square" lIns="0" tIns="0" rIns="0" bIns="0" rtlCol="0" anchor="ctr"/>
          <a:lstStyle/>
          <a:p>
            <a:pPr indent="0" marL="0">
              <a:buNone/>
            </a:pPr>
            <a:r>
              <a:rPr lang="en-US" sz="1350" b="1" dirty="0">
                <a:solidFill>
                  <a:srgbClr val="1E6B52"/>
                </a:solidFill>
                <a:latin typeface="Cambria" pitchFamily="34" charset="0"/>
                <a:ea typeface="Cambria" pitchFamily="34" charset="-122"/>
                <a:cs typeface="Cambria" pitchFamily="34" charset="-120"/>
              </a:rPr>
              <a:t>Creative Expander</a:t>
            </a:r>
            <a:endParaRPr lang="en-US" sz="1350" dirty="0"/>
          </a:p>
        </p:txBody>
      </p:sp>
      <p:sp>
        <p:nvSpPr>
          <p:cNvPr id="30" name="Text 28"/>
          <p:cNvSpPr/>
          <p:nvPr/>
        </p:nvSpPr>
        <p:spPr>
          <a:xfrm>
            <a:off x="9116568" y="2313432"/>
            <a:ext cx="2286000" cy="530352"/>
          </a:xfrm>
          <a:prstGeom prst="rect">
            <a:avLst/>
          </a:prstGeom>
          <a:noFill/>
          <a:ln/>
        </p:spPr>
        <p:txBody>
          <a:bodyPr wrap="square" lIns="0" tIns="0" rIns="0" bIns="0" rtlCol="0" anchor="ctr"/>
          <a:lstStyle/>
          <a:p>
            <a:pPr indent="0" marL="0">
              <a:buNone/>
            </a:pPr>
            <a:r>
              <a:rPr lang="en-US" sz="1150" dirty="0">
                <a:solidFill>
                  <a:srgbClr val="1A2732"/>
                </a:solidFill>
                <a:latin typeface="Calibri" pitchFamily="34" charset="0"/>
                <a:ea typeface="Calibri" pitchFamily="34" charset="-122"/>
                <a:cs typeface="Calibri" pitchFamily="34" charset="-120"/>
              </a:rPr>
              <a:t>Generate options beyond the obvious</a:t>
            </a:r>
            <a:endParaRPr lang="en-US" sz="1150" dirty="0"/>
          </a:p>
        </p:txBody>
      </p:sp>
      <p:sp>
        <p:nvSpPr>
          <p:cNvPr id="31" name="Shape 29"/>
          <p:cNvSpPr/>
          <p:nvPr/>
        </p:nvSpPr>
        <p:spPr>
          <a:xfrm>
            <a:off x="8951976" y="3703320"/>
            <a:ext cx="2615184" cy="1298448"/>
          </a:xfrm>
          <a:prstGeom prst="roundRect">
            <a:avLst>
              <a:gd name="adj" fmla="val 4930"/>
            </a:avLst>
          </a:prstGeom>
          <a:solidFill>
            <a:srgbClr val="F4F8FB"/>
          </a:solidFill>
          <a:ln w="12700">
            <a:solidFill>
              <a:srgbClr val="D5DEE7"/>
            </a:solidFill>
            <a:prstDash val="solid"/>
          </a:ln>
        </p:spPr>
      </p:sp>
      <p:sp>
        <p:nvSpPr>
          <p:cNvPr id="32" name="Text 30"/>
          <p:cNvSpPr/>
          <p:nvPr/>
        </p:nvSpPr>
        <p:spPr>
          <a:xfrm>
            <a:off x="9116568" y="3794760"/>
            <a:ext cx="1280160" cy="237744"/>
          </a:xfrm>
          <a:prstGeom prst="rect">
            <a:avLst/>
          </a:prstGeom>
          <a:noFill/>
          <a:ln/>
        </p:spPr>
        <p:txBody>
          <a:bodyPr wrap="square" lIns="0" tIns="0" rIns="0" bIns="0" rtlCol="0" anchor="ctr"/>
          <a:lstStyle/>
          <a:p>
            <a:pPr indent="0" marL="0">
              <a:buNone/>
            </a:pPr>
            <a:r>
              <a:rPr lang="en-US" sz="1000" b="1" spc="100" kern="0" dirty="0">
                <a:solidFill>
                  <a:srgbClr val="5C6B7A"/>
                </a:solidFill>
                <a:latin typeface="Calibri" pitchFamily="34" charset="0"/>
                <a:ea typeface="Calibri" pitchFamily="34" charset="-122"/>
                <a:cs typeface="Calibri" pitchFamily="34" charset="-120"/>
              </a:rPr>
              <a:t>STEP 5</a:t>
            </a:r>
            <a:endParaRPr lang="en-US" sz="1000" dirty="0"/>
          </a:p>
        </p:txBody>
      </p:sp>
      <p:sp>
        <p:nvSpPr>
          <p:cNvPr id="33" name="Shape 31"/>
          <p:cNvSpPr/>
          <p:nvPr/>
        </p:nvSpPr>
        <p:spPr>
          <a:xfrm>
            <a:off x="11109960" y="3794760"/>
            <a:ext cx="292608" cy="292608"/>
          </a:xfrm>
          <a:prstGeom prst="ellipse">
            <a:avLst/>
          </a:prstGeom>
          <a:solidFill>
            <a:srgbClr val="B07818"/>
          </a:solidFill>
          <a:ln w="12700">
            <a:solidFill>
              <a:srgbClr val="B07818"/>
            </a:solidFill>
            <a:prstDash val="solid"/>
          </a:ln>
        </p:spPr>
      </p:sp>
      <p:sp>
        <p:nvSpPr>
          <p:cNvPr id="34" name="Text 32"/>
          <p:cNvSpPr/>
          <p:nvPr/>
        </p:nvSpPr>
        <p:spPr>
          <a:xfrm>
            <a:off x="11018520" y="3794760"/>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35" name="Text 33"/>
          <p:cNvSpPr/>
          <p:nvPr/>
        </p:nvSpPr>
        <p:spPr>
          <a:xfrm>
            <a:off x="9116568" y="4069080"/>
            <a:ext cx="2286000" cy="329184"/>
          </a:xfrm>
          <a:prstGeom prst="rect">
            <a:avLst/>
          </a:prstGeom>
          <a:noFill/>
          <a:ln/>
        </p:spPr>
        <p:txBody>
          <a:bodyPr wrap="square" lIns="0" tIns="0" rIns="0" bIns="0" rtlCol="0" anchor="ctr"/>
          <a:lstStyle/>
          <a:p>
            <a:pPr indent="0" marL="0">
              <a:buNone/>
            </a:pPr>
            <a:r>
              <a:rPr lang="en-US" sz="1350" b="1" dirty="0">
                <a:solidFill>
                  <a:srgbClr val="B07818"/>
                </a:solidFill>
                <a:latin typeface="Cambria" pitchFamily="34" charset="0"/>
                <a:ea typeface="Cambria" pitchFamily="34" charset="-122"/>
                <a:cs typeface="Cambria" pitchFamily="34" charset="-120"/>
              </a:rPr>
              <a:t>Collab. Problem-Solver</a:t>
            </a:r>
            <a:endParaRPr lang="en-US" sz="1350" dirty="0"/>
          </a:p>
        </p:txBody>
      </p:sp>
      <p:sp>
        <p:nvSpPr>
          <p:cNvPr id="36" name="Text 34"/>
          <p:cNvSpPr/>
          <p:nvPr/>
        </p:nvSpPr>
        <p:spPr>
          <a:xfrm>
            <a:off x="9116568" y="4416552"/>
            <a:ext cx="2286000" cy="530352"/>
          </a:xfrm>
          <a:prstGeom prst="rect">
            <a:avLst/>
          </a:prstGeom>
          <a:noFill/>
          <a:ln/>
        </p:spPr>
        <p:txBody>
          <a:bodyPr wrap="square" lIns="0" tIns="0" rIns="0" bIns="0" rtlCol="0" anchor="ctr"/>
          <a:lstStyle/>
          <a:p>
            <a:pPr indent="0" marL="0">
              <a:buNone/>
            </a:pPr>
            <a:r>
              <a:rPr lang="en-US" sz="1150" dirty="0">
                <a:solidFill>
                  <a:srgbClr val="1A2732"/>
                </a:solidFill>
                <a:latin typeface="Calibri" pitchFamily="34" charset="0"/>
                <a:ea typeface="Calibri" pitchFamily="34" charset="-122"/>
                <a:cs typeface="Calibri" pitchFamily="34" charset="-120"/>
              </a:rPr>
              <a:t>Work the analysis together</a:t>
            </a:r>
            <a:endParaRPr lang="en-US" sz="1150" dirty="0"/>
          </a:p>
        </p:txBody>
      </p:sp>
      <p:sp>
        <p:nvSpPr>
          <p:cNvPr id="37" name="Text 35"/>
          <p:cNvSpPr/>
          <p:nvPr/>
        </p:nvSpPr>
        <p:spPr>
          <a:xfrm>
            <a:off x="8759952" y="4114800"/>
            <a:ext cx="219456" cy="457200"/>
          </a:xfrm>
          <a:prstGeom prst="rect">
            <a:avLst/>
          </a:prstGeom>
          <a:noFill/>
          <a:ln/>
        </p:spPr>
        <p:txBody>
          <a:bodyPr wrap="square" lIns="0" tIns="0" rIns="0" bIns="0" rtlCol="0" anchor="ctr"/>
          <a:lstStyle/>
          <a:p>
            <a:pPr algn="ctr" indent="0" marL="0">
              <a:buNone/>
            </a:pPr>
            <a:r>
              <a:rPr lang="en-US" sz="2000" b="1" dirty="0">
                <a:solidFill>
                  <a:srgbClr val="002E5D"/>
                </a:solidFill>
                <a:latin typeface="Cambria" pitchFamily="34" charset="0"/>
                <a:ea typeface="Cambria" pitchFamily="34" charset="-122"/>
                <a:cs typeface="Cambria" pitchFamily="34" charset="-120"/>
              </a:rPr>
              <a:t>←</a:t>
            </a:r>
            <a:endParaRPr lang="en-US" sz="2000" dirty="0"/>
          </a:p>
        </p:txBody>
      </p:sp>
      <p:sp>
        <p:nvSpPr>
          <p:cNvPr id="38" name="Shape 36"/>
          <p:cNvSpPr/>
          <p:nvPr/>
        </p:nvSpPr>
        <p:spPr>
          <a:xfrm>
            <a:off x="6181344" y="3703320"/>
            <a:ext cx="2615184" cy="1298448"/>
          </a:xfrm>
          <a:prstGeom prst="roundRect">
            <a:avLst>
              <a:gd name="adj" fmla="val 4930"/>
            </a:avLst>
          </a:prstGeom>
          <a:solidFill>
            <a:srgbClr val="F4F8FB"/>
          </a:solidFill>
          <a:ln w="12700">
            <a:solidFill>
              <a:srgbClr val="D5DEE7"/>
            </a:solidFill>
            <a:prstDash val="solid"/>
          </a:ln>
        </p:spPr>
      </p:sp>
      <p:sp>
        <p:nvSpPr>
          <p:cNvPr id="39" name="Text 37"/>
          <p:cNvSpPr/>
          <p:nvPr/>
        </p:nvSpPr>
        <p:spPr>
          <a:xfrm>
            <a:off x="6345936" y="3794760"/>
            <a:ext cx="1280160" cy="237744"/>
          </a:xfrm>
          <a:prstGeom prst="rect">
            <a:avLst/>
          </a:prstGeom>
          <a:noFill/>
          <a:ln/>
        </p:spPr>
        <p:txBody>
          <a:bodyPr wrap="square" lIns="0" tIns="0" rIns="0" bIns="0" rtlCol="0" anchor="ctr"/>
          <a:lstStyle/>
          <a:p>
            <a:pPr indent="0" marL="0">
              <a:buNone/>
            </a:pPr>
            <a:r>
              <a:rPr lang="en-US" sz="1000" b="1" spc="100" kern="0" dirty="0">
                <a:solidFill>
                  <a:srgbClr val="5C6B7A"/>
                </a:solidFill>
                <a:latin typeface="Calibri" pitchFamily="34" charset="0"/>
                <a:ea typeface="Calibri" pitchFamily="34" charset="-122"/>
                <a:cs typeface="Calibri" pitchFamily="34" charset="-120"/>
              </a:rPr>
              <a:t>STEP 6</a:t>
            </a:r>
            <a:endParaRPr lang="en-US" sz="1000" dirty="0"/>
          </a:p>
        </p:txBody>
      </p:sp>
      <p:sp>
        <p:nvSpPr>
          <p:cNvPr id="40" name="Shape 38"/>
          <p:cNvSpPr/>
          <p:nvPr/>
        </p:nvSpPr>
        <p:spPr>
          <a:xfrm>
            <a:off x="8339328" y="3794760"/>
            <a:ext cx="292608" cy="292608"/>
          </a:xfrm>
          <a:prstGeom prst="ellipse">
            <a:avLst/>
          </a:prstGeom>
          <a:solidFill>
            <a:srgbClr val="1E6B52"/>
          </a:solidFill>
          <a:ln w="12700">
            <a:solidFill>
              <a:srgbClr val="1E6B52"/>
            </a:solidFill>
            <a:prstDash val="solid"/>
          </a:ln>
        </p:spPr>
      </p:sp>
      <p:sp>
        <p:nvSpPr>
          <p:cNvPr id="41" name="Text 39"/>
          <p:cNvSpPr/>
          <p:nvPr/>
        </p:nvSpPr>
        <p:spPr>
          <a:xfrm>
            <a:off x="8247888" y="3794760"/>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a:t>
            </a:r>
            <a:endParaRPr lang="en-US" sz="1200" dirty="0"/>
          </a:p>
        </p:txBody>
      </p:sp>
      <p:sp>
        <p:nvSpPr>
          <p:cNvPr id="42" name="Text 40"/>
          <p:cNvSpPr/>
          <p:nvPr/>
        </p:nvSpPr>
        <p:spPr>
          <a:xfrm>
            <a:off x="6345936" y="4069080"/>
            <a:ext cx="2286000" cy="329184"/>
          </a:xfrm>
          <a:prstGeom prst="rect">
            <a:avLst/>
          </a:prstGeom>
          <a:noFill/>
          <a:ln/>
        </p:spPr>
        <p:txBody>
          <a:bodyPr wrap="square" lIns="0" tIns="0" rIns="0" bIns="0" rtlCol="0" anchor="ctr"/>
          <a:lstStyle/>
          <a:p>
            <a:pPr indent="0" marL="0">
              <a:buNone/>
            </a:pPr>
            <a:r>
              <a:rPr lang="en-US" sz="1350" b="1" dirty="0">
                <a:solidFill>
                  <a:srgbClr val="1E6B52"/>
                </a:solidFill>
                <a:latin typeface="Cambria" pitchFamily="34" charset="0"/>
                <a:ea typeface="Cambria" pitchFamily="34" charset="-122"/>
                <a:cs typeface="Cambria" pitchFamily="34" charset="-120"/>
              </a:rPr>
              <a:t>Critical Challenger</a:t>
            </a:r>
            <a:endParaRPr lang="en-US" sz="1350" dirty="0"/>
          </a:p>
        </p:txBody>
      </p:sp>
      <p:sp>
        <p:nvSpPr>
          <p:cNvPr id="43" name="Text 41"/>
          <p:cNvSpPr/>
          <p:nvPr/>
        </p:nvSpPr>
        <p:spPr>
          <a:xfrm>
            <a:off x="6345936" y="4416552"/>
            <a:ext cx="2286000" cy="530352"/>
          </a:xfrm>
          <a:prstGeom prst="rect">
            <a:avLst/>
          </a:prstGeom>
          <a:noFill/>
          <a:ln/>
        </p:spPr>
        <p:txBody>
          <a:bodyPr wrap="square" lIns="0" tIns="0" rIns="0" bIns="0" rtlCol="0" anchor="ctr"/>
          <a:lstStyle/>
          <a:p>
            <a:pPr indent="0" marL="0">
              <a:buNone/>
            </a:pPr>
            <a:r>
              <a:rPr lang="en-US" sz="1150" dirty="0">
                <a:solidFill>
                  <a:srgbClr val="1A2732"/>
                </a:solidFill>
                <a:latin typeface="Calibri" pitchFamily="34" charset="0"/>
                <a:ea typeface="Calibri" pitchFamily="34" charset="-122"/>
                <a:cs typeface="Calibri" pitchFamily="34" charset="-120"/>
              </a:rPr>
              <a:t>Attack my own conclusion</a:t>
            </a:r>
            <a:endParaRPr lang="en-US" sz="1150" dirty="0"/>
          </a:p>
        </p:txBody>
      </p:sp>
      <p:sp>
        <p:nvSpPr>
          <p:cNvPr id="44" name="Text 42"/>
          <p:cNvSpPr/>
          <p:nvPr/>
        </p:nvSpPr>
        <p:spPr>
          <a:xfrm>
            <a:off x="5989320" y="4114800"/>
            <a:ext cx="219456" cy="457200"/>
          </a:xfrm>
          <a:prstGeom prst="rect">
            <a:avLst/>
          </a:prstGeom>
          <a:noFill/>
          <a:ln/>
        </p:spPr>
        <p:txBody>
          <a:bodyPr wrap="square" lIns="0" tIns="0" rIns="0" bIns="0" rtlCol="0" anchor="ctr"/>
          <a:lstStyle/>
          <a:p>
            <a:pPr algn="ctr" indent="0" marL="0">
              <a:buNone/>
            </a:pPr>
            <a:r>
              <a:rPr lang="en-US" sz="2000" b="1" dirty="0">
                <a:solidFill>
                  <a:srgbClr val="002E5D"/>
                </a:solidFill>
                <a:latin typeface="Cambria" pitchFamily="34" charset="0"/>
                <a:ea typeface="Cambria" pitchFamily="34" charset="-122"/>
                <a:cs typeface="Cambria" pitchFamily="34" charset="-120"/>
              </a:rPr>
              <a:t>←</a:t>
            </a:r>
            <a:endParaRPr lang="en-US" sz="2000" dirty="0"/>
          </a:p>
        </p:txBody>
      </p:sp>
      <p:sp>
        <p:nvSpPr>
          <p:cNvPr id="45" name="Shape 43"/>
          <p:cNvSpPr/>
          <p:nvPr/>
        </p:nvSpPr>
        <p:spPr>
          <a:xfrm>
            <a:off x="3410712" y="3703320"/>
            <a:ext cx="2615184" cy="1298448"/>
          </a:xfrm>
          <a:prstGeom prst="roundRect">
            <a:avLst>
              <a:gd name="adj" fmla="val 4930"/>
            </a:avLst>
          </a:prstGeom>
          <a:solidFill>
            <a:srgbClr val="F4F8FB"/>
          </a:solidFill>
          <a:ln w="12700">
            <a:solidFill>
              <a:srgbClr val="D5DEE7"/>
            </a:solidFill>
            <a:prstDash val="solid"/>
          </a:ln>
        </p:spPr>
      </p:sp>
      <p:sp>
        <p:nvSpPr>
          <p:cNvPr id="46" name="Text 44"/>
          <p:cNvSpPr/>
          <p:nvPr/>
        </p:nvSpPr>
        <p:spPr>
          <a:xfrm>
            <a:off x="3575304" y="3794760"/>
            <a:ext cx="1280160" cy="237744"/>
          </a:xfrm>
          <a:prstGeom prst="rect">
            <a:avLst/>
          </a:prstGeom>
          <a:noFill/>
          <a:ln/>
        </p:spPr>
        <p:txBody>
          <a:bodyPr wrap="square" lIns="0" tIns="0" rIns="0" bIns="0" rtlCol="0" anchor="ctr"/>
          <a:lstStyle/>
          <a:p>
            <a:pPr indent="0" marL="0">
              <a:buNone/>
            </a:pPr>
            <a:r>
              <a:rPr lang="en-US" sz="1000" b="1" spc="100" kern="0" dirty="0">
                <a:solidFill>
                  <a:srgbClr val="5C6B7A"/>
                </a:solidFill>
                <a:latin typeface="Calibri" pitchFamily="34" charset="0"/>
                <a:ea typeface="Calibri" pitchFamily="34" charset="-122"/>
                <a:cs typeface="Calibri" pitchFamily="34" charset="-120"/>
              </a:rPr>
              <a:t>STEP 7</a:t>
            </a:r>
            <a:endParaRPr lang="en-US" sz="1000" dirty="0"/>
          </a:p>
        </p:txBody>
      </p:sp>
      <p:sp>
        <p:nvSpPr>
          <p:cNvPr id="47" name="Shape 45"/>
          <p:cNvSpPr/>
          <p:nvPr/>
        </p:nvSpPr>
        <p:spPr>
          <a:xfrm>
            <a:off x="5568696" y="3794760"/>
            <a:ext cx="292608" cy="292608"/>
          </a:xfrm>
          <a:prstGeom prst="ellipse">
            <a:avLst/>
          </a:prstGeom>
          <a:solidFill>
            <a:srgbClr val="1E6B52"/>
          </a:solidFill>
          <a:ln w="12700">
            <a:solidFill>
              <a:srgbClr val="1E6B52"/>
            </a:solidFill>
            <a:prstDash val="solid"/>
          </a:ln>
        </p:spPr>
      </p:sp>
      <p:sp>
        <p:nvSpPr>
          <p:cNvPr id="48" name="Text 46"/>
          <p:cNvSpPr/>
          <p:nvPr/>
        </p:nvSpPr>
        <p:spPr>
          <a:xfrm>
            <a:off x="5477256" y="3794760"/>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49" name="Text 47"/>
          <p:cNvSpPr/>
          <p:nvPr/>
        </p:nvSpPr>
        <p:spPr>
          <a:xfrm>
            <a:off x="3575304" y="4069080"/>
            <a:ext cx="2286000" cy="329184"/>
          </a:xfrm>
          <a:prstGeom prst="rect">
            <a:avLst/>
          </a:prstGeom>
          <a:noFill/>
          <a:ln/>
        </p:spPr>
        <p:txBody>
          <a:bodyPr wrap="square" lIns="0" tIns="0" rIns="0" bIns="0" rtlCol="0" anchor="ctr"/>
          <a:lstStyle/>
          <a:p>
            <a:pPr indent="0" marL="0">
              <a:buNone/>
            </a:pPr>
            <a:r>
              <a:rPr lang="en-US" sz="1350" b="1" dirty="0">
                <a:solidFill>
                  <a:srgbClr val="1E6B52"/>
                </a:solidFill>
                <a:latin typeface="Cambria" pitchFamily="34" charset="0"/>
                <a:ea typeface="Cambria" pitchFamily="34" charset="-122"/>
                <a:cs typeface="Cambria" pitchFamily="34" charset="-120"/>
              </a:rPr>
              <a:t>Verification Agent</a:t>
            </a:r>
            <a:endParaRPr lang="en-US" sz="1350" dirty="0"/>
          </a:p>
        </p:txBody>
      </p:sp>
      <p:sp>
        <p:nvSpPr>
          <p:cNvPr id="50" name="Text 48"/>
          <p:cNvSpPr/>
          <p:nvPr/>
        </p:nvSpPr>
        <p:spPr>
          <a:xfrm>
            <a:off x="3575304" y="4416552"/>
            <a:ext cx="2286000" cy="530352"/>
          </a:xfrm>
          <a:prstGeom prst="rect">
            <a:avLst/>
          </a:prstGeom>
          <a:noFill/>
          <a:ln/>
        </p:spPr>
        <p:txBody>
          <a:bodyPr wrap="square" lIns="0" tIns="0" rIns="0" bIns="0" rtlCol="0" anchor="ctr"/>
          <a:lstStyle/>
          <a:p>
            <a:pPr indent="0" marL="0">
              <a:buNone/>
            </a:pPr>
            <a:r>
              <a:rPr lang="en-US" sz="1150" dirty="0">
                <a:solidFill>
                  <a:srgbClr val="1A2732"/>
                </a:solidFill>
                <a:latin typeface="Calibri" pitchFamily="34" charset="0"/>
                <a:ea typeface="Calibri" pitchFamily="34" charset="-122"/>
                <a:cs typeface="Calibri" pitchFamily="34" charset="-120"/>
              </a:rPr>
              <a:t>Check every claim and number</a:t>
            </a:r>
            <a:endParaRPr lang="en-US" sz="1150" dirty="0"/>
          </a:p>
        </p:txBody>
      </p:sp>
      <p:sp>
        <p:nvSpPr>
          <p:cNvPr id="51" name="Text 49"/>
          <p:cNvSpPr/>
          <p:nvPr/>
        </p:nvSpPr>
        <p:spPr>
          <a:xfrm>
            <a:off x="3218688" y="4114800"/>
            <a:ext cx="219456" cy="457200"/>
          </a:xfrm>
          <a:prstGeom prst="rect">
            <a:avLst/>
          </a:prstGeom>
          <a:noFill/>
          <a:ln/>
        </p:spPr>
        <p:txBody>
          <a:bodyPr wrap="square" lIns="0" tIns="0" rIns="0" bIns="0" rtlCol="0" anchor="ctr"/>
          <a:lstStyle/>
          <a:p>
            <a:pPr algn="ctr" indent="0" marL="0">
              <a:buNone/>
            </a:pPr>
            <a:r>
              <a:rPr lang="en-US" sz="2000" b="1" dirty="0">
                <a:solidFill>
                  <a:srgbClr val="002E5D"/>
                </a:solidFill>
                <a:latin typeface="Cambria" pitchFamily="34" charset="0"/>
                <a:ea typeface="Cambria" pitchFamily="34" charset="-122"/>
                <a:cs typeface="Cambria" pitchFamily="34" charset="-120"/>
              </a:rPr>
              <a:t>←</a:t>
            </a:r>
            <a:endParaRPr lang="en-US" sz="2000" dirty="0"/>
          </a:p>
        </p:txBody>
      </p:sp>
      <p:sp>
        <p:nvSpPr>
          <p:cNvPr id="52" name="Shape 50"/>
          <p:cNvSpPr/>
          <p:nvPr/>
        </p:nvSpPr>
        <p:spPr>
          <a:xfrm>
            <a:off x="640080" y="3703320"/>
            <a:ext cx="2615184" cy="1298448"/>
          </a:xfrm>
          <a:prstGeom prst="roundRect">
            <a:avLst>
              <a:gd name="adj" fmla="val 4930"/>
            </a:avLst>
          </a:prstGeom>
          <a:solidFill>
            <a:srgbClr val="F4F8FB"/>
          </a:solidFill>
          <a:ln w="12700">
            <a:solidFill>
              <a:srgbClr val="D5DEE7"/>
            </a:solidFill>
            <a:prstDash val="solid"/>
          </a:ln>
        </p:spPr>
      </p:sp>
      <p:sp>
        <p:nvSpPr>
          <p:cNvPr id="53" name="Text 51"/>
          <p:cNvSpPr/>
          <p:nvPr/>
        </p:nvSpPr>
        <p:spPr>
          <a:xfrm>
            <a:off x="804672" y="3794760"/>
            <a:ext cx="1280160" cy="237744"/>
          </a:xfrm>
          <a:prstGeom prst="rect">
            <a:avLst/>
          </a:prstGeom>
          <a:noFill/>
          <a:ln/>
        </p:spPr>
        <p:txBody>
          <a:bodyPr wrap="square" lIns="0" tIns="0" rIns="0" bIns="0" rtlCol="0" anchor="ctr"/>
          <a:lstStyle/>
          <a:p>
            <a:pPr indent="0" marL="0">
              <a:buNone/>
            </a:pPr>
            <a:r>
              <a:rPr lang="en-US" sz="1000" b="1" spc="100" kern="0" dirty="0">
                <a:solidFill>
                  <a:srgbClr val="5C6B7A"/>
                </a:solidFill>
                <a:latin typeface="Calibri" pitchFamily="34" charset="0"/>
                <a:ea typeface="Calibri" pitchFamily="34" charset="-122"/>
                <a:cs typeface="Calibri" pitchFamily="34" charset="-120"/>
              </a:rPr>
              <a:t>STEP 8</a:t>
            </a:r>
            <a:endParaRPr lang="en-US" sz="1000" dirty="0"/>
          </a:p>
        </p:txBody>
      </p:sp>
      <p:sp>
        <p:nvSpPr>
          <p:cNvPr id="54" name="Shape 52"/>
          <p:cNvSpPr/>
          <p:nvPr/>
        </p:nvSpPr>
        <p:spPr>
          <a:xfrm>
            <a:off x="2798064" y="3794760"/>
            <a:ext cx="292608" cy="292608"/>
          </a:xfrm>
          <a:prstGeom prst="ellipse">
            <a:avLst/>
          </a:prstGeom>
          <a:solidFill>
            <a:srgbClr val="A83E32"/>
          </a:solidFill>
          <a:ln w="12700">
            <a:solidFill>
              <a:srgbClr val="A83E32"/>
            </a:solidFill>
            <a:prstDash val="solid"/>
          </a:ln>
        </p:spPr>
      </p:sp>
      <p:sp>
        <p:nvSpPr>
          <p:cNvPr id="55" name="Text 53"/>
          <p:cNvSpPr/>
          <p:nvPr/>
        </p:nvSpPr>
        <p:spPr>
          <a:xfrm>
            <a:off x="2706624" y="3794760"/>
            <a:ext cx="47548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56" name="Text 54"/>
          <p:cNvSpPr/>
          <p:nvPr/>
        </p:nvSpPr>
        <p:spPr>
          <a:xfrm>
            <a:off x="804672" y="4069080"/>
            <a:ext cx="2286000" cy="329184"/>
          </a:xfrm>
          <a:prstGeom prst="rect">
            <a:avLst/>
          </a:prstGeom>
          <a:noFill/>
          <a:ln/>
        </p:spPr>
        <p:txBody>
          <a:bodyPr wrap="square" lIns="0" tIns="0" rIns="0" bIns="0" rtlCol="0" anchor="ctr"/>
          <a:lstStyle/>
          <a:p>
            <a:pPr indent="0" marL="0">
              <a:buNone/>
            </a:pPr>
            <a:r>
              <a:rPr lang="en-US" sz="1350" b="1" dirty="0">
                <a:solidFill>
                  <a:srgbClr val="A83E32"/>
                </a:solidFill>
                <a:latin typeface="Cambria" pitchFamily="34" charset="0"/>
                <a:ea typeface="Cambria" pitchFamily="34" charset="-122"/>
                <a:cs typeface="Cambria" pitchFamily="34" charset="-120"/>
              </a:rPr>
              <a:t>Production Assistant</a:t>
            </a:r>
            <a:endParaRPr lang="en-US" sz="1350" dirty="0"/>
          </a:p>
        </p:txBody>
      </p:sp>
      <p:sp>
        <p:nvSpPr>
          <p:cNvPr id="57" name="Text 55"/>
          <p:cNvSpPr/>
          <p:nvPr/>
        </p:nvSpPr>
        <p:spPr>
          <a:xfrm>
            <a:off x="804672" y="4416552"/>
            <a:ext cx="2286000" cy="530352"/>
          </a:xfrm>
          <a:prstGeom prst="rect">
            <a:avLst/>
          </a:prstGeom>
          <a:noFill/>
          <a:ln/>
        </p:spPr>
        <p:txBody>
          <a:bodyPr wrap="square" lIns="0" tIns="0" rIns="0" bIns="0" rtlCol="0" anchor="ctr"/>
          <a:lstStyle/>
          <a:p>
            <a:pPr indent="0" marL="0">
              <a:buNone/>
            </a:pPr>
            <a:r>
              <a:rPr lang="en-US" sz="1150" dirty="0">
                <a:solidFill>
                  <a:srgbClr val="1A2732"/>
                </a:solidFill>
                <a:latin typeface="Calibri" pitchFamily="34" charset="0"/>
                <a:ea typeface="Calibri" pitchFamily="34" charset="-122"/>
                <a:cs typeface="Calibri" pitchFamily="34" charset="-120"/>
              </a:rPr>
              <a:t>Produce the deliverable, last</a:t>
            </a:r>
            <a:endParaRPr lang="en-US" sz="1150" dirty="0"/>
          </a:p>
        </p:txBody>
      </p:sp>
      <p:sp>
        <p:nvSpPr>
          <p:cNvPr id="58" name="Text 56"/>
          <p:cNvSpPr/>
          <p:nvPr/>
        </p:nvSpPr>
        <p:spPr>
          <a:xfrm>
            <a:off x="10881360" y="2926080"/>
            <a:ext cx="457200" cy="731520"/>
          </a:xfrm>
          <a:prstGeom prst="rect">
            <a:avLst/>
          </a:prstGeom>
          <a:noFill/>
          <a:ln/>
        </p:spPr>
        <p:txBody>
          <a:bodyPr wrap="square" lIns="0" tIns="0" rIns="0" bIns="0" rtlCol="0" anchor="ctr"/>
          <a:lstStyle/>
          <a:p>
            <a:pPr algn="ctr" indent="0" marL="0">
              <a:buNone/>
            </a:pPr>
            <a:r>
              <a:rPr lang="en-US" sz="2600" b="1" dirty="0">
                <a:solidFill>
                  <a:srgbClr val="002E5D"/>
                </a:solidFill>
                <a:latin typeface="Cambria" pitchFamily="34" charset="0"/>
                <a:ea typeface="Cambria" pitchFamily="34" charset="-122"/>
                <a:cs typeface="Cambria" pitchFamily="34" charset="-120"/>
              </a:rPr>
              <a:t>↓</a:t>
            </a:r>
            <a:endParaRPr lang="en-US" sz="2600" dirty="0"/>
          </a:p>
        </p:txBody>
      </p:sp>
      <p:sp>
        <p:nvSpPr>
          <p:cNvPr id="59" name="Shape 57"/>
          <p:cNvSpPr/>
          <p:nvPr/>
        </p:nvSpPr>
        <p:spPr>
          <a:xfrm>
            <a:off x="640080" y="5349240"/>
            <a:ext cx="10927080" cy="960120"/>
          </a:xfrm>
          <a:prstGeom prst="roundRect">
            <a:avLst>
              <a:gd name="adj" fmla="val 6667"/>
            </a:avLst>
          </a:prstGeom>
          <a:solidFill>
            <a:srgbClr val="E8EFF6"/>
          </a:solidFill>
          <a:ln w="12700">
            <a:solidFill>
              <a:srgbClr val="E8EFF6"/>
            </a:solidFill>
            <a:prstDash val="solid"/>
          </a:ln>
        </p:spPr>
      </p:sp>
      <p:sp>
        <p:nvSpPr>
          <p:cNvPr id="60" name="Text 58"/>
          <p:cNvSpPr/>
          <p:nvPr/>
        </p:nvSpPr>
        <p:spPr>
          <a:xfrm>
            <a:off x="914400" y="5349240"/>
            <a:ext cx="10424160" cy="960120"/>
          </a:xfrm>
          <a:prstGeom prst="rect">
            <a:avLst/>
          </a:prstGeom>
          <a:noFill/>
          <a:ln/>
        </p:spPr>
        <p:txBody>
          <a:bodyPr wrap="square" lIns="0" tIns="0" rIns="0" bIns="0" rtlCol="0" anchor="ctr"/>
          <a:lstStyle/>
          <a:p>
            <a:pPr indent="0" marL="0">
              <a:buNone/>
            </a:pPr>
            <a:r>
              <a:rPr lang="en-US" sz="1350" b="1" dirty="0">
                <a:solidFill>
                  <a:srgbClr val="002E5D"/>
                </a:solidFill>
                <a:latin typeface="Calibri" pitchFamily="34" charset="0"/>
                <a:ea typeface="Calibri" pitchFamily="34" charset="-122"/>
                <a:cs typeface="Calibri" pitchFamily="34" charset="-120"/>
              </a:rPr>
              <a:t>One defensible path, not the path. Notice what it inverts: the question gets set before any answer is fetched, and production comes last, after the thinking survived challenge and verification. Most people start at step 8 and stop.</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THE THEORY THAT TIES IT TOGETHER</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A four-layer serial mediation model</a:t>
            </a:r>
            <a:endParaRPr lang="en-US" sz="3300" dirty="0"/>
          </a:p>
        </p:txBody>
      </p:sp>
      <p:sp>
        <p:nvSpPr>
          <p:cNvPr id="4" name="Shape 2"/>
          <p:cNvSpPr/>
          <p:nvPr/>
        </p:nvSpPr>
        <p:spPr>
          <a:xfrm>
            <a:off x="640080" y="1737360"/>
            <a:ext cx="2514600" cy="3108960"/>
          </a:xfrm>
          <a:prstGeom prst="roundRect">
            <a:avLst>
              <a:gd name="adj" fmla="val 2545"/>
            </a:avLst>
          </a:prstGeom>
          <a:solidFill>
            <a:srgbClr val="F4F8FB"/>
          </a:solidFill>
          <a:ln w="12700">
            <a:solidFill>
              <a:srgbClr val="D5DEE7"/>
            </a:solidFill>
            <a:prstDash val="solid"/>
          </a:ln>
        </p:spPr>
      </p:sp>
      <p:sp>
        <p:nvSpPr>
          <p:cNvPr id="5" name="Shape 3"/>
          <p:cNvSpPr/>
          <p:nvPr/>
        </p:nvSpPr>
        <p:spPr>
          <a:xfrm>
            <a:off x="640080" y="1737360"/>
            <a:ext cx="2514600" cy="475488"/>
          </a:xfrm>
          <a:prstGeom prst="rect">
            <a:avLst/>
          </a:prstGeom>
          <a:solidFill>
            <a:srgbClr val="002E5D"/>
          </a:solidFill>
          <a:ln/>
        </p:spPr>
      </p:sp>
      <p:sp>
        <p:nvSpPr>
          <p:cNvPr id="6" name="Text 4"/>
          <p:cNvSpPr/>
          <p:nvPr/>
        </p:nvSpPr>
        <p:spPr>
          <a:xfrm>
            <a:off x="640080" y="1737360"/>
            <a:ext cx="2514600" cy="475488"/>
          </a:xfrm>
          <a:prstGeom prst="rect">
            <a:avLst/>
          </a:prstGeom>
          <a:noFill/>
          <a:ln/>
        </p:spPr>
        <p:txBody>
          <a:bodyPr wrap="square" lIns="0" tIns="0" rIns="0" bIns="0" rtlCol="0" anchor="ctr"/>
          <a:lstStyle/>
          <a:p>
            <a:pPr algn="ctr" indent="0" marL="0">
              <a:buNone/>
            </a:pPr>
            <a:r>
              <a:rPr lang="en-US" sz="1450" b="1" dirty="0">
                <a:solidFill>
                  <a:srgbClr val="FFFFFF"/>
                </a:solidFill>
                <a:latin typeface="Calibri" pitchFamily="34" charset="0"/>
                <a:ea typeface="Calibri" pitchFamily="34" charset="-122"/>
                <a:cs typeface="Calibri" pitchFamily="34" charset="-120"/>
              </a:rPr>
              <a:t>DISPOSITIONS</a:t>
            </a:r>
            <a:endParaRPr lang="en-US" sz="1450" dirty="0"/>
          </a:p>
        </p:txBody>
      </p:sp>
      <p:sp>
        <p:nvSpPr>
          <p:cNvPr id="7" name="Text 5"/>
          <p:cNvSpPr/>
          <p:nvPr/>
        </p:nvSpPr>
        <p:spPr>
          <a:xfrm>
            <a:off x="804672" y="2331720"/>
            <a:ext cx="2194560" cy="731520"/>
          </a:xfrm>
          <a:prstGeom prst="rect">
            <a:avLst/>
          </a:prstGeom>
          <a:noFill/>
          <a:ln/>
        </p:spPr>
        <p:txBody>
          <a:bodyPr wrap="square" lIns="0" tIns="0" rIns="0" bIns="0" rtlCol="0" anchor="ctr"/>
          <a:lstStyle/>
          <a:p>
            <a:pPr indent="0" marL="0">
              <a:buNone/>
            </a:pPr>
            <a:r>
              <a:rPr lang="en-US" sz="1400" b="1" dirty="0">
                <a:solidFill>
                  <a:srgbClr val="1A2732"/>
                </a:solidFill>
                <a:latin typeface="Cambria" pitchFamily="34" charset="0"/>
                <a:ea typeface="Cambria" pitchFamily="34" charset="-122"/>
                <a:cs typeface="Cambria" pitchFamily="34" charset="-120"/>
              </a:rPr>
              <a:t>Who you are when you sit down</a:t>
            </a:r>
            <a:endParaRPr lang="en-US" sz="1400" dirty="0"/>
          </a:p>
        </p:txBody>
      </p:sp>
      <p:sp>
        <p:nvSpPr>
          <p:cNvPr id="8" name="Text 6"/>
          <p:cNvSpPr/>
          <p:nvPr/>
        </p:nvSpPr>
        <p:spPr>
          <a:xfrm>
            <a:off x="804672" y="3127248"/>
            <a:ext cx="2212848" cy="1645920"/>
          </a:xfrm>
          <a:prstGeom prst="rect">
            <a:avLst/>
          </a:prstGeom>
          <a:noFill/>
          <a:ln/>
        </p:spPr>
        <p:txBody>
          <a:bodyPr wrap="square" lIns="0" tIns="0" rIns="0" bIns="0" rtlCol="0" anchor="ctr"/>
          <a:lstStyle/>
          <a:p>
            <a:pPr indent="0" marL="0">
              <a:buNone/>
            </a:pPr>
            <a:r>
              <a:rPr lang="en-US" sz="1200" dirty="0">
                <a:solidFill>
                  <a:srgbClr val="5C6B7A"/>
                </a:solidFill>
                <a:latin typeface="Calibri" pitchFamily="34" charset="0"/>
                <a:ea typeface="Calibri" pitchFamily="34" charset="-122"/>
                <a:cs typeface="Calibri" pitchFamily="34" charset="-120"/>
              </a:rPr>
              <a:t>Intellectual humility · tinkering · tolerance for ambiguity · internal locus of evaluation · investment in process</a:t>
            </a:r>
            <a:endParaRPr lang="en-US" sz="1200" dirty="0"/>
          </a:p>
        </p:txBody>
      </p:sp>
      <p:sp>
        <p:nvSpPr>
          <p:cNvPr id="9" name="Text 7"/>
          <p:cNvSpPr/>
          <p:nvPr/>
        </p:nvSpPr>
        <p:spPr>
          <a:xfrm>
            <a:off x="3127248" y="2926080"/>
            <a:ext cx="457200" cy="548640"/>
          </a:xfrm>
          <a:prstGeom prst="rect">
            <a:avLst/>
          </a:prstGeom>
          <a:noFill/>
          <a:ln/>
        </p:spPr>
        <p:txBody>
          <a:bodyPr wrap="square" lIns="0" tIns="0" rIns="0" bIns="0" rtlCol="0" anchor="ctr"/>
          <a:lstStyle/>
          <a:p>
            <a:pPr algn="ctr" indent="0" marL="0">
              <a:buNone/>
            </a:pPr>
            <a:r>
              <a:rPr lang="en-US" sz="2600" b="1" dirty="0">
                <a:solidFill>
                  <a:srgbClr val="002E5D"/>
                </a:solidFill>
                <a:latin typeface="Cambria" pitchFamily="34" charset="0"/>
                <a:ea typeface="Cambria" pitchFamily="34" charset="-122"/>
                <a:cs typeface="Cambria" pitchFamily="34" charset="-120"/>
              </a:rPr>
              <a:t>→</a:t>
            </a:r>
            <a:endParaRPr lang="en-US" sz="2600" dirty="0"/>
          </a:p>
        </p:txBody>
      </p:sp>
      <p:sp>
        <p:nvSpPr>
          <p:cNvPr id="10" name="Shape 8"/>
          <p:cNvSpPr/>
          <p:nvPr/>
        </p:nvSpPr>
        <p:spPr>
          <a:xfrm>
            <a:off x="3493008" y="1737360"/>
            <a:ext cx="2514600" cy="3108960"/>
          </a:xfrm>
          <a:prstGeom prst="roundRect">
            <a:avLst>
              <a:gd name="adj" fmla="val 2545"/>
            </a:avLst>
          </a:prstGeom>
          <a:solidFill>
            <a:srgbClr val="F4F8FB"/>
          </a:solidFill>
          <a:ln w="12700">
            <a:solidFill>
              <a:srgbClr val="D5DEE7"/>
            </a:solidFill>
            <a:prstDash val="solid"/>
          </a:ln>
        </p:spPr>
      </p:sp>
      <p:sp>
        <p:nvSpPr>
          <p:cNvPr id="11" name="Shape 9"/>
          <p:cNvSpPr/>
          <p:nvPr/>
        </p:nvSpPr>
        <p:spPr>
          <a:xfrm>
            <a:off x="3493008" y="1737360"/>
            <a:ext cx="2514600" cy="475488"/>
          </a:xfrm>
          <a:prstGeom prst="rect">
            <a:avLst/>
          </a:prstGeom>
          <a:solidFill>
            <a:srgbClr val="0B5CAB"/>
          </a:solidFill>
          <a:ln/>
        </p:spPr>
      </p:sp>
      <p:sp>
        <p:nvSpPr>
          <p:cNvPr id="12" name="Text 10"/>
          <p:cNvSpPr/>
          <p:nvPr/>
        </p:nvSpPr>
        <p:spPr>
          <a:xfrm>
            <a:off x="3493008" y="1737360"/>
            <a:ext cx="2514600" cy="475488"/>
          </a:xfrm>
          <a:prstGeom prst="rect">
            <a:avLst/>
          </a:prstGeom>
          <a:noFill/>
          <a:ln/>
        </p:spPr>
        <p:txBody>
          <a:bodyPr wrap="square" lIns="0" tIns="0" rIns="0" bIns="0" rtlCol="0" anchor="ctr"/>
          <a:lstStyle/>
          <a:p>
            <a:pPr algn="ctr" indent="0" marL="0">
              <a:buNone/>
            </a:pPr>
            <a:r>
              <a:rPr lang="en-US" sz="1450" b="1" dirty="0">
                <a:solidFill>
                  <a:srgbClr val="FFFFFF"/>
                </a:solidFill>
                <a:latin typeface="Calibri" pitchFamily="34" charset="0"/>
                <a:ea typeface="Calibri" pitchFamily="34" charset="-122"/>
                <a:cs typeface="Calibri" pitchFamily="34" charset="-120"/>
              </a:rPr>
              <a:t>PRINCIPLES</a:t>
            </a:r>
            <a:endParaRPr lang="en-US" sz="1450" dirty="0"/>
          </a:p>
        </p:txBody>
      </p:sp>
      <p:sp>
        <p:nvSpPr>
          <p:cNvPr id="13" name="Text 11"/>
          <p:cNvSpPr/>
          <p:nvPr/>
        </p:nvSpPr>
        <p:spPr>
          <a:xfrm>
            <a:off x="3657600" y="2331720"/>
            <a:ext cx="2194560" cy="731520"/>
          </a:xfrm>
          <a:prstGeom prst="rect">
            <a:avLst/>
          </a:prstGeom>
          <a:noFill/>
          <a:ln/>
        </p:spPr>
        <p:txBody>
          <a:bodyPr wrap="square" lIns="0" tIns="0" rIns="0" bIns="0" rtlCol="0" anchor="ctr"/>
          <a:lstStyle/>
          <a:p>
            <a:pPr indent="0" marL="0">
              <a:buNone/>
            </a:pPr>
            <a:r>
              <a:rPr lang="en-US" sz="1400" b="1" dirty="0">
                <a:solidFill>
                  <a:srgbClr val="1A2732"/>
                </a:solidFill>
                <a:latin typeface="Cambria" pitchFamily="34" charset="0"/>
                <a:ea typeface="Cambria" pitchFamily="34" charset="-122"/>
                <a:cs typeface="Cambria" pitchFamily="34" charset="-120"/>
              </a:rPr>
              <a:t>The commitments you hold</a:t>
            </a:r>
            <a:endParaRPr lang="en-US" sz="1400" dirty="0"/>
          </a:p>
        </p:txBody>
      </p:sp>
      <p:sp>
        <p:nvSpPr>
          <p:cNvPr id="14" name="Text 12"/>
          <p:cNvSpPr/>
          <p:nvPr/>
        </p:nvSpPr>
        <p:spPr>
          <a:xfrm>
            <a:off x="3657600" y="3127248"/>
            <a:ext cx="2212848" cy="1645920"/>
          </a:xfrm>
          <a:prstGeom prst="rect">
            <a:avLst/>
          </a:prstGeom>
          <a:noFill/>
          <a:ln/>
        </p:spPr>
        <p:txBody>
          <a:bodyPr wrap="square" lIns="0" tIns="0" rIns="0" bIns="0" rtlCol="0" anchor="ctr"/>
          <a:lstStyle/>
          <a:p>
            <a:pPr indent="0" marL="0">
              <a:buNone/>
            </a:pPr>
            <a:r>
              <a:rPr lang="en-US" sz="1200" dirty="0">
                <a:solidFill>
                  <a:srgbClr val="5C6B7A"/>
                </a:solidFill>
                <a:latin typeface="Calibri" pitchFamily="34" charset="0"/>
                <a:ea typeface="Calibri" pitchFamily="34" charset="-122"/>
                <a:cs typeface="Calibri" pitchFamily="34" charset="-120"/>
              </a:rPr>
              <a:t>Authorship · voice · productive friction · metacognitive reflection · calibrated trust</a:t>
            </a:r>
            <a:endParaRPr lang="en-US" sz="1200" dirty="0"/>
          </a:p>
        </p:txBody>
      </p:sp>
      <p:sp>
        <p:nvSpPr>
          <p:cNvPr id="15" name="Text 13"/>
          <p:cNvSpPr/>
          <p:nvPr/>
        </p:nvSpPr>
        <p:spPr>
          <a:xfrm>
            <a:off x="5980176" y="2926080"/>
            <a:ext cx="457200" cy="548640"/>
          </a:xfrm>
          <a:prstGeom prst="rect">
            <a:avLst/>
          </a:prstGeom>
          <a:noFill/>
          <a:ln/>
        </p:spPr>
        <p:txBody>
          <a:bodyPr wrap="square" lIns="0" tIns="0" rIns="0" bIns="0" rtlCol="0" anchor="ctr"/>
          <a:lstStyle/>
          <a:p>
            <a:pPr algn="ctr" indent="0" marL="0">
              <a:buNone/>
            </a:pPr>
            <a:r>
              <a:rPr lang="en-US" sz="2600" b="1" dirty="0">
                <a:solidFill>
                  <a:srgbClr val="002E5D"/>
                </a:solidFill>
                <a:latin typeface="Cambria" pitchFamily="34" charset="0"/>
                <a:ea typeface="Cambria" pitchFamily="34" charset="-122"/>
                <a:cs typeface="Cambria" pitchFamily="34" charset="-120"/>
              </a:rPr>
              <a:t>→</a:t>
            </a:r>
            <a:endParaRPr lang="en-US" sz="2600" dirty="0"/>
          </a:p>
        </p:txBody>
      </p:sp>
      <p:sp>
        <p:nvSpPr>
          <p:cNvPr id="16" name="Shape 14"/>
          <p:cNvSpPr/>
          <p:nvPr/>
        </p:nvSpPr>
        <p:spPr>
          <a:xfrm>
            <a:off x="6345936" y="1737360"/>
            <a:ext cx="2514600" cy="3108960"/>
          </a:xfrm>
          <a:prstGeom prst="roundRect">
            <a:avLst>
              <a:gd name="adj" fmla="val 2545"/>
            </a:avLst>
          </a:prstGeom>
          <a:solidFill>
            <a:srgbClr val="F4F8FB"/>
          </a:solidFill>
          <a:ln w="12700">
            <a:solidFill>
              <a:srgbClr val="D5DEE7"/>
            </a:solidFill>
            <a:prstDash val="solid"/>
          </a:ln>
        </p:spPr>
      </p:sp>
      <p:sp>
        <p:nvSpPr>
          <p:cNvPr id="17" name="Shape 15"/>
          <p:cNvSpPr/>
          <p:nvPr/>
        </p:nvSpPr>
        <p:spPr>
          <a:xfrm>
            <a:off x="6345936" y="1737360"/>
            <a:ext cx="2514600" cy="475488"/>
          </a:xfrm>
          <a:prstGeom prst="rect">
            <a:avLst/>
          </a:prstGeom>
          <a:solidFill>
            <a:srgbClr val="B07818"/>
          </a:solidFill>
          <a:ln/>
        </p:spPr>
      </p:sp>
      <p:sp>
        <p:nvSpPr>
          <p:cNvPr id="18" name="Text 16"/>
          <p:cNvSpPr/>
          <p:nvPr/>
        </p:nvSpPr>
        <p:spPr>
          <a:xfrm>
            <a:off x="6345936" y="1737360"/>
            <a:ext cx="2514600" cy="475488"/>
          </a:xfrm>
          <a:prstGeom prst="rect">
            <a:avLst/>
          </a:prstGeom>
          <a:noFill/>
          <a:ln/>
        </p:spPr>
        <p:txBody>
          <a:bodyPr wrap="square" lIns="0" tIns="0" rIns="0" bIns="0" rtlCol="0" anchor="ctr"/>
          <a:lstStyle/>
          <a:p>
            <a:pPr algn="ctr" indent="0" marL="0">
              <a:buNone/>
            </a:pPr>
            <a:r>
              <a:rPr lang="en-US" sz="1450" b="1" dirty="0">
                <a:solidFill>
                  <a:srgbClr val="FFFFFF"/>
                </a:solidFill>
                <a:latin typeface="Calibri" pitchFamily="34" charset="0"/>
                <a:ea typeface="Calibri" pitchFamily="34" charset="-122"/>
                <a:cs typeface="Calibri" pitchFamily="34" charset="-120"/>
              </a:rPr>
              <a:t>MODES</a:t>
            </a:r>
            <a:endParaRPr lang="en-US" sz="1450" dirty="0"/>
          </a:p>
        </p:txBody>
      </p:sp>
      <p:sp>
        <p:nvSpPr>
          <p:cNvPr id="19" name="Text 17"/>
          <p:cNvSpPr/>
          <p:nvPr/>
        </p:nvSpPr>
        <p:spPr>
          <a:xfrm>
            <a:off x="6510528" y="2331720"/>
            <a:ext cx="2194560" cy="731520"/>
          </a:xfrm>
          <a:prstGeom prst="rect">
            <a:avLst/>
          </a:prstGeom>
          <a:noFill/>
          <a:ln/>
        </p:spPr>
        <p:txBody>
          <a:bodyPr wrap="square" lIns="0" tIns="0" rIns="0" bIns="0" rtlCol="0" anchor="ctr"/>
          <a:lstStyle/>
          <a:p>
            <a:pPr indent="0" marL="0">
              <a:buNone/>
            </a:pPr>
            <a:r>
              <a:rPr lang="en-US" sz="1400" b="1" dirty="0">
                <a:solidFill>
                  <a:srgbClr val="1A2732"/>
                </a:solidFill>
                <a:latin typeface="Cambria" pitchFamily="34" charset="0"/>
                <a:ea typeface="Cambria" pitchFamily="34" charset="-122"/>
                <a:cs typeface="Cambria" pitchFamily="34" charset="-120"/>
              </a:rPr>
              <a:t>The behaviors you enact</a:t>
            </a:r>
            <a:endParaRPr lang="en-US" sz="1400" dirty="0"/>
          </a:p>
        </p:txBody>
      </p:sp>
      <p:sp>
        <p:nvSpPr>
          <p:cNvPr id="20" name="Text 18"/>
          <p:cNvSpPr/>
          <p:nvPr/>
        </p:nvSpPr>
        <p:spPr>
          <a:xfrm>
            <a:off x="6510528" y="3127248"/>
            <a:ext cx="2212848" cy="1645920"/>
          </a:xfrm>
          <a:prstGeom prst="rect">
            <a:avLst/>
          </a:prstGeom>
          <a:noFill/>
          <a:ln/>
        </p:spPr>
        <p:txBody>
          <a:bodyPr wrap="square" lIns="0" tIns="0" rIns="0" bIns="0" rtlCol="0" anchor="ctr"/>
          <a:lstStyle/>
          <a:p>
            <a:pPr indent="0" marL="0">
              <a:buNone/>
            </a:pPr>
            <a:r>
              <a:rPr lang="en-US" sz="1200" dirty="0">
                <a:solidFill>
                  <a:srgbClr val="5C6B7A"/>
                </a:solidFill>
                <a:latin typeface="Calibri" pitchFamily="34" charset="0"/>
                <a:ea typeface="Calibri" pitchFamily="34" charset="-122"/>
                <a:cs typeface="Calibri" pitchFamily="34" charset="-120"/>
              </a:rPr>
              <a:t>The eight modes, from Oracle to Problem Setter</a:t>
            </a:r>
            <a:endParaRPr lang="en-US" sz="1200" dirty="0"/>
          </a:p>
        </p:txBody>
      </p:sp>
      <p:sp>
        <p:nvSpPr>
          <p:cNvPr id="21" name="Text 19"/>
          <p:cNvSpPr/>
          <p:nvPr/>
        </p:nvSpPr>
        <p:spPr>
          <a:xfrm>
            <a:off x="8833104" y="2926080"/>
            <a:ext cx="457200" cy="548640"/>
          </a:xfrm>
          <a:prstGeom prst="rect">
            <a:avLst/>
          </a:prstGeom>
          <a:noFill/>
          <a:ln/>
        </p:spPr>
        <p:txBody>
          <a:bodyPr wrap="square" lIns="0" tIns="0" rIns="0" bIns="0" rtlCol="0" anchor="ctr"/>
          <a:lstStyle/>
          <a:p>
            <a:pPr algn="ctr" indent="0" marL="0">
              <a:buNone/>
            </a:pPr>
            <a:r>
              <a:rPr lang="en-US" sz="2600" b="1" dirty="0">
                <a:solidFill>
                  <a:srgbClr val="002E5D"/>
                </a:solidFill>
                <a:latin typeface="Cambria" pitchFamily="34" charset="0"/>
                <a:ea typeface="Cambria" pitchFamily="34" charset="-122"/>
                <a:cs typeface="Cambria" pitchFamily="34" charset="-120"/>
              </a:rPr>
              <a:t>→</a:t>
            </a:r>
            <a:endParaRPr lang="en-US" sz="2600" dirty="0"/>
          </a:p>
        </p:txBody>
      </p:sp>
      <p:sp>
        <p:nvSpPr>
          <p:cNvPr id="22" name="Shape 20"/>
          <p:cNvSpPr/>
          <p:nvPr/>
        </p:nvSpPr>
        <p:spPr>
          <a:xfrm>
            <a:off x="9198864" y="1737360"/>
            <a:ext cx="2514600" cy="3108960"/>
          </a:xfrm>
          <a:prstGeom prst="roundRect">
            <a:avLst>
              <a:gd name="adj" fmla="val 2545"/>
            </a:avLst>
          </a:prstGeom>
          <a:solidFill>
            <a:srgbClr val="F4F8FB"/>
          </a:solidFill>
          <a:ln w="12700">
            <a:solidFill>
              <a:srgbClr val="D5DEE7"/>
            </a:solidFill>
            <a:prstDash val="solid"/>
          </a:ln>
        </p:spPr>
      </p:sp>
      <p:sp>
        <p:nvSpPr>
          <p:cNvPr id="23" name="Shape 21"/>
          <p:cNvSpPr/>
          <p:nvPr/>
        </p:nvSpPr>
        <p:spPr>
          <a:xfrm>
            <a:off x="9198864" y="1737360"/>
            <a:ext cx="2514600" cy="475488"/>
          </a:xfrm>
          <a:prstGeom prst="rect">
            <a:avLst/>
          </a:prstGeom>
          <a:solidFill>
            <a:srgbClr val="1E6B52"/>
          </a:solidFill>
          <a:ln/>
        </p:spPr>
      </p:sp>
      <p:sp>
        <p:nvSpPr>
          <p:cNvPr id="24" name="Text 22"/>
          <p:cNvSpPr/>
          <p:nvPr/>
        </p:nvSpPr>
        <p:spPr>
          <a:xfrm>
            <a:off x="9198864" y="1737360"/>
            <a:ext cx="2514600" cy="475488"/>
          </a:xfrm>
          <a:prstGeom prst="rect">
            <a:avLst/>
          </a:prstGeom>
          <a:noFill/>
          <a:ln/>
        </p:spPr>
        <p:txBody>
          <a:bodyPr wrap="square" lIns="0" tIns="0" rIns="0" bIns="0" rtlCol="0" anchor="ctr"/>
          <a:lstStyle/>
          <a:p>
            <a:pPr algn="ctr" indent="0" marL="0">
              <a:buNone/>
            </a:pPr>
            <a:r>
              <a:rPr lang="en-US" sz="1450" b="1" dirty="0">
                <a:solidFill>
                  <a:srgbClr val="FFFFFF"/>
                </a:solidFill>
                <a:latin typeface="Calibri" pitchFamily="34" charset="0"/>
                <a:ea typeface="Calibri" pitchFamily="34" charset="-122"/>
                <a:cs typeface="Calibri" pitchFamily="34" charset="-120"/>
              </a:rPr>
              <a:t>OUTCOMES</a:t>
            </a:r>
            <a:endParaRPr lang="en-US" sz="1450" dirty="0"/>
          </a:p>
        </p:txBody>
      </p:sp>
      <p:sp>
        <p:nvSpPr>
          <p:cNvPr id="25" name="Text 23"/>
          <p:cNvSpPr/>
          <p:nvPr/>
        </p:nvSpPr>
        <p:spPr>
          <a:xfrm>
            <a:off x="9363456" y="2331720"/>
            <a:ext cx="2194560" cy="731520"/>
          </a:xfrm>
          <a:prstGeom prst="rect">
            <a:avLst/>
          </a:prstGeom>
          <a:noFill/>
          <a:ln/>
        </p:spPr>
        <p:txBody>
          <a:bodyPr wrap="square" lIns="0" tIns="0" rIns="0" bIns="0" rtlCol="0" anchor="ctr"/>
          <a:lstStyle/>
          <a:p>
            <a:pPr indent="0" marL="0">
              <a:buNone/>
            </a:pPr>
            <a:r>
              <a:rPr lang="en-US" sz="1400" b="1" dirty="0">
                <a:solidFill>
                  <a:srgbClr val="1A2732"/>
                </a:solidFill>
                <a:latin typeface="Cambria" pitchFamily="34" charset="0"/>
                <a:ea typeface="Cambria" pitchFamily="34" charset="-122"/>
                <a:cs typeface="Cambria" pitchFamily="34" charset="-120"/>
              </a:rPr>
              <a:t>What you become</a:t>
            </a:r>
            <a:endParaRPr lang="en-US" sz="1400" dirty="0"/>
          </a:p>
        </p:txBody>
      </p:sp>
      <p:sp>
        <p:nvSpPr>
          <p:cNvPr id="26" name="Text 24"/>
          <p:cNvSpPr/>
          <p:nvPr/>
        </p:nvSpPr>
        <p:spPr>
          <a:xfrm>
            <a:off x="9363456" y="3127248"/>
            <a:ext cx="2212848" cy="1645920"/>
          </a:xfrm>
          <a:prstGeom prst="rect">
            <a:avLst/>
          </a:prstGeom>
          <a:noFill/>
          <a:ln/>
        </p:spPr>
        <p:txBody>
          <a:bodyPr wrap="square" lIns="0" tIns="0" rIns="0" bIns="0" rtlCol="0" anchor="ctr"/>
          <a:lstStyle/>
          <a:p>
            <a:pPr indent="0" marL="0">
              <a:buNone/>
            </a:pPr>
            <a:r>
              <a:rPr lang="en-US" sz="1200" dirty="0">
                <a:solidFill>
                  <a:srgbClr val="5C6B7A"/>
                </a:solidFill>
                <a:latin typeface="Calibri" pitchFamily="34" charset="0"/>
                <a:ea typeface="Calibri" pitchFamily="34" charset="-122"/>
                <a:cs typeface="Calibri" pitchFamily="34" charset="-120"/>
              </a:rPr>
              <a:t>Skill vs. atrophy · retention · motivation · calibration · dependency</a:t>
            </a:r>
            <a:endParaRPr lang="en-US" sz="1200" dirty="0"/>
          </a:p>
        </p:txBody>
      </p:sp>
      <p:sp>
        <p:nvSpPr>
          <p:cNvPr id="27" name="Text 25"/>
          <p:cNvSpPr/>
          <p:nvPr/>
        </p:nvSpPr>
        <p:spPr>
          <a:xfrm>
            <a:off x="640080" y="5120640"/>
            <a:ext cx="10927080" cy="822960"/>
          </a:xfrm>
          <a:prstGeom prst="rect">
            <a:avLst/>
          </a:prstGeom>
          <a:noFill/>
          <a:ln/>
        </p:spPr>
        <p:txBody>
          <a:bodyPr wrap="square" lIns="0" tIns="0" rIns="0" bIns="0" rtlCol="0" anchor="ctr"/>
          <a:lstStyle/>
          <a:p>
            <a:pPr indent="0" marL="0">
              <a:buNone/>
            </a:pPr>
            <a:r>
              <a:rPr lang="en-US" sz="1350" dirty="0">
                <a:solidFill>
                  <a:srgbClr val="1A2732"/>
                </a:solidFill>
                <a:latin typeface="Calibri" pitchFamily="34" charset="0"/>
                <a:ea typeface="Calibri" pitchFamily="34" charset="-122"/>
                <a:cs typeface="Calibri" pitchFamily="34" charset="-120"/>
              </a:rPr>
              <a:t>Each layer works through the next: dispositions express as principles, principles select modes, modes produce outcomes. Moderated by expertise, context, and AI literacy. Same serial structure as the Theory of Planned Behavior, which is why it is testable.</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THE MODEL, TESTED · STUDENTS + PROLIFIC WORKING ADULTS</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One model, two samples</a:t>
            </a:r>
            <a:endParaRPr lang="en-US" sz="3300" dirty="0"/>
          </a:p>
        </p:txBody>
      </p:sp>
      <p:pic>
        <p:nvPicPr>
          <p:cNvPr id="4" name="Image 0" descr="sem_light.png">    </p:cNvPr>
          <p:cNvPicPr>
            <a:picLocks noChangeAspect="1"/>
          </p:cNvPicPr>
          <p:nvPr/>
        </p:nvPicPr>
        <p:blipFill>
          <a:blip r:embed="rId1"/>
          <a:stretch>
            <a:fillRect/>
          </a:stretch>
        </p:blipFill>
        <p:spPr>
          <a:xfrm>
            <a:off x="1298448" y="1298448"/>
            <a:ext cx="9601200" cy="541324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THE COURSE, IN SIXTY SECONDS</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AI Engagement for Lifelong Learning</a:t>
            </a:r>
            <a:endParaRPr lang="en-US" sz="3300" dirty="0"/>
          </a:p>
        </p:txBody>
      </p:sp>
      <p:sp>
        <p:nvSpPr>
          <p:cNvPr id="4" name="Text 2"/>
          <p:cNvSpPr/>
          <p:nvPr/>
        </p:nvSpPr>
        <p:spPr>
          <a:xfrm>
            <a:off x="640080" y="1517904"/>
            <a:ext cx="2377440" cy="548640"/>
          </a:xfrm>
          <a:prstGeom prst="rect">
            <a:avLst/>
          </a:prstGeom>
          <a:noFill/>
          <a:ln/>
        </p:spPr>
        <p:txBody>
          <a:bodyPr wrap="square" lIns="0" tIns="0" rIns="0" bIns="0" rtlCol="0" anchor="ctr"/>
          <a:lstStyle/>
          <a:p>
            <a:pPr indent="0" marL="0">
              <a:buNone/>
            </a:pPr>
            <a:r>
              <a:rPr lang="en-US" sz="1150" b="1" spc="100" kern="0" dirty="0">
                <a:solidFill>
                  <a:srgbClr val="0B5CAB"/>
                </a:solidFill>
                <a:latin typeface="Calibri" pitchFamily="34" charset="0"/>
                <a:ea typeface="Calibri" pitchFamily="34" charset="-122"/>
                <a:cs typeface="Calibri" pitchFamily="34" charset="-120"/>
              </a:rPr>
              <a:t>NUMBERS</a:t>
            </a:r>
            <a:endParaRPr lang="en-US" sz="1150" dirty="0"/>
          </a:p>
        </p:txBody>
      </p:sp>
      <p:sp>
        <p:nvSpPr>
          <p:cNvPr id="5" name="Text 3"/>
          <p:cNvSpPr/>
          <p:nvPr/>
        </p:nvSpPr>
        <p:spPr>
          <a:xfrm>
            <a:off x="3154680" y="1481328"/>
            <a:ext cx="8412480" cy="749808"/>
          </a:xfrm>
          <a:prstGeom prst="rect">
            <a:avLst/>
          </a:prstGeom>
          <a:noFill/>
          <a:ln/>
        </p:spPr>
        <p:txBody>
          <a:bodyPr wrap="square" lIns="0" tIns="0" rIns="0" bIns="0" rtlCol="0" anchor="ctr"/>
          <a:lstStyle/>
          <a:p>
            <a:pPr indent="0" marL="0">
              <a:buNone/>
            </a:pPr>
            <a:r>
              <a:rPr lang="en-US" sz="1400" dirty="0">
                <a:solidFill>
                  <a:srgbClr val="1A2732"/>
                </a:solidFill>
                <a:latin typeface="Calibri" pitchFamily="34" charset="0"/>
                <a:ea typeface="Calibri" pitchFamily="34" charset="-122"/>
                <a:cs typeface="Calibri" pitchFamily="34" charset="-120"/>
              </a:rPr>
              <a:t>MSB 200, 1 credit  ·  MBA 693R, 1.5 credits  ·  Fridays, two sections: 12:00 and 1:00</a:t>
            </a:r>
            <a:endParaRPr lang="en-US" sz="1400" dirty="0"/>
          </a:p>
        </p:txBody>
      </p:sp>
      <p:sp>
        <p:nvSpPr>
          <p:cNvPr id="6" name="Shape 4"/>
          <p:cNvSpPr/>
          <p:nvPr/>
        </p:nvSpPr>
        <p:spPr>
          <a:xfrm>
            <a:off x="640080" y="2304288"/>
            <a:ext cx="10927080" cy="0"/>
          </a:xfrm>
          <a:prstGeom prst="line">
            <a:avLst/>
          </a:prstGeom>
          <a:noFill/>
          <a:ln w="9525">
            <a:solidFill>
              <a:srgbClr val="D5DEE7"/>
            </a:solidFill>
            <a:prstDash val="solid"/>
          </a:ln>
        </p:spPr>
      </p:sp>
      <p:sp>
        <p:nvSpPr>
          <p:cNvPr id="7" name="Text 5"/>
          <p:cNvSpPr/>
          <p:nvPr/>
        </p:nvSpPr>
        <p:spPr>
          <a:xfrm>
            <a:off x="640080" y="2450592"/>
            <a:ext cx="2377440" cy="548640"/>
          </a:xfrm>
          <a:prstGeom prst="rect">
            <a:avLst/>
          </a:prstGeom>
          <a:noFill/>
          <a:ln/>
        </p:spPr>
        <p:txBody>
          <a:bodyPr wrap="square" lIns="0" tIns="0" rIns="0" bIns="0" rtlCol="0" anchor="ctr"/>
          <a:lstStyle/>
          <a:p>
            <a:pPr indent="0" marL="0">
              <a:buNone/>
            </a:pPr>
            <a:r>
              <a:rPr lang="en-US" sz="1150" b="1" spc="100" kern="0" dirty="0">
                <a:solidFill>
                  <a:srgbClr val="0B5CAB"/>
                </a:solidFill>
                <a:latin typeface="Calibri" pitchFamily="34" charset="0"/>
                <a:ea typeface="Calibri" pitchFamily="34" charset="-122"/>
                <a:cs typeface="Calibri" pitchFamily="34" charset="-120"/>
              </a:rPr>
              <a:t>WEEKS 1-4</a:t>
            </a:r>
            <a:endParaRPr lang="en-US" sz="1150" dirty="0"/>
          </a:p>
        </p:txBody>
      </p:sp>
      <p:sp>
        <p:nvSpPr>
          <p:cNvPr id="8" name="Text 6"/>
          <p:cNvSpPr/>
          <p:nvPr/>
        </p:nvSpPr>
        <p:spPr>
          <a:xfrm>
            <a:off x="3154680" y="2414016"/>
            <a:ext cx="8412480" cy="749808"/>
          </a:xfrm>
          <a:prstGeom prst="rect">
            <a:avLst/>
          </a:prstGeom>
          <a:noFill/>
          <a:ln/>
        </p:spPr>
        <p:txBody>
          <a:bodyPr wrap="square" lIns="0" tIns="0" rIns="0" bIns="0" rtlCol="0" anchor="ctr"/>
          <a:lstStyle/>
          <a:p>
            <a:pPr indent="0" marL="0">
              <a:buNone/>
            </a:pPr>
            <a:r>
              <a:rPr lang="en-US" sz="1400" dirty="0">
                <a:solidFill>
                  <a:srgbClr val="1A2732"/>
                </a:solidFill>
                <a:latin typeface="Calibri" pitchFamily="34" charset="0"/>
                <a:ea typeface="Calibri" pitchFamily="34" charset="-122"/>
                <a:cs typeface="Calibri" pitchFamily="34" charset="-120"/>
              </a:rPr>
              <a:t>I teach the AIEM: the evidence, the eight modes, the active habits, and the first live case activities</a:t>
            </a:r>
            <a:endParaRPr lang="en-US" sz="1400" dirty="0"/>
          </a:p>
        </p:txBody>
      </p:sp>
      <p:sp>
        <p:nvSpPr>
          <p:cNvPr id="9" name="Shape 7"/>
          <p:cNvSpPr/>
          <p:nvPr/>
        </p:nvSpPr>
        <p:spPr>
          <a:xfrm>
            <a:off x="640080" y="3236976"/>
            <a:ext cx="10927080" cy="0"/>
          </a:xfrm>
          <a:prstGeom prst="line">
            <a:avLst/>
          </a:prstGeom>
          <a:noFill/>
          <a:ln w="9525">
            <a:solidFill>
              <a:srgbClr val="D5DEE7"/>
            </a:solidFill>
            <a:prstDash val="solid"/>
          </a:ln>
        </p:spPr>
      </p:sp>
      <p:sp>
        <p:nvSpPr>
          <p:cNvPr id="10" name="Text 8"/>
          <p:cNvSpPr/>
          <p:nvPr/>
        </p:nvSpPr>
        <p:spPr>
          <a:xfrm>
            <a:off x="640080" y="3383280"/>
            <a:ext cx="2377440" cy="548640"/>
          </a:xfrm>
          <a:prstGeom prst="rect">
            <a:avLst/>
          </a:prstGeom>
          <a:noFill/>
          <a:ln/>
        </p:spPr>
        <p:txBody>
          <a:bodyPr wrap="square" lIns="0" tIns="0" rIns="0" bIns="0" rtlCol="0" anchor="ctr"/>
          <a:lstStyle/>
          <a:p>
            <a:pPr indent="0" marL="0">
              <a:buNone/>
            </a:pPr>
            <a:r>
              <a:rPr lang="en-US" sz="1150" b="1" spc="100" kern="0" dirty="0">
                <a:solidFill>
                  <a:srgbClr val="0B5CAB"/>
                </a:solidFill>
                <a:latin typeface="Calibri" pitchFamily="34" charset="0"/>
                <a:ea typeface="Calibri" pitchFamily="34" charset="-122"/>
                <a:cs typeface="Calibri" pitchFamily="34" charset="-120"/>
              </a:rPr>
              <a:t>THE LAST 10 FRIDAYS</a:t>
            </a:r>
            <a:endParaRPr lang="en-US" sz="1150" dirty="0"/>
          </a:p>
        </p:txBody>
      </p:sp>
      <p:sp>
        <p:nvSpPr>
          <p:cNvPr id="11" name="Text 9"/>
          <p:cNvSpPr/>
          <p:nvPr/>
        </p:nvSpPr>
        <p:spPr>
          <a:xfrm>
            <a:off x="3154680" y="3346704"/>
            <a:ext cx="8412480" cy="749808"/>
          </a:xfrm>
          <a:prstGeom prst="rect">
            <a:avLst/>
          </a:prstGeom>
          <a:noFill/>
          <a:ln/>
        </p:spPr>
        <p:txBody>
          <a:bodyPr wrap="square" lIns="0" tIns="0" rIns="0" bIns="0" rtlCol="0" anchor="ctr"/>
          <a:lstStyle/>
          <a:p>
            <a:pPr indent="0" marL="0">
              <a:buNone/>
            </a:pPr>
            <a:r>
              <a:rPr lang="en-US" sz="1400" dirty="0">
                <a:solidFill>
                  <a:srgbClr val="1A2732"/>
                </a:solidFill>
                <a:latin typeface="Calibri" pitchFamily="34" charset="0"/>
                <a:ea typeface="Calibri" pitchFamily="34" charset="-122"/>
                <a:cs typeface="Calibri" pitchFamily="34" charset="-120"/>
              </a:rPr>
              <a:t>Your program's day. Each program shows students what its discipline becomes in an AI world, and makes its case as a major</a:t>
            </a:r>
            <a:endParaRPr lang="en-US" sz="1400" dirty="0"/>
          </a:p>
        </p:txBody>
      </p:sp>
      <p:sp>
        <p:nvSpPr>
          <p:cNvPr id="12" name="Shape 10"/>
          <p:cNvSpPr/>
          <p:nvPr/>
        </p:nvSpPr>
        <p:spPr>
          <a:xfrm>
            <a:off x="640080" y="4169664"/>
            <a:ext cx="10927080" cy="0"/>
          </a:xfrm>
          <a:prstGeom prst="line">
            <a:avLst/>
          </a:prstGeom>
          <a:noFill/>
          <a:ln w="9525">
            <a:solidFill>
              <a:srgbClr val="D5DEE7"/>
            </a:solidFill>
            <a:prstDash val="solid"/>
          </a:ln>
        </p:spPr>
      </p:sp>
      <p:sp>
        <p:nvSpPr>
          <p:cNvPr id="13" name="Text 11"/>
          <p:cNvSpPr/>
          <p:nvPr/>
        </p:nvSpPr>
        <p:spPr>
          <a:xfrm>
            <a:off x="640080" y="4315968"/>
            <a:ext cx="2377440" cy="548640"/>
          </a:xfrm>
          <a:prstGeom prst="rect">
            <a:avLst/>
          </a:prstGeom>
          <a:noFill/>
          <a:ln/>
        </p:spPr>
        <p:txBody>
          <a:bodyPr wrap="square" lIns="0" tIns="0" rIns="0" bIns="0" rtlCol="0" anchor="ctr"/>
          <a:lstStyle/>
          <a:p>
            <a:pPr indent="0" marL="0">
              <a:buNone/>
            </a:pPr>
            <a:r>
              <a:rPr lang="en-US" sz="1150" b="1" spc="100" kern="0" dirty="0">
                <a:solidFill>
                  <a:srgbClr val="0B5CAB"/>
                </a:solidFill>
                <a:latin typeface="Calibri" pitchFamily="34" charset="0"/>
                <a:ea typeface="Calibri" pitchFamily="34" charset="-122"/>
                <a:cs typeface="Calibri" pitchFamily="34" charset="-120"/>
              </a:rPr>
              <a:t>RHYTHM</a:t>
            </a:r>
            <a:endParaRPr lang="en-US" sz="1150" dirty="0"/>
          </a:p>
        </p:txBody>
      </p:sp>
      <p:sp>
        <p:nvSpPr>
          <p:cNvPr id="14" name="Text 12"/>
          <p:cNvSpPr/>
          <p:nvPr/>
        </p:nvSpPr>
        <p:spPr>
          <a:xfrm>
            <a:off x="3154680" y="4279392"/>
            <a:ext cx="8412480" cy="749808"/>
          </a:xfrm>
          <a:prstGeom prst="rect">
            <a:avLst/>
          </a:prstGeom>
          <a:noFill/>
          <a:ln/>
        </p:spPr>
        <p:txBody>
          <a:bodyPr wrap="square" lIns="0" tIns="0" rIns="0" bIns="0" rtlCol="0" anchor="ctr"/>
          <a:lstStyle/>
          <a:p>
            <a:pPr indent="0" marL="0">
              <a:buNone/>
            </a:pPr>
            <a:r>
              <a:rPr lang="en-US" sz="1400" dirty="0">
                <a:solidFill>
                  <a:srgbClr val="1A2732"/>
                </a:solidFill>
                <a:latin typeface="Calibri" pitchFamily="34" charset="0"/>
                <a:ea typeface="Calibri" pitchFamily="34" charset="-122"/>
                <a:cs typeface="Calibri" pitchFamily="34" charset="-120"/>
              </a:rPr>
              <a:t>Recognize → Rehearse → Live Activity → Perform. Only Perform is graded, and the complete AI conversation is the submission</a:t>
            </a:r>
            <a:endParaRPr lang="en-US" sz="1400" dirty="0"/>
          </a:p>
        </p:txBody>
      </p:sp>
      <p:sp>
        <p:nvSpPr>
          <p:cNvPr id="15" name="Shape 13"/>
          <p:cNvSpPr/>
          <p:nvPr/>
        </p:nvSpPr>
        <p:spPr>
          <a:xfrm>
            <a:off x="640080" y="5102352"/>
            <a:ext cx="10927080" cy="0"/>
          </a:xfrm>
          <a:prstGeom prst="line">
            <a:avLst/>
          </a:prstGeom>
          <a:noFill/>
          <a:ln w="9525">
            <a:solidFill>
              <a:srgbClr val="D5DEE7"/>
            </a:solidFill>
            <a:prstDash val="solid"/>
          </a:ln>
        </p:spPr>
      </p:sp>
      <p:sp>
        <p:nvSpPr>
          <p:cNvPr id="16" name="Text 14"/>
          <p:cNvSpPr/>
          <p:nvPr/>
        </p:nvSpPr>
        <p:spPr>
          <a:xfrm>
            <a:off x="640080" y="5248656"/>
            <a:ext cx="2377440" cy="548640"/>
          </a:xfrm>
          <a:prstGeom prst="rect">
            <a:avLst/>
          </a:prstGeom>
          <a:noFill/>
          <a:ln/>
        </p:spPr>
        <p:txBody>
          <a:bodyPr wrap="square" lIns="0" tIns="0" rIns="0" bIns="0" rtlCol="0" anchor="ctr"/>
          <a:lstStyle/>
          <a:p>
            <a:pPr indent="0" marL="0">
              <a:buNone/>
            </a:pPr>
            <a:r>
              <a:rPr lang="en-US" sz="1150" b="1" spc="100" kern="0" dirty="0">
                <a:solidFill>
                  <a:srgbClr val="0B5CAB"/>
                </a:solidFill>
                <a:latin typeface="Calibri" pitchFamily="34" charset="0"/>
                <a:ea typeface="Calibri" pitchFamily="34" charset="-122"/>
                <a:cs typeface="Calibri" pitchFamily="34" charset="-120"/>
              </a:rPr>
              <a:t>ENGINE</a:t>
            </a:r>
            <a:endParaRPr lang="en-US" sz="1150" dirty="0"/>
          </a:p>
        </p:txBody>
      </p:sp>
      <p:sp>
        <p:nvSpPr>
          <p:cNvPr id="17" name="Text 15"/>
          <p:cNvSpPr/>
          <p:nvPr/>
        </p:nvSpPr>
        <p:spPr>
          <a:xfrm>
            <a:off x="3154680" y="5212080"/>
            <a:ext cx="8412480" cy="749808"/>
          </a:xfrm>
          <a:prstGeom prst="rect">
            <a:avLst/>
          </a:prstGeom>
          <a:noFill/>
          <a:ln/>
        </p:spPr>
        <p:txBody>
          <a:bodyPr wrap="square" lIns="0" tIns="0" rIns="0" bIns="0" rtlCol="0" anchor="ctr"/>
          <a:lstStyle/>
          <a:p>
            <a:pPr indent="0" marL="0">
              <a:buNone/>
            </a:pPr>
            <a:r>
              <a:rPr lang="en-US" sz="1400" dirty="0">
                <a:solidFill>
                  <a:srgbClr val="1A2732"/>
                </a:solidFill>
                <a:latin typeface="Calibri" pitchFamily="34" charset="0"/>
                <a:ea typeface="Calibri" pitchFamily="34" charset="-122"/>
                <a:cs typeface="Calibri" pitchFamily="34" charset="-120"/>
              </a:rPr>
              <a:t>aimodes.ai classifies every submitted conversation on the eight modes, with instructor review and grade write-back</a:t>
            </a:r>
            <a:endParaRPr lang="en-US" sz="1400" dirty="0"/>
          </a:p>
        </p:txBody>
      </p:sp>
      <p:sp>
        <p:nvSpPr>
          <p:cNvPr id="18" name="Shape 16"/>
          <p:cNvSpPr/>
          <p:nvPr/>
        </p:nvSpPr>
        <p:spPr>
          <a:xfrm>
            <a:off x="640080" y="6035040"/>
            <a:ext cx="10927080" cy="0"/>
          </a:xfrm>
          <a:prstGeom prst="line">
            <a:avLst/>
          </a:prstGeom>
          <a:noFill/>
          <a:ln w="9525">
            <a:solidFill>
              <a:srgbClr val="D5DEE7"/>
            </a:solidFill>
            <a:prstDash val="solid"/>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TO MAKE YOUR FRIDAY WORK</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Three things I need from your program</a:t>
            </a:r>
            <a:endParaRPr lang="en-US" sz="3300" dirty="0"/>
          </a:p>
        </p:txBody>
      </p:sp>
      <p:sp>
        <p:nvSpPr>
          <p:cNvPr id="4" name="Shape 2"/>
          <p:cNvSpPr/>
          <p:nvPr/>
        </p:nvSpPr>
        <p:spPr>
          <a:xfrm>
            <a:off x="640080" y="1463040"/>
            <a:ext cx="7589520" cy="1536192"/>
          </a:xfrm>
          <a:prstGeom prst="roundRect">
            <a:avLst>
              <a:gd name="adj" fmla="val 4167"/>
            </a:avLst>
          </a:prstGeom>
          <a:solidFill>
            <a:srgbClr val="F4F8FB"/>
          </a:solidFill>
          <a:ln w="12700">
            <a:solidFill>
              <a:srgbClr val="D5DEE7"/>
            </a:solidFill>
            <a:prstDash val="solid"/>
          </a:ln>
        </p:spPr>
      </p:sp>
      <p:sp>
        <p:nvSpPr>
          <p:cNvPr id="5" name="Shape 3"/>
          <p:cNvSpPr/>
          <p:nvPr/>
        </p:nvSpPr>
        <p:spPr>
          <a:xfrm>
            <a:off x="868680" y="1627632"/>
            <a:ext cx="402336" cy="402336"/>
          </a:xfrm>
          <a:prstGeom prst="ellipse">
            <a:avLst/>
          </a:prstGeom>
          <a:solidFill>
            <a:srgbClr val="002E5D"/>
          </a:solidFill>
          <a:ln w="12700">
            <a:solidFill>
              <a:srgbClr val="002E5D"/>
            </a:solidFill>
            <a:prstDash val="solid"/>
          </a:ln>
        </p:spPr>
      </p:sp>
      <p:sp>
        <p:nvSpPr>
          <p:cNvPr id="6" name="Text 4"/>
          <p:cNvSpPr/>
          <p:nvPr/>
        </p:nvSpPr>
        <p:spPr>
          <a:xfrm>
            <a:off x="777240" y="1627632"/>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p:nvPr/>
        </p:nvSpPr>
        <p:spPr>
          <a:xfrm>
            <a:off x="1463040" y="1572768"/>
            <a:ext cx="6583680" cy="365760"/>
          </a:xfrm>
          <a:prstGeom prst="rect">
            <a:avLst/>
          </a:prstGeom>
          <a:noFill/>
          <a:ln/>
        </p:spPr>
        <p:txBody>
          <a:bodyPr wrap="square" lIns="0" tIns="0" rIns="0" bIns="0" rtlCol="0" anchor="ctr"/>
          <a:lstStyle/>
          <a:p>
            <a:pPr indent="0" marL="0">
              <a:buNone/>
            </a:pPr>
            <a:r>
              <a:rPr lang="en-US" sz="1550" b="1" dirty="0">
                <a:solidFill>
                  <a:srgbClr val="002E5D"/>
                </a:solidFill>
                <a:latin typeface="Cambria" pitchFamily="34" charset="0"/>
                <a:ea typeface="Cambria" pitchFamily="34" charset="-122"/>
                <a:cs typeface="Cambria" pitchFamily="34" charset="-120"/>
              </a:rPr>
              <a:t>Content for the pre-reading</a:t>
            </a:r>
            <a:endParaRPr lang="en-US" sz="1550" dirty="0"/>
          </a:p>
        </p:txBody>
      </p:sp>
      <p:sp>
        <p:nvSpPr>
          <p:cNvPr id="8" name="Text 6"/>
          <p:cNvSpPr/>
          <p:nvPr/>
        </p:nvSpPr>
        <p:spPr>
          <a:xfrm>
            <a:off x="1463040" y="1965960"/>
            <a:ext cx="6629400" cy="914400"/>
          </a:xfrm>
          <a:prstGeom prst="rect">
            <a:avLst/>
          </a:prstGeom>
          <a:noFill/>
          <a:ln/>
        </p:spPr>
        <p:txBody>
          <a:bodyPr wrap="square" lIns="0" tIns="0" rIns="0" bIns="0" rtlCol="0" anchor="ctr"/>
          <a:lstStyle/>
          <a:p>
            <a:pPr indent="0" marL="0">
              <a:buNone/>
            </a:pPr>
            <a:r>
              <a:rPr lang="en-US" sz="1250" dirty="0">
                <a:solidFill>
                  <a:srgbClr val="1A2732"/>
                </a:solidFill>
                <a:latin typeface="Calibri" pitchFamily="34" charset="0"/>
                <a:ea typeface="Calibri" pitchFamily="34" charset="-122"/>
                <a:cs typeface="Calibri" pitchFamily="34" charset="-120"/>
              </a:rPr>
              <a:t>A document, slides, or content set summarizing what you will teach on your day. I add it to the course text as required reading before your class, so students arrive primed.</a:t>
            </a:r>
            <a:endParaRPr lang="en-US" sz="1250" dirty="0"/>
          </a:p>
        </p:txBody>
      </p:sp>
      <p:sp>
        <p:nvSpPr>
          <p:cNvPr id="9" name="Shape 7"/>
          <p:cNvSpPr/>
          <p:nvPr/>
        </p:nvSpPr>
        <p:spPr>
          <a:xfrm>
            <a:off x="640080" y="3145536"/>
            <a:ext cx="7589520" cy="1536192"/>
          </a:xfrm>
          <a:prstGeom prst="roundRect">
            <a:avLst>
              <a:gd name="adj" fmla="val 4167"/>
            </a:avLst>
          </a:prstGeom>
          <a:solidFill>
            <a:srgbClr val="F4F8FB"/>
          </a:solidFill>
          <a:ln w="12700">
            <a:solidFill>
              <a:srgbClr val="D5DEE7"/>
            </a:solidFill>
            <a:prstDash val="solid"/>
          </a:ln>
        </p:spPr>
      </p:sp>
      <p:sp>
        <p:nvSpPr>
          <p:cNvPr id="10" name="Shape 8"/>
          <p:cNvSpPr/>
          <p:nvPr/>
        </p:nvSpPr>
        <p:spPr>
          <a:xfrm>
            <a:off x="868680" y="3310128"/>
            <a:ext cx="402336" cy="402336"/>
          </a:xfrm>
          <a:prstGeom prst="ellipse">
            <a:avLst/>
          </a:prstGeom>
          <a:solidFill>
            <a:srgbClr val="002E5D"/>
          </a:solidFill>
          <a:ln w="12700">
            <a:solidFill>
              <a:srgbClr val="002E5D"/>
            </a:solidFill>
            <a:prstDash val="solid"/>
          </a:ln>
        </p:spPr>
      </p:sp>
      <p:sp>
        <p:nvSpPr>
          <p:cNvPr id="11" name="Text 9"/>
          <p:cNvSpPr/>
          <p:nvPr/>
        </p:nvSpPr>
        <p:spPr>
          <a:xfrm>
            <a:off x="777240" y="3310128"/>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2" name="Text 10"/>
          <p:cNvSpPr/>
          <p:nvPr/>
        </p:nvSpPr>
        <p:spPr>
          <a:xfrm>
            <a:off x="1463040" y="3255264"/>
            <a:ext cx="6583680" cy="365760"/>
          </a:xfrm>
          <a:prstGeom prst="rect">
            <a:avLst/>
          </a:prstGeom>
          <a:noFill/>
          <a:ln/>
        </p:spPr>
        <p:txBody>
          <a:bodyPr wrap="square" lIns="0" tIns="0" rIns="0" bIns="0" rtlCol="0" anchor="ctr"/>
          <a:lstStyle/>
          <a:p>
            <a:pPr indent="0" marL="0">
              <a:buNone/>
            </a:pPr>
            <a:r>
              <a:rPr lang="en-US" sz="1550" b="1" dirty="0">
                <a:solidFill>
                  <a:srgbClr val="002E5D"/>
                </a:solidFill>
                <a:latin typeface="Cambria" pitchFamily="34" charset="0"/>
                <a:ea typeface="Cambria" pitchFamily="34" charset="-122"/>
                <a:cs typeface="Cambria" pitchFamily="34" charset="-120"/>
              </a:rPr>
              <a:t>45 minutes on your Friday</a:t>
            </a:r>
            <a:endParaRPr lang="en-US" sz="1550" dirty="0"/>
          </a:p>
        </p:txBody>
      </p:sp>
      <p:sp>
        <p:nvSpPr>
          <p:cNvPr id="13" name="Text 11"/>
          <p:cNvSpPr/>
          <p:nvPr/>
        </p:nvSpPr>
        <p:spPr>
          <a:xfrm>
            <a:off x="1463040" y="3648456"/>
            <a:ext cx="6629400" cy="914400"/>
          </a:xfrm>
          <a:prstGeom prst="rect">
            <a:avLst/>
          </a:prstGeom>
          <a:noFill/>
          <a:ln/>
        </p:spPr>
        <p:txBody>
          <a:bodyPr wrap="square" lIns="0" tIns="0" rIns="0" bIns="0" rtlCol="0" anchor="ctr"/>
          <a:lstStyle/>
          <a:p>
            <a:pPr indent="0" marL="0">
              <a:buNone/>
            </a:pPr>
            <a:r>
              <a:rPr lang="en-US" sz="1250" dirty="0">
                <a:solidFill>
                  <a:srgbClr val="1A2732"/>
                </a:solidFill>
                <a:latin typeface="Calibri" pitchFamily="34" charset="0"/>
                <a:ea typeface="Calibri" pitchFamily="34" charset="-122"/>
                <a:cs typeface="Calibri" pitchFamily="34" charset="-120"/>
              </a:rPr>
              <a:t>Claim one of the 10 program Fridays on the signup sheet (QR). You present twice, back to back: the 12:00 section and the 1:00 section.</a:t>
            </a:r>
            <a:endParaRPr lang="en-US" sz="1250" dirty="0"/>
          </a:p>
        </p:txBody>
      </p:sp>
      <p:sp>
        <p:nvSpPr>
          <p:cNvPr id="14" name="Shape 12"/>
          <p:cNvSpPr/>
          <p:nvPr/>
        </p:nvSpPr>
        <p:spPr>
          <a:xfrm>
            <a:off x="640080" y="4828032"/>
            <a:ext cx="7589520" cy="1536192"/>
          </a:xfrm>
          <a:prstGeom prst="roundRect">
            <a:avLst>
              <a:gd name="adj" fmla="val 4167"/>
            </a:avLst>
          </a:prstGeom>
          <a:solidFill>
            <a:srgbClr val="F4F8FB"/>
          </a:solidFill>
          <a:ln w="12700">
            <a:solidFill>
              <a:srgbClr val="D5DEE7"/>
            </a:solidFill>
            <a:prstDash val="solid"/>
          </a:ln>
        </p:spPr>
      </p:sp>
      <p:sp>
        <p:nvSpPr>
          <p:cNvPr id="15" name="Shape 13"/>
          <p:cNvSpPr/>
          <p:nvPr/>
        </p:nvSpPr>
        <p:spPr>
          <a:xfrm>
            <a:off x="868680" y="4992624"/>
            <a:ext cx="402336" cy="402336"/>
          </a:xfrm>
          <a:prstGeom prst="ellipse">
            <a:avLst/>
          </a:prstGeom>
          <a:solidFill>
            <a:srgbClr val="002E5D"/>
          </a:solidFill>
          <a:ln w="12700">
            <a:solidFill>
              <a:srgbClr val="002E5D"/>
            </a:solidFill>
            <a:prstDash val="solid"/>
          </a:ln>
        </p:spPr>
      </p:sp>
      <p:sp>
        <p:nvSpPr>
          <p:cNvPr id="16" name="Text 14"/>
          <p:cNvSpPr/>
          <p:nvPr/>
        </p:nvSpPr>
        <p:spPr>
          <a:xfrm>
            <a:off x="777240" y="4992624"/>
            <a:ext cx="58521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7" name="Text 15"/>
          <p:cNvSpPr/>
          <p:nvPr/>
        </p:nvSpPr>
        <p:spPr>
          <a:xfrm>
            <a:off x="1463040" y="4937760"/>
            <a:ext cx="6583680" cy="365760"/>
          </a:xfrm>
          <a:prstGeom prst="rect">
            <a:avLst/>
          </a:prstGeom>
          <a:noFill/>
          <a:ln/>
        </p:spPr>
        <p:txBody>
          <a:bodyPr wrap="square" lIns="0" tIns="0" rIns="0" bIns="0" rtlCol="0" anchor="ctr"/>
          <a:lstStyle/>
          <a:p>
            <a:pPr indent="0" marL="0">
              <a:buNone/>
            </a:pPr>
            <a:r>
              <a:rPr lang="en-US" sz="1550" b="1" dirty="0">
                <a:solidFill>
                  <a:srgbClr val="002E5D"/>
                </a:solidFill>
                <a:latin typeface="Cambria" pitchFamily="34" charset="0"/>
                <a:ea typeface="Cambria" pitchFamily="34" charset="-122"/>
                <a:cs typeface="Cambria" pitchFamily="34" charset="-120"/>
              </a:rPr>
              <a:t>One AI-agent assessment</a:t>
            </a:r>
            <a:endParaRPr lang="en-US" sz="1550" dirty="0"/>
          </a:p>
        </p:txBody>
      </p:sp>
      <p:sp>
        <p:nvSpPr>
          <p:cNvPr id="18" name="Text 16"/>
          <p:cNvSpPr/>
          <p:nvPr/>
        </p:nvSpPr>
        <p:spPr>
          <a:xfrm>
            <a:off x="1463040" y="5330952"/>
            <a:ext cx="6629400" cy="914400"/>
          </a:xfrm>
          <a:prstGeom prst="rect">
            <a:avLst/>
          </a:prstGeom>
          <a:noFill/>
          <a:ln/>
        </p:spPr>
        <p:txBody>
          <a:bodyPr wrap="square" lIns="0" tIns="0" rIns="0" bIns="0" rtlCol="0" anchor="ctr"/>
          <a:lstStyle/>
          <a:p>
            <a:pPr indent="0" marL="0">
              <a:buNone/>
            </a:pPr>
            <a:r>
              <a:rPr lang="en-US" sz="1250" dirty="0">
                <a:solidFill>
                  <a:srgbClr val="1A2732"/>
                </a:solidFill>
                <a:latin typeface="Calibri" pitchFamily="34" charset="0"/>
                <a:ea typeface="Calibri" pitchFamily="34" charset="-122"/>
                <a:cs typeface="Calibri" pitchFamily="34" charset="-120"/>
              </a:rPr>
              <a:t>An assessment students perform with an AI agent that demands critical thinking, problem framing, creativity, and verification of AI output, and leaves them with the best possible picture of what your discipline is about.</a:t>
            </a:r>
            <a:endParaRPr lang="en-US" sz="1250" dirty="0"/>
          </a:p>
        </p:txBody>
      </p:sp>
      <p:sp>
        <p:nvSpPr>
          <p:cNvPr id="19" name="Shape 17"/>
          <p:cNvSpPr/>
          <p:nvPr/>
        </p:nvSpPr>
        <p:spPr>
          <a:xfrm>
            <a:off x="8503920" y="1463040"/>
            <a:ext cx="3063240" cy="4700016"/>
          </a:xfrm>
          <a:prstGeom prst="roundRect">
            <a:avLst>
              <a:gd name="adj" fmla="val 2090"/>
            </a:avLst>
          </a:prstGeom>
          <a:solidFill>
            <a:srgbClr val="002E5D"/>
          </a:solidFill>
          <a:ln w="12700">
            <a:solidFill>
              <a:srgbClr val="002E5D"/>
            </a:solidFill>
            <a:prstDash val="solid"/>
          </a:ln>
        </p:spPr>
      </p:sp>
      <p:pic>
        <p:nvPicPr>
          <p:cNvPr id="20" name="Image 0" descr="QR_SIGNUP.png">    </p:cNvPr>
          <p:cNvPicPr>
            <a:picLocks noChangeAspect="1"/>
          </p:cNvPicPr>
          <p:nvPr/>
        </p:nvPicPr>
        <p:blipFill>
          <a:blip r:embed="rId1"/>
          <a:stretch>
            <a:fillRect/>
          </a:stretch>
        </p:blipFill>
        <p:spPr>
          <a:xfrm>
            <a:off x="8796528" y="1783080"/>
            <a:ext cx="2468880" cy="2468880"/>
          </a:xfrm>
          <a:prstGeom prst="rect">
            <a:avLst/>
          </a:prstGeom>
        </p:spPr>
      </p:pic>
      <p:sp>
        <p:nvSpPr>
          <p:cNvPr id="21" name="Text 18"/>
          <p:cNvSpPr/>
          <p:nvPr/>
        </p:nvSpPr>
        <p:spPr>
          <a:xfrm>
            <a:off x="8503920" y="4389120"/>
            <a:ext cx="3063240" cy="292608"/>
          </a:xfrm>
          <a:prstGeom prst="rect">
            <a:avLst/>
          </a:prstGeom>
          <a:noFill/>
          <a:ln/>
        </p:spPr>
        <p:txBody>
          <a:bodyPr wrap="square" lIns="0" tIns="0" rIns="0" bIns="0" rtlCol="0" anchor="ctr"/>
          <a:lstStyle/>
          <a:p>
            <a:pPr algn="ctr" indent="0" marL="0">
              <a:buNone/>
            </a:pPr>
            <a:r>
              <a:rPr lang="en-US" sz="1200" b="1" spc="100" kern="0" dirty="0">
                <a:solidFill>
                  <a:srgbClr val="C28E2E"/>
                </a:solidFill>
                <a:latin typeface="Calibri" pitchFamily="34" charset="0"/>
                <a:ea typeface="Calibri" pitchFamily="34" charset="-122"/>
                <a:cs typeface="Calibri" pitchFamily="34" charset="-120"/>
              </a:rPr>
              <a:t>CLAIM YOUR FRIDAY</a:t>
            </a:r>
            <a:endParaRPr lang="en-US" sz="1200" dirty="0"/>
          </a:p>
        </p:txBody>
      </p:sp>
      <p:sp>
        <p:nvSpPr>
          <p:cNvPr id="22" name="Text 19"/>
          <p:cNvSpPr/>
          <p:nvPr/>
        </p:nvSpPr>
        <p:spPr>
          <a:xfrm>
            <a:off x="8503920" y="4736592"/>
            <a:ext cx="3063240" cy="685800"/>
          </a:xfrm>
          <a:prstGeom prst="rect">
            <a:avLst/>
          </a:prstGeom>
          <a:noFill/>
          <a:ln/>
        </p:spPr>
        <p:txBody>
          <a:bodyPr wrap="square" lIns="0" tIns="0" rIns="0" bIns="0" rtlCol="0" anchor="ctr"/>
          <a:lstStyle/>
          <a:p>
            <a:pPr algn="ctr" indent="0" marL="0">
              <a:buNone/>
            </a:pPr>
            <a:r>
              <a:rPr lang="en-US" sz="1200" dirty="0">
                <a:solidFill>
                  <a:srgbClr val="D6E2EE"/>
                </a:solidFill>
                <a:latin typeface="Calibri" pitchFamily="34" charset="0"/>
                <a:ea typeface="Calibri" pitchFamily="34" charset="-122"/>
                <a:cs typeface="Calibri" pitchFamily="34" charset="-120"/>
              </a:rPr>
              <a:t>Google Sheets signup</a:t>
            </a:r>
            <a:endParaRPr lang="en-US" sz="1200" dirty="0"/>
          </a:p>
          <a:p>
            <a:pPr algn="ctr" indent="0" marL="0">
              <a:buNone/>
            </a:pPr>
            <a:r>
              <a:rPr lang="en-US" sz="1200" dirty="0">
                <a:solidFill>
                  <a:srgbClr val="D6E2EE"/>
                </a:solidFill>
                <a:latin typeface="Calibri" pitchFamily="34" charset="0"/>
                <a:ea typeface="Calibri" pitchFamily="34" charset="-122"/>
                <a:cs typeface="Calibri" pitchFamily="34" charset="-120"/>
              </a:rPr>
              <a:t>10 dates - name + program</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HOW IT TEACHES · ONE ACTIVITY, DESCRIBED</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Cabana: the Incentive Trap</a:t>
            </a:r>
            <a:endParaRPr lang="en-US" sz="3300" dirty="0"/>
          </a:p>
        </p:txBody>
      </p:sp>
      <p:sp>
        <p:nvSpPr>
          <p:cNvPr id="4" name="Shape 2"/>
          <p:cNvSpPr/>
          <p:nvPr/>
        </p:nvSpPr>
        <p:spPr>
          <a:xfrm>
            <a:off x="731520" y="1435608"/>
            <a:ext cx="365760" cy="365760"/>
          </a:xfrm>
          <a:prstGeom prst="ellipse">
            <a:avLst/>
          </a:prstGeom>
          <a:solidFill>
            <a:srgbClr val="002E5D"/>
          </a:solidFill>
          <a:ln w="12700">
            <a:solidFill>
              <a:srgbClr val="002E5D"/>
            </a:solidFill>
            <a:prstDash val="solid"/>
          </a:ln>
        </p:spPr>
      </p:sp>
      <p:sp>
        <p:nvSpPr>
          <p:cNvPr id="5" name="Text 3"/>
          <p:cNvSpPr/>
          <p:nvPr/>
        </p:nvSpPr>
        <p:spPr>
          <a:xfrm>
            <a:off x="640080" y="1435608"/>
            <a:ext cx="54864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6" name="Text 4"/>
          <p:cNvSpPr/>
          <p:nvPr/>
        </p:nvSpPr>
        <p:spPr>
          <a:xfrm>
            <a:off x="1325880" y="1417320"/>
            <a:ext cx="6675120" cy="777240"/>
          </a:xfrm>
          <a:prstGeom prst="rect">
            <a:avLst/>
          </a:prstGeom>
          <a:noFill/>
          <a:ln/>
        </p:spPr>
        <p:txBody>
          <a:bodyPr wrap="square" lIns="0" tIns="0" rIns="0" bIns="0" rtlCol="0" anchor="ctr"/>
          <a:lstStyle/>
          <a:p>
            <a:pPr indent="0" marL="0">
              <a:buNone/>
            </a:pPr>
            <a:r>
              <a:rPr lang="en-US" sz="1300" b="1" dirty="0">
                <a:solidFill>
                  <a:srgbClr val="002E5D"/>
                </a:solidFill>
                <a:latin typeface="Calibri" pitchFamily="34" charset="0"/>
                <a:ea typeface="Calibri" pitchFamily="34" charset="-122"/>
                <a:cs typeface="Calibri" pitchFamily="34" charset="-120"/>
              </a:rPr>
              <a:t>The brief:  </a:t>
            </a:r>
            <a:pPr indent="0" marL="0">
              <a:buNone/>
            </a:pPr>
            <a:r>
              <a:rPr lang="en-US" sz="1300" dirty="0">
                <a:solidFill>
                  <a:srgbClr val="1A2732"/>
                </a:solidFill>
                <a:latin typeface="Calibri" pitchFamily="34" charset="0"/>
                <a:ea typeface="Calibri" pitchFamily="34" charset="-122"/>
                <a:cs typeface="Calibri" pitchFamily="34" charset="-120"/>
              </a:rPr>
              <a:t>Leadership wants sign-ups maximized. Execution, not debate. Eight minutes, their own AI.</a:t>
            </a:r>
            <a:endParaRPr lang="en-US" sz="1300" dirty="0"/>
          </a:p>
        </p:txBody>
      </p:sp>
      <p:sp>
        <p:nvSpPr>
          <p:cNvPr id="7" name="Shape 5"/>
          <p:cNvSpPr/>
          <p:nvPr/>
        </p:nvSpPr>
        <p:spPr>
          <a:xfrm>
            <a:off x="731520" y="2276856"/>
            <a:ext cx="365760" cy="365760"/>
          </a:xfrm>
          <a:prstGeom prst="ellipse">
            <a:avLst/>
          </a:prstGeom>
          <a:solidFill>
            <a:srgbClr val="002E5D"/>
          </a:solidFill>
          <a:ln w="12700">
            <a:solidFill>
              <a:srgbClr val="002E5D"/>
            </a:solidFill>
            <a:prstDash val="solid"/>
          </a:ln>
        </p:spPr>
      </p:sp>
      <p:sp>
        <p:nvSpPr>
          <p:cNvPr id="8" name="Text 6"/>
          <p:cNvSpPr/>
          <p:nvPr/>
        </p:nvSpPr>
        <p:spPr>
          <a:xfrm>
            <a:off x="640080" y="2276856"/>
            <a:ext cx="54864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9" name="Text 7"/>
          <p:cNvSpPr/>
          <p:nvPr/>
        </p:nvSpPr>
        <p:spPr>
          <a:xfrm>
            <a:off x="1325880" y="2258568"/>
            <a:ext cx="6675120" cy="777240"/>
          </a:xfrm>
          <a:prstGeom prst="rect">
            <a:avLst/>
          </a:prstGeom>
          <a:noFill/>
          <a:ln/>
        </p:spPr>
        <p:txBody>
          <a:bodyPr wrap="square" lIns="0" tIns="0" rIns="0" bIns="0" rtlCol="0" anchor="ctr"/>
          <a:lstStyle/>
          <a:p>
            <a:pPr indent="0" marL="0">
              <a:buNone/>
            </a:pPr>
            <a:r>
              <a:rPr lang="en-US" sz="1300" b="1" dirty="0">
                <a:solidFill>
                  <a:srgbClr val="002E5D"/>
                </a:solidFill>
                <a:latin typeface="Calibri" pitchFamily="34" charset="0"/>
                <a:ea typeface="Calibri" pitchFamily="34" charset="-122"/>
                <a:cs typeface="Calibri" pitchFamily="34" charset="-120"/>
              </a:rPr>
              <a:t>The visible board:  </a:t>
            </a:r>
            <a:pPr indent="0" marL="0">
              <a:buNone/>
            </a:pPr>
            <a:r>
              <a:rPr lang="en-US" sz="1300" dirty="0">
                <a:solidFill>
                  <a:srgbClr val="1A2732"/>
                </a:solidFill>
                <a:latin typeface="Calibri" pitchFamily="34" charset="0"/>
                <a:ea typeface="Calibri" pitchFamily="34" charset="-122"/>
                <a:cs typeface="Calibri" pitchFamily="34" charset="-120"/>
              </a:rPr>
              <a:t>Ranks creativity, projected success, completeness. Rewards fast, confident polish. A winner is celebrated.</a:t>
            </a:r>
            <a:endParaRPr lang="en-US" sz="1300" dirty="0"/>
          </a:p>
        </p:txBody>
      </p:sp>
      <p:sp>
        <p:nvSpPr>
          <p:cNvPr id="10" name="Shape 8"/>
          <p:cNvSpPr/>
          <p:nvPr/>
        </p:nvSpPr>
        <p:spPr>
          <a:xfrm>
            <a:off x="731520" y="3118104"/>
            <a:ext cx="365760" cy="365760"/>
          </a:xfrm>
          <a:prstGeom prst="ellipse">
            <a:avLst/>
          </a:prstGeom>
          <a:solidFill>
            <a:srgbClr val="002E5D"/>
          </a:solidFill>
          <a:ln w="12700">
            <a:solidFill>
              <a:srgbClr val="002E5D"/>
            </a:solidFill>
            <a:prstDash val="solid"/>
          </a:ln>
        </p:spPr>
      </p:sp>
      <p:sp>
        <p:nvSpPr>
          <p:cNvPr id="11" name="Text 9"/>
          <p:cNvSpPr/>
          <p:nvPr/>
        </p:nvSpPr>
        <p:spPr>
          <a:xfrm>
            <a:off x="640080" y="3118104"/>
            <a:ext cx="54864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2" name="Text 10"/>
          <p:cNvSpPr/>
          <p:nvPr/>
        </p:nvSpPr>
        <p:spPr>
          <a:xfrm>
            <a:off x="1325880" y="3099816"/>
            <a:ext cx="6675120" cy="777240"/>
          </a:xfrm>
          <a:prstGeom prst="rect">
            <a:avLst/>
          </a:prstGeom>
          <a:noFill/>
          <a:ln/>
        </p:spPr>
        <p:txBody>
          <a:bodyPr wrap="square" lIns="0" tIns="0" rIns="0" bIns="0" rtlCol="0" anchor="ctr"/>
          <a:lstStyle/>
          <a:p>
            <a:pPr indent="0" marL="0">
              <a:buNone/>
            </a:pPr>
            <a:r>
              <a:rPr lang="en-US" sz="1300" b="1" dirty="0">
                <a:solidFill>
                  <a:srgbClr val="002E5D"/>
                </a:solidFill>
                <a:latin typeface="Calibri" pitchFamily="34" charset="0"/>
                <a:ea typeface="Calibri" pitchFamily="34" charset="-122"/>
                <a:cs typeface="Calibri" pitchFamily="34" charset="-120"/>
              </a:rPr>
              <a:t>The reveal:  </a:t>
            </a:r>
            <a:pPr indent="0" marL="0">
              <a:buNone/>
            </a:pPr>
            <a:r>
              <a:rPr lang="en-US" sz="1300" dirty="0">
                <a:solidFill>
                  <a:srgbClr val="1A2732"/>
                </a:solidFill>
                <a:latin typeface="Calibri" pitchFamily="34" charset="0"/>
                <a:ea typeface="Calibri" pitchFamily="34" charset="-122"/>
                <a:cs typeface="Calibri" pitchFamily="34" charset="-120"/>
              </a:rPr>
              <a:t>Tenure is 2 months. Each sign-up loses $34.17. 82% already churned. The number was in a column nobody opened.</a:t>
            </a:r>
            <a:endParaRPr lang="en-US" sz="1300" dirty="0"/>
          </a:p>
        </p:txBody>
      </p:sp>
      <p:sp>
        <p:nvSpPr>
          <p:cNvPr id="13" name="Shape 11"/>
          <p:cNvSpPr/>
          <p:nvPr/>
        </p:nvSpPr>
        <p:spPr>
          <a:xfrm>
            <a:off x="731520" y="3959352"/>
            <a:ext cx="365760" cy="365760"/>
          </a:xfrm>
          <a:prstGeom prst="ellipse">
            <a:avLst/>
          </a:prstGeom>
          <a:solidFill>
            <a:srgbClr val="002E5D"/>
          </a:solidFill>
          <a:ln w="12700">
            <a:solidFill>
              <a:srgbClr val="002E5D"/>
            </a:solidFill>
            <a:prstDash val="solid"/>
          </a:ln>
        </p:spPr>
      </p:sp>
      <p:sp>
        <p:nvSpPr>
          <p:cNvPr id="14" name="Text 12"/>
          <p:cNvSpPr/>
          <p:nvPr/>
        </p:nvSpPr>
        <p:spPr>
          <a:xfrm>
            <a:off x="640080" y="3959352"/>
            <a:ext cx="54864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5" name="Text 13"/>
          <p:cNvSpPr/>
          <p:nvPr/>
        </p:nvSpPr>
        <p:spPr>
          <a:xfrm>
            <a:off x="1325880" y="3941064"/>
            <a:ext cx="6675120" cy="777240"/>
          </a:xfrm>
          <a:prstGeom prst="rect">
            <a:avLst/>
          </a:prstGeom>
          <a:noFill/>
          <a:ln/>
        </p:spPr>
        <p:txBody>
          <a:bodyPr wrap="square" lIns="0" tIns="0" rIns="0" bIns="0" rtlCol="0" anchor="ctr"/>
          <a:lstStyle/>
          <a:p>
            <a:pPr indent="0" marL="0">
              <a:buNone/>
            </a:pPr>
            <a:r>
              <a:rPr lang="en-US" sz="1300" b="1" dirty="0">
                <a:solidFill>
                  <a:srgbClr val="002E5D"/>
                </a:solidFill>
                <a:latin typeface="Calibri" pitchFamily="34" charset="0"/>
                <a:ea typeface="Calibri" pitchFamily="34" charset="-122"/>
                <a:cs typeface="Calibri" pitchFamily="34" charset="-120"/>
              </a:rPr>
              <a:t>The flip:  </a:t>
            </a:r>
            <a:pPr indent="0" marL="0">
              <a:buNone/>
            </a:pPr>
            <a:r>
              <a:rPr lang="en-US" sz="1300" dirty="0">
                <a:solidFill>
                  <a:srgbClr val="1A2732"/>
                </a:solidFill>
                <a:latin typeface="Calibri" pitchFamily="34" charset="0"/>
                <a:ea typeface="Calibri" pitchFamily="34" charset="-122"/>
                <a:cs typeface="Calibri" pitchFamily="34" charset="-120"/>
              </a:rPr>
              <a:t>The board re-sorts on the hidden score: who interrogated the objective, found the economics, reframed the mandate.</a:t>
            </a:r>
            <a:endParaRPr lang="en-US" sz="1300" dirty="0"/>
          </a:p>
        </p:txBody>
      </p:sp>
      <p:sp>
        <p:nvSpPr>
          <p:cNvPr id="16" name="Shape 14"/>
          <p:cNvSpPr/>
          <p:nvPr/>
        </p:nvSpPr>
        <p:spPr>
          <a:xfrm>
            <a:off x="731520" y="4800600"/>
            <a:ext cx="365760" cy="365760"/>
          </a:xfrm>
          <a:prstGeom prst="ellipse">
            <a:avLst/>
          </a:prstGeom>
          <a:solidFill>
            <a:srgbClr val="002E5D"/>
          </a:solidFill>
          <a:ln w="12700">
            <a:solidFill>
              <a:srgbClr val="002E5D"/>
            </a:solidFill>
            <a:prstDash val="solid"/>
          </a:ln>
        </p:spPr>
      </p:sp>
      <p:sp>
        <p:nvSpPr>
          <p:cNvPr id="17" name="Text 15"/>
          <p:cNvSpPr/>
          <p:nvPr/>
        </p:nvSpPr>
        <p:spPr>
          <a:xfrm>
            <a:off x="640080" y="4800600"/>
            <a:ext cx="54864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18" name="Text 16"/>
          <p:cNvSpPr/>
          <p:nvPr/>
        </p:nvSpPr>
        <p:spPr>
          <a:xfrm>
            <a:off x="1325880" y="4782312"/>
            <a:ext cx="6675120" cy="777240"/>
          </a:xfrm>
          <a:prstGeom prst="rect">
            <a:avLst/>
          </a:prstGeom>
          <a:noFill/>
          <a:ln/>
        </p:spPr>
        <p:txBody>
          <a:bodyPr wrap="square" lIns="0" tIns="0" rIns="0" bIns="0" rtlCol="0" anchor="ctr"/>
          <a:lstStyle/>
          <a:p>
            <a:pPr indent="0" marL="0">
              <a:buNone/>
            </a:pPr>
            <a:r>
              <a:rPr lang="en-US" sz="1300" b="1" dirty="0">
                <a:solidFill>
                  <a:srgbClr val="002E5D"/>
                </a:solidFill>
                <a:latin typeface="Calibri" pitchFamily="34" charset="0"/>
                <a:ea typeface="Calibri" pitchFamily="34" charset="-122"/>
                <a:cs typeface="Calibri" pitchFamily="34" charset="-120"/>
              </a:rPr>
              <a:t>The mirror:  </a:t>
            </a:r>
            <a:pPr indent="0" marL="0">
              <a:buNone/>
            </a:pPr>
            <a:r>
              <a:rPr lang="en-US" sz="1300" dirty="0">
                <a:solidFill>
                  <a:srgbClr val="1A2732"/>
                </a:solidFill>
                <a:latin typeface="Calibri" pitchFamily="34" charset="0"/>
                <a:ea typeface="Calibri" pitchFamily="34" charset="-122"/>
                <a:cs typeface="Calibri" pitchFamily="34" charset="-120"/>
              </a:rPr>
              <a:t>Each student sees their own eight-mode profile: who verified, who challenged, who produced beautifully polished loss.</a:t>
            </a:r>
            <a:endParaRPr lang="en-US" sz="1300" dirty="0"/>
          </a:p>
        </p:txBody>
      </p:sp>
      <p:sp>
        <p:nvSpPr>
          <p:cNvPr id="19" name="Text 17"/>
          <p:cNvSpPr/>
          <p:nvPr/>
        </p:nvSpPr>
        <p:spPr>
          <a:xfrm>
            <a:off x="8229600" y="1371600"/>
            <a:ext cx="3337560" cy="256032"/>
          </a:xfrm>
          <a:prstGeom prst="rect">
            <a:avLst/>
          </a:prstGeom>
          <a:noFill/>
          <a:ln/>
        </p:spPr>
        <p:txBody>
          <a:bodyPr wrap="square" lIns="0" tIns="0" rIns="0" bIns="0" rtlCol="0" anchor="ctr"/>
          <a:lstStyle/>
          <a:p>
            <a:pPr algn="ctr" indent="0" marL="0">
              <a:buNone/>
            </a:pPr>
            <a:r>
              <a:rPr lang="en-US" sz="1050" b="1" spc="100" kern="0" dirty="0">
                <a:solidFill>
                  <a:srgbClr val="0B5CAB"/>
                </a:solidFill>
                <a:latin typeface="Calibri" pitchFamily="34" charset="0"/>
                <a:ea typeface="Calibri" pitchFamily="34" charset="-122"/>
                <a:cs typeface="Calibri" pitchFamily="34" charset="-120"/>
              </a:rPr>
              <a:t>A REAL COHORT · THE FLIP</a:t>
            </a:r>
            <a:endParaRPr lang="en-US" sz="1050" dirty="0"/>
          </a:p>
        </p:txBody>
      </p:sp>
      <p:pic>
        <p:nvPicPr>
          <p:cNvPr id="20" name="Image 0" descr="cohort_flip.png">    </p:cNvPr>
          <p:cNvPicPr>
            <a:picLocks noChangeAspect="1"/>
          </p:cNvPicPr>
          <p:nvPr/>
        </p:nvPicPr>
        <p:blipFill>
          <a:blip r:embed="rId1"/>
          <a:stretch>
            <a:fillRect/>
          </a:stretch>
        </p:blipFill>
        <p:spPr>
          <a:xfrm>
            <a:off x="8275320" y="1664208"/>
            <a:ext cx="3246120" cy="3328380"/>
          </a:xfrm>
          <a:prstGeom prst="rect">
            <a:avLst/>
          </a:prstGeom>
        </p:spPr>
      </p:pic>
      <p:sp>
        <p:nvSpPr>
          <p:cNvPr id="21" name="Text 18"/>
          <p:cNvSpPr/>
          <p:nvPr/>
        </p:nvSpPr>
        <p:spPr>
          <a:xfrm>
            <a:off x="8183880" y="5029200"/>
            <a:ext cx="3474720" cy="777240"/>
          </a:xfrm>
          <a:prstGeom prst="rect">
            <a:avLst/>
          </a:prstGeom>
          <a:noFill/>
          <a:ln/>
        </p:spPr>
        <p:txBody>
          <a:bodyPr wrap="square" lIns="0" tIns="0" rIns="0" bIns="0" rtlCol="0" anchor="ctr"/>
          <a:lstStyle/>
          <a:p>
            <a:pPr algn="ctr" indent="0" marL="0">
              <a:buNone/>
            </a:pPr>
            <a:r>
              <a:rPr lang="en-US" sz="1050" i="1" dirty="0">
                <a:solidFill>
                  <a:srgbClr val="5C6B7A"/>
                </a:solidFill>
                <a:latin typeface="Calibri" pitchFamily="34" charset="0"/>
                <a:ea typeface="Calibri" pitchFamily="34" charset="-122"/>
                <a:cs typeface="Calibri" pitchFamily="34" charset="-120"/>
              </a:rPr>
              <a:t>Initial rank (left) re-sorted by the revealed metrics (right). Green climbed by testing the premise; red fell with it.</a:t>
            </a:r>
            <a:endParaRPr lang="en-US" sz="1050" dirty="0"/>
          </a:p>
        </p:txBody>
      </p:sp>
      <p:sp>
        <p:nvSpPr>
          <p:cNvPr id="22" name="Shape 19"/>
          <p:cNvSpPr/>
          <p:nvPr/>
        </p:nvSpPr>
        <p:spPr>
          <a:xfrm>
            <a:off x="640080" y="5715000"/>
            <a:ext cx="10927080" cy="731520"/>
          </a:xfrm>
          <a:prstGeom prst="roundRect">
            <a:avLst>
              <a:gd name="adj" fmla="val 8750"/>
            </a:avLst>
          </a:prstGeom>
          <a:solidFill>
            <a:srgbClr val="E8EFF6"/>
          </a:solidFill>
          <a:ln w="12700">
            <a:solidFill>
              <a:srgbClr val="E8EFF6"/>
            </a:solidFill>
            <a:prstDash val="solid"/>
          </a:ln>
        </p:spPr>
      </p:sp>
      <p:sp>
        <p:nvSpPr>
          <p:cNvPr id="23" name="Text 20"/>
          <p:cNvSpPr/>
          <p:nvPr/>
        </p:nvSpPr>
        <p:spPr>
          <a:xfrm>
            <a:off x="914400" y="5715000"/>
            <a:ext cx="10424160" cy="731520"/>
          </a:xfrm>
          <a:prstGeom prst="rect">
            <a:avLst/>
          </a:prstGeom>
          <a:noFill/>
          <a:ln/>
        </p:spPr>
        <p:txBody>
          <a:bodyPr wrap="square" lIns="0" tIns="0" rIns="0" bIns="0" rtlCol="0" anchor="ctr"/>
          <a:lstStyle/>
          <a:p>
            <a:pPr indent="0" marL="0">
              <a:buNone/>
            </a:pPr>
            <a:r>
              <a:rPr lang="en-US" sz="1250" b="1" dirty="0">
                <a:solidFill>
                  <a:srgbClr val="002E5D"/>
                </a:solidFill>
                <a:latin typeface="Calibri" pitchFamily="34" charset="0"/>
                <a:ea typeface="Calibri" pitchFamily="34" charset="-122"/>
                <a:cs typeface="Calibri" pitchFamily="34" charset="-120"/>
              </a:rPr>
              <a:t>The plan most participants build would pass review in most organizations. That is the lesson: good execution of an untested premise. Rich in-class cases like this run in eight chapters.</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THE ACTIVITY, AS PARTICIPANTS SEE IT</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The board, before and after</a:t>
            </a:r>
            <a:endParaRPr lang="en-US" sz="3300" dirty="0"/>
          </a:p>
        </p:txBody>
      </p:sp>
      <p:sp>
        <p:nvSpPr>
          <p:cNvPr id="4" name="Text 2"/>
          <p:cNvSpPr/>
          <p:nvPr/>
        </p:nvSpPr>
        <p:spPr>
          <a:xfrm>
            <a:off x="640080" y="1298448"/>
            <a:ext cx="5394960" cy="256032"/>
          </a:xfrm>
          <a:prstGeom prst="rect">
            <a:avLst/>
          </a:prstGeom>
          <a:noFill/>
          <a:ln/>
        </p:spPr>
        <p:txBody>
          <a:bodyPr wrap="square" lIns="0" tIns="0" rIns="0" bIns="0" rtlCol="0" anchor="ctr"/>
          <a:lstStyle/>
          <a:p>
            <a:pPr indent="0" marL="0">
              <a:buNone/>
            </a:pPr>
            <a:r>
              <a:rPr lang="en-US" sz="1100" b="1" spc="100" kern="0" dirty="0">
                <a:solidFill>
                  <a:srgbClr val="5C6B7A"/>
                </a:solidFill>
                <a:latin typeface="Calibri" pitchFamily="34" charset="0"/>
                <a:ea typeface="Calibri" pitchFamily="34" charset="-122"/>
                <a:cs typeface="Calibri" pitchFamily="34" charset="-120"/>
              </a:rPr>
              <a:t>BEFORE · RANKED ON THE VISIBLE COMPOSITE</a:t>
            </a:r>
            <a:endParaRPr lang="en-US" sz="1100" dirty="0"/>
          </a:p>
        </p:txBody>
      </p:sp>
      <p:pic>
        <p:nvPicPr>
          <p:cNvPr id="5" name="Image 0" descr="board_initial.png">    </p:cNvPr>
          <p:cNvPicPr>
            <a:picLocks noChangeAspect="1"/>
          </p:cNvPicPr>
          <p:nvPr/>
        </p:nvPicPr>
        <p:blipFill>
          <a:blip r:embed="rId1"/>
          <a:stretch>
            <a:fillRect/>
          </a:stretch>
        </p:blipFill>
        <p:spPr>
          <a:xfrm>
            <a:off x="640080" y="1609344"/>
            <a:ext cx="5394960" cy="3939977"/>
          </a:xfrm>
          <a:prstGeom prst="rect">
            <a:avLst/>
          </a:prstGeom>
        </p:spPr>
      </p:pic>
      <p:sp>
        <p:nvSpPr>
          <p:cNvPr id="6" name="Text 3"/>
          <p:cNvSpPr/>
          <p:nvPr/>
        </p:nvSpPr>
        <p:spPr>
          <a:xfrm>
            <a:off x="6355080" y="1298448"/>
            <a:ext cx="5394960" cy="256032"/>
          </a:xfrm>
          <a:prstGeom prst="rect">
            <a:avLst/>
          </a:prstGeom>
          <a:noFill/>
          <a:ln/>
        </p:spPr>
        <p:txBody>
          <a:bodyPr wrap="square" lIns="0" tIns="0" rIns="0" bIns="0" rtlCol="0" anchor="ctr"/>
          <a:lstStyle/>
          <a:p>
            <a:pPr indent="0" marL="0">
              <a:buNone/>
            </a:pPr>
            <a:r>
              <a:rPr lang="en-US" sz="1100" b="1" spc="100" kern="0" dirty="0">
                <a:solidFill>
                  <a:srgbClr val="1E6B52"/>
                </a:solidFill>
                <a:latin typeface="Calibri" pitchFamily="34" charset="0"/>
                <a:ea typeface="Calibri" pitchFamily="34" charset="-122"/>
                <a:cs typeface="Calibri" pitchFamily="34" charset="-120"/>
              </a:rPr>
              <a:t>AFTER · RE-SCORED ON AWARENESS AND HANDLING</a:t>
            </a:r>
            <a:endParaRPr lang="en-US" sz="1100" dirty="0"/>
          </a:p>
        </p:txBody>
      </p:sp>
      <p:pic>
        <p:nvPicPr>
          <p:cNvPr id="7" name="Image 1" descr="board_revealed.png">    </p:cNvPr>
          <p:cNvPicPr>
            <a:picLocks noChangeAspect="1"/>
          </p:cNvPicPr>
          <p:nvPr/>
        </p:nvPicPr>
        <p:blipFill>
          <a:blip r:embed="rId2"/>
          <a:stretch>
            <a:fillRect/>
          </a:stretch>
        </p:blipFill>
        <p:spPr>
          <a:xfrm>
            <a:off x="6355080" y="1609344"/>
            <a:ext cx="5394960" cy="3213175"/>
          </a:xfrm>
          <a:prstGeom prst="rect">
            <a:avLst/>
          </a:prstGeom>
        </p:spPr>
      </p:pic>
      <p:sp>
        <p:nvSpPr>
          <p:cNvPr id="8" name="Text 4"/>
          <p:cNvSpPr/>
          <p:nvPr/>
        </p:nvSpPr>
        <p:spPr>
          <a:xfrm>
            <a:off x="6355080" y="4983480"/>
            <a:ext cx="5394960" cy="457200"/>
          </a:xfrm>
          <a:prstGeom prst="rect">
            <a:avLst/>
          </a:prstGeom>
          <a:noFill/>
          <a:ln/>
        </p:spPr>
        <p:txBody>
          <a:bodyPr wrap="square" lIns="0" tIns="0" rIns="0" bIns="0" rtlCol="0" anchor="ctr"/>
          <a:lstStyle/>
          <a:p>
            <a:pPr indent="0" marL="0">
              <a:buNone/>
            </a:pPr>
            <a:r>
              <a:rPr lang="en-US" sz="1350" b="1" dirty="0">
                <a:solidFill>
                  <a:srgbClr val="002E5D"/>
                </a:solidFill>
                <a:latin typeface="Cambria" pitchFamily="34" charset="0"/>
                <a:ea typeface="Cambria" pitchFamily="34" charset="-122"/>
                <a:cs typeface="Cambria" pitchFamily="34" charset="-120"/>
              </a:rPr>
              <a:t>Polish ranked the left board. Premise-testing ranks the right one. Same submissions.</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AIMODES.AI · WHAT A STUDENT SEES MINUTES AFTER SUBMITTING</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The conversation, analyzed</a:t>
            </a:r>
            <a:endParaRPr lang="en-US" sz="3300" dirty="0"/>
          </a:p>
        </p:txBody>
      </p:sp>
      <p:pic>
        <p:nvPicPr>
          <p:cNvPr id="4" name="Image 0" descr="analyzer_results.png">    </p:cNvPr>
          <p:cNvPicPr>
            <a:picLocks noChangeAspect="1"/>
          </p:cNvPicPr>
          <p:nvPr/>
        </p:nvPicPr>
        <p:blipFill>
          <a:blip r:embed="rId1"/>
          <a:stretch>
            <a:fillRect/>
          </a:stretch>
        </p:blipFill>
        <p:spPr>
          <a:xfrm>
            <a:off x="640080" y="1371600"/>
            <a:ext cx="3703320" cy="5093472"/>
          </a:xfrm>
          <a:prstGeom prst="rect">
            <a:avLst/>
          </a:prstGeom>
        </p:spPr>
      </p:pic>
      <p:pic>
        <p:nvPicPr>
          <p:cNvPr id="5" name="Image 1" descr="analyzer_modes.png">    </p:cNvPr>
          <p:cNvPicPr>
            <a:picLocks noChangeAspect="1"/>
          </p:cNvPicPr>
          <p:nvPr/>
        </p:nvPicPr>
        <p:blipFill>
          <a:blip r:embed="rId2"/>
          <a:stretch>
            <a:fillRect/>
          </a:stretch>
        </p:blipFill>
        <p:spPr>
          <a:xfrm>
            <a:off x="4617720" y="1371600"/>
            <a:ext cx="5852160" cy="514280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AIMODES.AI · THE PART STUDENTS ACTUALLY READ</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Written feedback on every conversation</a:t>
            </a:r>
            <a:endParaRPr lang="en-US" sz="3300" dirty="0"/>
          </a:p>
        </p:txBody>
      </p:sp>
      <p:sp>
        <p:nvSpPr>
          <p:cNvPr id="4" name="Text 2"/>
          <p:cNvSpPr/>
          <p:nvPr/>
        </p:nvSpPr>
        <p:spPr>
          <a:xfrm>
            <a:off x="640080" y="1554480"/>
            <a:ext cx="4754880" cy="3291840"/>
          </a:xfrm>
          <a:prstGeom prst="rect">
            <a:avLst/>
          </a:prstGeom>
          <a:noFill/>
          <a:ln/>
        </p:spPr>
        <p:txBody>
          <a:bodyPr wrap="square" lIns="0" tIns="0" rIns="0" bIns="0" rtlCol="0" anchor="ctr"/>
          <a:lstStyle/>
          <a:p>
            <a:pPr indent="0" marL="0">
              <a:buNone/>
            </a:pPr>
            <a:r>
              <a:rPr lang="en-US" sz="1700" b="1" dirty="0">
                <a:solidFill>
                  <a:srgbClr val="002E5D"/>
                </a:solidFill>
                <a:latin typeface="Calibri" pitchFamily="34" charset="0"/>
                <a:ea typeface="Calibri" pitchFamily="34" charset="-122"/>
                <a:cs typeface="Calibri" pitchFamily="34" charset="-120"/>
              </a:rPr>
              <a:t>Not a score alone. </a:t>
            </a:r>
            <a:pPr indent="0" marL="0">
              <a:buNone/>
            </a:pPr>
            <a:r>
              <a:rPr lang="en-US" sz="1400" dirty="0">
                <a:solidFill>
                  <a:srgbClr val="1A2732"/>
                </a:solidFill>
                <a:latin typeface="Calibri" pitchFamily="34" charset="0"/>
                <a:ea typeface="Calibri" pitchFamily="34" charset="-122"/>
                <a:cs typeface="Calibri" pitchFamily="34" charset="-120"/>
              </a:rPr>
              <a:t>Every submitted conversation gets narrative feedback, concrete strengths, and growth areas with the exact next prompt to try. The one on the right flags an underused Critical Challenger mode and hands the student the devil's-advocate question to ask next time.</a:t>
            </a:r>
            <a:endParaRPr lang="en-US" sz="1700" dirty="0"/>
          </a:p>
        </p:txBody>
      </p:sp>
      <p:sp>
        <p:nvSpPr>
          <p:cNvPr id="5" name="Text 3"/>
          <p:cNvSpPr/>
          <p:nvPr/>
        </p:nvSpPr>
        <p:spPr>
          <a:xfrm>
            <a:off x="640080" y="4937760"/>
            <a:ext cx="4754880" cy="914400"/>
          </a:xfrm>
          <a:prstGeom prst="rect">
            <a:avLst/>
          </a:prstGeom>
          <a:noFill/>
          <a:ln/>
        </p:spPr>
        <p:txBody>
          <a:bodyPr wrap="square" lIns="0" tIns="0" rIns="0" bIns="0" rtlCol="0" anchor="ctr"/>
          <a:lstStyle/>
          <a:p>
            <a:pPr indent="0" marL="0">
              <a:buNone/>
            </a:pPr>
            <a:r>
              <a:rPr lang="en-US" sz="1500" b="1" dirty="0">
                <a:solidFill>
                  <a:srgbClr val="1E6B52"/>
                </a:solidFill>
                <a:latin typeface="Cambria" pitchFamily="34" charset="0"/>
                <a:ea typeface="Cambria" pitchFamily="34" charset="-122"/>
                <a:cs typeface="Cambria" pitchFamily="34" charset="-120"/>
              </a:rPr>
              <a:t>This is what turns 'did they use AI' into 'how did they engage,' at scale, for every student.</a:t>
            </a:r>
            <a:endParaRPr lang="en-US" sz="1500" dirty="0"/>
          </a:p>
        </p:txBody>
      </p:sp>
      <p:pic>
        <p:nvPicPr>
          <p:cNvPr id="6" name="Image 0" descr="analyzer_feedback.png">    </p:cNvPr>
          <p:cNvPicPr>
            <a:picLocks noChangeAspect="1"/>
          </p:cNvPicPr>
          <p:nvPr/>
        </p:nvPicPr>
        <p:blipFill>
          <a:blip r:embed="rId1"/>
          <a:stretch>
            <a:fillRect/>
          </a:stretch>
        </p:blipFill>
        <p:spPr>
          <a:xfrm>
            <a:off x="5760720" y="1298448"/>
            <a:ext cx="5349240" cy="541558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AND FOR YOUR STUDENTS, TODAY</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Send them home with the same infrastructure</a:t>
            </a:r>
            <a:endParaRPr lang="en-US" sz="3300" dirty="0"/>
          </a:p>
        </p:txBody>
      </p:sp>
      <p:sp>
        <p:nvSpPr>
          <p:cNvPr id="4" name="Shape 2"/>
          <p:cNvSpPr/>
          <p:nvPr/>
        </p:nvSpPr>
        <p:spPr>
          <a:xfrm>
            <a:off x="640080" y="1463040"/>
            <a:ext cx="5349240" cy="4572000"/>
          </a:xfrm>
          <a:prstGeom prst="roundRect">
            <a:avLst>
              <a:gd name="adj" fmla="val 1400"/>
            </a:avLst>
          </a:prstGeom>
          <a:solidFill>
            <a:srgbClr val="F4F8FB"/>
          </a:solidFill>
          <a:ln w="12700">
            <a:solidFill>
              <a:srgbClr val="D5DEE7"/>
            </a:solidFill>
            <a:prstDash val="solid"/>
          </a:ln>
        </p:spPr>
      </p:sp>
      <p:pic>
        <p:nvPicPr>
          <p:cNvPr id="5" name="Image 0" descr="QR_SGUIDE.png">    </p:cNvPr>
          <p:cNvPicPr>
            <a:picLocks noChangeAspect="1"/>
          </p:cNvPicPr>
          <p:nvPr/>
        </p:nvPicPr>
        <p:blipFill>
          <a:blip r:embed="rId1"/>
          <a:stretch>
            <a:fillRect/>
          </a:stretch>
        </p:blipFill>
        <p:spPr>
          <a:xfrm>
            <a:off x="1691640" y="1737360"/>
            <a:ext cx="3200400" cy="3200400"/>
          </a:xfrm>
          <a:prstGeom prst="rect">
            <a:avLst/>
          </a:prstGeom>
        </p:spPr>
      </p:pic>
      <p:sp>
        <p:nvSpPr>
          <p:cNvPr id="6" name="Text 3"/>
          <p:cNvSpPr/>
          <p:nvPr/>
        </p:nvSpPr>
        <p:spPr>
          <a:xfrm>
            <a:off x="914400" y="5029200"/>
            <a:ext cx="4800600" cy="365760"/>
          </a:xfrm>
          <a:prstGeom prst="rect">
            <a:avLst/>
          </a:prstGeom>
          <a:noFill/>
          <a:ln/>
        </p:spPr>
        <p:txBody>
          <a:bodyPr wrap="square" lIns="0" tIns="0" rIns="0" bIns="0" rtlCol="0" anchor="ctr"/>
          <a:lstStyle/>
          <a:p>
            <a:pPr algn="ctr" indent="0" marL="0">
              <a:buNone/>
            </a:pPr>
            <a:r>
              <a:rPr lang="en-US" sz="1500" b="1" dirty="0">
                <a:solidFill>
                  <a:srgbClr val="002E5D"/>
                </a:solidFill>
                <a:latin typeface="Cambria" pitchFamily="34" charset="0"/>
                <a:ea typeface="Cambria" pitchFamily="34" charset="-122"/>
                <a:cs typeface="Cambria" pitchFamily="34" charset="-120"/>
              </a:rPr>
              <a:t>The Student Guide to AI-Assisted Learning</a:t>
            </a:r>
            <a:endParaRPr lang="en-US" sz="1500" dirty="0"/>
          </a:p>
        </p:txBody>
      </p:sp>
      <p:sp>
        <p:nvSpPr>
          <p:cNvPr id="7" name="Text 4"/>
          <p:cNvSpPr/>
          <p:nvPr/>
        </p:nvSpPr>
        <p:spPr>
          <a:xfrm>
            <a:off x="914400" y="5440680"/>
            <a:ext cx="4800600" cy="457200"/>
          </a:xfrm>
          <a:prstGeom prst="rect">
            <a:avLst/>
          </a:prstGeom>
          <a:noFill/>
          <a:ln/>
        </p:spPr>
        <p:txBody>
          <a:bodyPr wrap="square" lIns="0" tIns="0" rIns="0" bIns="0" rtlCol="0" anchor="ctr"/>
          <a:lstStyle/>
          <a:p>
            <a:pPr algn="ctr" indent="0" marL="0">
              <a:buNone/>
            </a:pPr>
            <a:r>
              <a:rPr lang="en-US" sz="1200" dirty="0">
                <a:solidFill>
                  <a:srgbClr val="5C6B7A"/>
                </a:solidFill>
                <a:latin typeface="Calibri" pitchFamily="34" charset="0"/>
                <a:ea typeface="Calibri" pitchFamily="34" charset="-122"/>
                <a:cs typeface="Calibri" pitchFamily="34" charset="-120"/>
              </a:rPr>
              <a:t>Tutor mode, retrieval practice, the eight modes, integrity and disclosure. 63 pages.</a:t>
            </a:r>
            <a:endParaRPr lang="en-US" sz="1200" dirty="0"/>
          </a:p>
        </p:txBody>
      </p:sp>
      <p:sp>
        <p:nvSpPr>
          <p:cNvPr id="8" name="Shape 5"/>
          <p:cNvSpPr/>
          <p:nvPr/>
        </p:nvSpPr>
        <p:spPr>
          <a:xfrm>
            <a:off x="6217920" y="1463040"/>
            <a:ext cx="5349240" cy="4572000"/>
          </a:xfrm>
          <a:prstGeom prst="roundRect">
            <a:avLst>
              <a:gd name="adj" fmla="val 1400"/>
            </a:avLst>
          </a:prstGeom>
          <a:solidFill>
            <a:srgbClr val="F4F8FB"/>
          </a:solidFill>
          <a:ln w="12700">
            <a:solidFill>
              <a:srgbClr val="D5DEE7"/>
            </a:solidFill>
            <a:prstDash val="solid"/>
          </a:ln>
        </p:spPr>
      </p:sp>
      <p:pic>
        <p:nvPicPr>
          <p:cNvPr id="9" name="Image 1" descr="QR_SPLUGIN.png">    </p:cNvPr>
          <p:cNvPicPr>
            <a:picLocks noChangeAspect="1"/>
          </p:cNvPicPr>
          <p:nvPr/>
        </p:nvPicPr>
        <p:blipFill>
          <a:blip r:embed="rId2"/>
          <a:stretch>
            <a:fillRect/>
          </a:stretch>
        </p:blipFill>
        <p:spPr>
          <a:xfrm>
            <a:off x="7269480" y="1737360"/>
            <a:ext cx="3200400" cy="3200400"/>
          </a:xfrm>
          <a:prstGeom prst="rect">
            <a:avLst/>
          </a:prstGeom>
        </p:spPr>
      </p:pic>
      <p:sp>
        <p:nvSpPr>
          <p:cNvPr id="10" name="Text 6"/>
          <p:cNvSpPr/>
          <p:nvPr/>
        </p:nvSpPr>
        <p:spPr>
          <a:xfrm>
            <a:off x="6492240" y="5029200"/>
            <a:ext cx="4800600" cy="365760"/>
          </a:xfrm>
          <a:prstGeom prst="rect">
            <a:avLst/>
          </a:prstGeom>
          <a:noFill/>
          <a:ln/>
        </p:spPr>
        <p:txBody>
          <a:bodyPr wrap="square" lIns="0" tIns="0" rIns="0" bIns="0" rtlCol="0" anchor="ctr"/>
          <a:lstStyle/>
          <a:p>
            <a:pPr algn="ctr" indent="0" marL="0">
              <a:buNone/>
            </a:pPr>
            <a:r>
              <a:rPr lang="en-US" sz="1500" b="1" dirty="0">
                <a:solidFill>
                  <a:srgbClr val="002E5D"/>
                </a:solidFill>
                <a:latin typeface="Cambria" pitchFamily="34" charset="0"/>
                <a:ea typeface="Cambria" pitchFamily="34" charset="-122"/>
                <a:cs typeface="Cambria" pitchFamily="34" charset="-120"/>
              </a:rPr>
              <a:t>The Learn-with-AI Toolkit plugin</a:t>
            </a:r>
            <a:endParaRPr lang="en-US" sz="1500" dirty="0"/>
          </a:p>
        </p:txBody>
      </p:sp>
      <p:sp>
        <p:nvSpPr>
          <p:cNvPr id="11" name="Text 7"/>
          <p:cNvSpPr/>
          <p:nvPr/>
        </p:nvSpPr>
        <p:spPr>
          <a:xfrm>
            <a:off x="6492240" y="5440680"/>
            <a:ext cx="4800600" cy="502920"/>
          </a:xfrm>
          <a:prstGeom prst="rect">
            <a:avLst/>
          </a:prstGeom>
          <a:noFill/>
          <a:ln/>
        </p:spPr>
        <p:txBody>
          <a:bodyPr wrap="square" lIns="0" tIns="0" rIns="0" bIns="0" rtlCol="0" anchor="ctr"/>
          <a:lstStyle/>
          <a:p>
            <a:pPr algn="ctr" indent="0" marL="0">
              <a:buNone/>
            </a:pPr>
            <a:r>
              <a:rPr lang="en-US" sz="1150" dirty="0">
                <a:solidFill>
                  <a:srgbClr val="5C6B7A"/>
                </a:solidFill>
                <a:latin typeface="Calibri" pitchFamily="34" charset="0"/>
                <a:ea typeface="Calibri" pitchFamily="34" charset="-122"/>
                <a:cs typeface="Calibri" pitchFamily="34" charset="-120"/>
              </a:rPr>
              <a:t>59 skills: socratic-tutor, teach-back-grader, exam prep, source verification. Claude plugin or Codex zip.</a:t>
            </a:r>
            <a:endParaRPr lang="en-US" sz="1150" dirty="0"/>
          </a:p>
        </p:txBody>
      </p:sp>
      <p:sp>
        <p:nvSpPr>
          <p:cNvPr id="12" name="Text 8"/>
          <p:cNvSpPr/>
          <p:nvPr/>
        </p:nvSpPr>
        <p:spPr>
          <a:xfrm>
            <a:off x="640080" y="6263640"/>
            <a:ext cx="10927080" cy="365760"/>
          </a:xfrm>
          <a:prstGeom prst="rect">
            <a:avLst/>
          </a:prstGeom>
          <a:noFill/>
          <a:ln/>
        </p:spPr>
        <p:txBody>
          <a:bodyPr wrap="square" lIns="0" tIns="0" rIns="0" bIns="0" rtlCol="0" anchor="ctr"/>
          <a:lstStyle/>
          <a:p>
            <a:pPr algn="ctr" indent="0" marL="0">
              <a:buNone/>
            </a:pPr>
            <a:r>
              <a:rPr lang="en-US" sz="1250" i="1" dirty="0">
                <a:solidFill>
                  <a:srgbClr val="5C6B7A"/>
                </a:solidFill>
                <a:latin typeface="Calibri" pitchFamily="34" charset="0"/>
                <a:ea typeface="Calibri" pitchFamily="34" charset="-122"/>
                <a:cs typeface="Calibri" pitchFamily="34" charset="-120"/>
              </a:rPr>
              <a:t>Both free at aimodes.ai. Drop the links in your syllabus.</a:t>
            </a:r>
            <a:endParaRPr lang="en-US" sz="12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FOR YOUR STUDENTS · THE ASSIGNMENT</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Tutor mode, specified: six rules</a:t>
            </a:r>
            <a:endParaRPr lang="en-US" sz="3300" dirty="0"/>
          </a:p>
        </p:txBody>
      </p:sp>
      <p:sp>
        <p:nvSpPr>
          <p:cNvPr id="4" name="Shape 2"/>
          <p:cNvSpPr/>
          <p:nvPr/>
        </p:nvSpPr>
        <p:spPr>
          <a:xfrm>
            <a:off x="640080" y="1371600"/>
            <a:ext cx="5349240" cy="1371600"/>
          </a:xfrm>
          <a:prstGeom prst="roundRect">
            <a:avLst>
              <a:gd name="adj" fmla="val 4667"/>
            </a:avLst>
          </a:prstGeom>
          <a:solidFill>
            <a:srgbClr val="F4F8FB"/>
          </a:solidFill>
          <a:ln w="12700">
            <a:solidFill>
              <a:srgbClr val="D5DEE7"/>
            </a:solidFill>
            <a:prstDash val="solid"/>
          </a:ln>
        </p:spPr>
      </p:sp>
      <p:sp>
        <p:nvSpPr>
          <p:cNvPr id="5" name="Text 3"/>
          <p:cNvSpPr/>
          <p:nvPr/>
        </p:nvSpPr>
        <p:spPr>
          <a:xfrm>
            <a:off x="868680" y="1481328"/>
            <a:ext cx="4892040" cy="347472"/>
          </a:xfrm>
          <a:prstGeom prst="rect">
            <a:avLst/>
          </a:prstGeom>
          <a:noFill/>
          <a:ln/>
        </p:spPr>
        <p:txBody>
          <a:bodyPr wrap="square" lIns="0" tIns="0" rIns="0" bIns="0" rtlCol="0" anchor="ctr"/>
          <a:lstStyle/>
          <a:p>
            <a:pPr indent="0" marL="0">
              <a:buNone/>
            </a:pPr>
            <a:r>
              <a:rPr lang="en-US" sz="1550" b="1" dirty="0">
                <a:solidFill>
                  <a:srgbClr val="002E5D"/>
                </a:solidFill>
                <a:latin typeface="Cambria" pitchFamily="34" charset="0"/>
                <a:ea typeface="Cambria" pitchFamily="34" charset="-122"/>
                <a:cs typeface="Cambria" pitchFamily="34" charset="-120"/>
              </a:rPr>
              <a:t>Retrieval first</a:t>
            </a:r>
            <a:endParaRPr lang="en-US" sz="1550" dirty="0"/>
          </a:p>
        </p:txBody>
      </p:sp>
      <p:sp>
        <p:nvSpPr>
          <p:cNvPr id="6" name="Text 4"/>
          <p:cNvSpPr/>
          <p:nvPr/>
        </p:nvSpPr>
        <p:spPr>
          <a:xfrm>
            <a:off x="868680" y="1847088"/>
            <a:ext cx="4892040" cy="841248"/>
          </a:xfrm>
          <a:prstGeom prst="rect">
            <a:avLst/>
          </a:prstGeom>
          <a:noFill/>
          <a:ln/>
        </p:spPr>
        <p:txBody>
          <a:bodyPr wrap="square" lIns="0" tIns="0" rIns="0" bIns="0" rtlCol="0" anchor="ctr"/>
          <a:lstStyle/>
          <a:p>
            <a:pPr indent="0" marL="0">
              <a:buNone/>
            </a:pPr>
            <a:r>
              <a:rPr lang="en-US" sz="1250" i="1" dirty="0">
                <a:solidFill>
                  <a:srgbClr val="1A2732"/>
                </a:solidFill>
                <a:latin typeface="Calibri" pitchFamily="34" charset="0"/>
                <a:ea typeface="Calibri" pitchFamily="34" charset="-122"/>
                <a:cs typeface="Calibri" pitchFamily="34" charset="-120"/>
              </a:rPr>
              <a:t>“Quiz me before you teach me. Never explain what I have not first attempted.”</a:t>
            </a:r>
            <a:endParaRPr lang="en-US" sz="1250" dirty="0"/>
          </a:p>
        </p:txBody>
      </p:sp>
      <p:sp>
        <p:nvSpPr>
          <p:cNvPr id="7" name="Shape 5"/>
          <p:cNvSpPr/>
          <p:nvPr/>
        </p:nvSpPr>
        <p:spPr>
          <a:xfrm>
            <a:off x="6217920" y="1371600"/>
            <a:ext cx="5349240" cy="1371600"/>
          </a:xfrm>
          <a:prstGeom prst="roundRect">
            <a:avLst>
              <a:gd name="adj" fmla="val 4667"/>
            </a:avLst>
          </a:prstGeom>
          <a:solidFill>
            <a:srgbClr val="F4F8FB"/>
          </a:solidFill>
          <a:ln w="12700">
            <a:solidFill>
              <a:srgbClr val="D5DEE7"/>
            </a:solidFill>
            <a:prstDash val="solid"/>
          </a:ln>
        </p:spPr>
      </p:sp>
      <p:sp>
        <p:nvSpPr>
          <p:cNvPr id="8" name="Text 6"/>
          <p:cNvSpPr/>
          <p:nvPr/>
        </p:nvSpPr>
        <p:spPr>
          <a:xfrm>
            <a:off x="6446520" y="1481328"/>
            <a:ext cx="4892040" cy="347472"/>
          </a:xfrm>
          <a:prstGeom prst="rect">
            <a:avLst/>
          </a:prstGeom>
          <a:noFill/>
          <a:ln/>
        </p:spPr>
        <p:txBody>
          <a:bodyPr wrap="square" lIns="0" tIns="0" rIns="0" bIns="0" rtlCol="0" anchor="ctr"/>
          <a:lstStyle/>
          <a:p>
            <a:pPr indent="0" marL="0">
              <a:buNone/>
            </a:pPr>
            <a:r>
              <a:rPr lang="en-US" sz="1550" b="1" dirty="0">
                <a:solidFill>
                  <a:srgbClr val="002E5D"/>
                </a:solidFill>
                <a:latin typeface="Cambria" pitchFamily="34" charset="0"/>
                <a:ea typeface="Cambria" pitchFamily="34" charset="-122"/>
                <a:cs typeface="Cambria" pitchFamily="34" charset="-120"/>
              </a:rPr>
              <a:t>Socratic</a:t>
            </a:r>
            <a:endParaRPr lang="en-US" sz="1550" dirty="0"/>
          </a:p>
        </p:txBody>
      </p:sp>
      <p:sp>
        <p:nvSpPr>
          <p:cNvPr id="9" name="Text 7"/>
          <p:cNvSpPr/>
          <p:nvPr/>
        </p:nvSpPr>
        <p:spPr>
          <a:xfrm>
            <a:off x="6446520" y="1847088"/>
            <a:ext cx="4892040" cy="841248"/>
          </a:xfrm>
          <a:prstGeom prst="rect">
            <a:avLst/>
          </a:prstGeom>
          <a:noFill/>
          <a:ln/>
        </p:spPr>
        <p:txBody>
          <a:bodyPr wrap="square" lIns="0" tIns="0" rIns="0" bIns="0" rtlCol="0" anchor="ctr"/>
          <a:lstStyle/>
          <a:p>
            <a:pPr indent="0" marL="0">
              <a:buNone/>
            </a:pPr>
            <a:r>
              <a:rPr lang="en-US" sz="1250" i="1" dirty="0">
                <a:solidFill>
                  <a:srgbClr val="1A2732"/>
                </a:solidFill>
                <a:latin typeface="Calibri" pitchFamily="34" charset="0"/>
                <a:ea typeface="Calibri" pitchFamily="34" charset="-122"/>
                <a:cs typeface="Calibri" pitchFamily="34" charset="-120"/>
              </a:rPr>
              <a:t>“Answer my question with the question that gets me there. Full solutions only after two real attempts.”</a:t>
            </a:r>
            <a:endParaRPr lang="en-US" sz="1250" dirty="0"/>
          </a:p>
        </p:txBody>
      </p:sp>
      <p:sp>
        <p:nvSpPr>
          <p:cNvPr id="10" name="Shape 8"/>
          <p:cNvSpPr/>
          <p:nvPr/>
        </p:nvSpPr>
        <p:spPr>
          <a:xfrm>
            <a:off x="640080" y="2852928"/>
            <a:ext cx="5349240" cy="1371600"/>
          </a:xfrm>
          <a:prstGeom prst="roundRect">
            <a:avLst>
              <a:gd name="adj" fmla="val 4667"/>
            </a:avLst>
          </a:prstGeom>
          <a:solidFill>
            <a:srgbClr val="F4F8FB"/>
          </a:solidFill>
          <a:ln w="12700">
            <a:solidFill>
              <a:srgbClr val="D5DEE7"/>
            </a:solidFill>
            <a:prstDash val="solid"/>
          </a:ln>
        </p:spPr>
      </p:sp>
      <p:sp>
        <p:nvSpPr>
          <p:cNvPr id="11" name="Text 9"/>
          <p:cNvSpPr/>
          <p:nvPr/>
        </p:nvSpPr>
        <p:spPr>
          <a:xfrm>
            <a:off x="868680" y="2962656"/>
            <a:ext cx="4892040" cy="347472"/>
          </a:xfrm>
          <a:prstGeom prst="rect">
            <a:avLst/>
          </a:prstGeom>
          <a:noFill/>
          <a:ln/>
        </p:spPr>
        <p:txBody>
          <a:bodyPr wrap="square" lIns="0" tIns="0" rIns="0" bIns="0" rtlCol="0" anchor="ctr"/>
          <a:lstStyle/>
          <a:p>
            <a:pPr indent="0" marL="0">
              <a:buNone/>
            </a:pPr>
            <a:r>
              <a:rPr lang="en-US" sz="1550" b="1" dirty="0">
                <a:solidFill>
                  <a:srgbClr val="002E5D"/>
                </a:solidFill>
                <a:latin typeface="Cambria" pitchFamily="34" charset="0"/>
                <a:ea typeface="Cambria" pitchFamily="34" charset="-122"/>
                <a:cs typeface="Cambria" pitchFamily="34" charset="-120"/>
              </a:rPr>
              <a:t>Calibration</a:t>
            </a:r>
            <a:endParaRPr lang="en-US" sz="1550" dirty="0"/>
          </a:p>
        </p:txBody>
      </p:sp>
      <p:sp>
        <p:nvSpPr>
          <p:cNvPr id="12" name="Text 10"/>
          <p:cNvSpPr/>
          <p:nvPr/>
        </p:nvSpPr>
        <p:spPr>
          <a:xfrm>
            <a:off x="868680" y="3328416"/>
            <a:ext cx="4892040" cy="841248"/>
          </a:xfrm>
          <a:prstGeom prst="rect">
            <a:avLst/>
          </a:prstGeom>
          <a:noFill/>
          <a:ln/>
        </p:spPr>
        <p:txBody>
          <a:bodyPr wrap="square" lIns="0" tIns="0" rIns="0" bIns="0" rtlCol="0" anchor="ctr"/>
          <a:lstStyle/>
          <a:p>
            <a:pPr indent="0" marL="0">
              <a:buNone/>
            </a:pPr>
            <a:r>
              <a:rPr lang="en-US" sz="1250" i="1" dirty="0">
                <a:solidFill>
                  <a:srgbClr val="1A2732"/>
                </a:solidFill>
                <a:latin typeface="Calibri" pitchFamily="34" charset="0"/>
                <a:ea typeface="Calibri" pitchFamily="34" charset="-122"/>
                <a:cs typeface="Calibri" pitchFamily="34" charset="-120"/>
              </a:rPr>
              <a:t>“Before revealing any answer, ask my confidence. Track it and show me my calibration weekly.”</a:t>
            </a:r>
            <a:endParaRPr lang="en-US" sz="1250" dirty="0"/>
          </a:p>
        </p:txBody>
      </p:sp>
      <p:sp>
        <p:nvSpPr>
          <p:cNvPr id="13" name="Shape 11"/>
          <p:cNvSpPr/>
          <p:nvPr/>
        </p:nvSpPr>
        <p:spPr>
          <a:xfrm>
            <a:off x="6217920" y="2852928"/>
            <a:ext cx="5349240" cy="1371600"/>
          </a:xfrm>
          <a:prstGeom prst="roundRect">
            <a:avLst>
              <a:gd name="adj" fmla="val 4667"/>
            </a:avLst>
          </a:prstGeom>
          <a:solidFill>
            <a:srgbClr val="F4F8FB"/>
          </a:solidFill>
          <a:ln w="12700">
            <a:solidFill>
              <a:srgbClr val="D5DEE7"/>
            </a:solidFill>
            <a:prstDash val="solid"/>
          </a:ln>
        </p:spPr>
      </p:sp>
      <p:sp>
        <p:nvSpPr>
          <p:cNvPr id="14" name="Text 12"/>
          <p:cNvSpPr/>
          <p:nvPr/>
        </p:nvSpPr>
        <p:spPr>
          <a:xfrm>
            <a:off x="6446520" y="2962656"/>
            <a:ext cx="4892040" cy="347472"/>
          </a:xfrm>
          <a:prstGeom prst="rect">
            <a:avLst/>
          </a:prstGeom>
          <a:noFill/>
          <a:ln/>
        </p:spPr>
        <p:txBody>
          <a:bodyPr wrap="square" lIns="0" tIns="0" rIns="0" bIns="0" rtlCol="0" anchor="ctr"/>
          <a:lstStyle/>
          <a:p>
            <a:pPr indent="0" marL="0">
              <a:buNone/>
            </a:pPr>
            <a:r>
              <a:rPr lang="en-US" sz="1550" b="1" dirty="0">
                <a:solidFill>
                  <a:srgbClr val="002E5D"/>
                </a:solidFill>
                <a:latin typeface="Cambria" pitchFamily="34" charset="0"/>
                <a:ea typeface="Cambria" pitchFamily="34" charset="-122"/>
                <a:cs typeface="Cambria" pitchFamily="34" charset="-120"/>
              </a:rPr>
              <a:t>Spacing + interleaving</a:t>
            </a:r>
            <a:endParaRPr lang="en-US" sz="1550" dirty="0"/>
          </a:p>
        </p:txBody>
      </p:sp>
      <p:sp>
        <p:nvSpPr>
          <p:cNvPr id="15" name="Text 13"/>
          <p:cNvSpPr/>
          <p:nvPr/>
        </p:nvSpPr>
        <p:spPr>
          <a:xfrm>
            <a:off x="6446520" y="3328416"/>
            <a:ext cx="4892040" cy="841248"/>
          </a:xfrm>
          <a:prstGeom prst="rect">
            <a:avLst/>
          </a:prstGeom>
          <a:noFill/>
          <a:ln/>
        </p:spPr>
        <p:txBody>
          <a:bodyPr wrap="square" lIns="0" tIns="0" rIns="0" bIns="0" rtlCol="0" anchor="ctr"/>
          <a:lstStyle/>
          <a:p>
            <a:pPr indent="0" marL="0">
              <a:buNone/>
            </a:pPr>
            <a:r>
              <a:rPr lang="en-US" sz="1250" i="1" dirty="0">
                <a:solidFill>
                  <a:srgbClr val="1A2732"/>
                </a:solidFill>
                <a:latin typeface="Calibri" pitchFamily="34" charset="0"/>
                <a:ea typeface="Calibri" pitchFamily="34" charset="-122"/>
                <a:cs typeface="Calibri" pitchFamily="34" charset="-120"/>
              </a:rPr>
              <a:t>“Bring back last week's material on a schedule. Mix problem types so I cannot run on autopilot.”</a:t>
            </a:r>
            <a:endParaRPr lang="en-US" sz="1250" dirty="0"/>
          </a:p>
        </p:txBody>
      </p:sp>
      <p:sp>
        <p:nvSpPr>
          <p:cNvPr id="16" name="Shape 14"/>
          <p:cNvSpPr/>
          <p:nvPr/>
        </p:nvSpPr>
        <p:spPr>
          <a:xfrm>
            <a:off x="640080" y="4334256"/>
            <a:ext cx="5349240" cy="1371600"/>
          </a:xfrm>
          <a:prstGeom prst="roundRect">
            <a:avLst>
              <a:gd name="adj" fmla="val 4667"/>
            </a:avLst>
          </a:prstGeom>
          <a:solidFill>
            <a:srgbClr val="F4F8FB"/>
          </a:solidFill>
          <a:ln w="12700">
            <a:solidFill>
              <a:srgbClr val="D5DEE7"/>
            </a:solidFill>
            <a:prstDash val="solid"/>
          </a:ln>
        </p:spPr>
      </p:sp>
      <p:sp>
        <p:nvSpPr>
          <p:cNvPr id="17" name="Text 15"/>
          <p:cNvSpPr/>
          <p:nvPr/>
        </p:nvSpPr>
        <p:spPr>
          <a:xfrm>
            <a:off x="868680" y="4443984"/>
            <a:ext cx="4892040" cy="347472"/>
          </a:xfrm>
          <a:prstGeom prst="rect">
            <a:avLst/>
          </a:prstGeom>
          <a:noFill/>
          <a:ln/>
        </p:spPr>
        <p:txBody>
          <a:bodyPr wrap="square" lIns="0" tIns="0" rIns="0" bIns="0" rtlCol="0" anchor="ctr"/>
          <a:lstStyle/>
          <a:p>
            <a:pPr indent="0" marL="0">
              <a:buNone/>
            </a:pPr>
            <a:r>
              <a:rPr lang="en-US" sz="1550" b="1" dirty="0">
                <a:solidFill>
                  <a:srgbClr val="002E5D"/>
                </a:solidFill>
                <a:latin typeface="Cambria" pitchFamily="34" charset="0"/>
                <a:ea typeface="Cambria" pitchFamily="34" charset="-122"/>
                <a:cs typeface="Cambria" pitchFamily="34" charset="-120"/>
              </a:rPr>
              <a:t>Teach-back</a:t>
            </a:r>
            <a:endParaRPr lang="en-US" sz="1550" dirty="0"/>
          </a:p>
        </p:txBody>
      </p:sp>
      <p:sp>
        <p:nvSpPr>
          <p:cNvPr id="18" name="Text 16"/>
          <p:cNvSpPr/>
          <p:nvPr/>
        </p:nvSpPr>
        <p:spPr>
          <a:xfrm>
            <a:off x="868680" y="4809744"/>
            <a:ext cx="4892040" cy="841248"/>
          </a:xfrm>
          <a:prstGeom prst="rect">
            <a:avLst/>
          </a:prstGeom>
          <a:noFill/>
          <a:ln/>
        </p:spPr>
        <p:txBody>
          <a:bodyPr wrap="square" lIns="0" tIns="0" rIns="0" bIns="0" rtlCol="0" anchor="ctr"/>
          <a:lstStyle/>
          <a:p>
            <a:pPr indent="0" marL="0">
              <a:buNone/>
            </a:pPr>
            <a:r>
              <a:rPr lang="en-US" sz="1250" i="1" dirty="0">
                <a:solidFill>
                  <a:srgbClr val="1A2732"/>
                </a:solidFill>
                <a:latin typeface="Calibri" pitchFamily="34" charset="0"/>
                <a:ea typeface="Calibri" pitchFamily="34" charset="-122"/>
                <a:cs typeface="Calibri" pitchFamily="34" charset="-120"/>
              </a:rPr>
              <a:t>“Make me explain it back, then grade my explanation against the source.”</a:t>
            </a:r>
            <a:endParaRPr lang="en-US" sz="1250" dirty="0"/>
          </a:p>
        </p:txBody>
      </p:sp>
      <p:sp>
        <p:nvSpPr>
          <p:cNvPr id="19" name="Shape 17"/>
          <p:cNvSpPr/>
          <p:nvPr/>
        </p:nvSpPr>
        <p:spPr>
          <a:xfrm>
            <a:off x="6217920" y="4334256"/>
            <a:ext cx="5349240" cy="1371600"/>
          </a:xfrm>
          <a:prstGeom prst="roundRect">
            <a:avLst>
              <a:gd name="adj" fmla="val 4667"/>
            </a:avLst>
          </a:prstGeom>
          <a:solidFill>
            <a:srgbClr val="F4F8FB"/>
          </a:solidFill>
          <a:ln w="12700">
            <a:solidFill>
              <a:srgbClr val="D5DEE7"/>
            </a:solidFill>
            <a:prstDash val="solid"/>
          </a:ln>
        </p:spPr>
      </p:sp>
      <p:sp>
        <p:nvSpPr>
          <p:cNvPr id="20" name="Text 18"/>
          <p:cNvSpPr/>
          <p:nvPr/>
        </p:nvSpPr>
        <p:spPr>
          <a:xfrm>
            <a:off x="6446520" y="4443984"/>
            <a:ext cx="4892040" cy="347472"/>
          </a:xfrm>
          <a:prstGeom prst="rect">
            <a:avLst/>
          </a:prstGeom>
          <a:noFill/>
          <a:ln/>
        </p:spPr>
        <p:txBody>
          <a:bodyPr wrap="square" lIns="0" tIns="0" rIns="0" bIns="0" rtlCol="0" anchor="ctr"/>
          <a:lstStyle/>
          <a:p>
            <a:pPr indent="0" marL="0">
              <a:buNone/>
            </a:pPr>
            <a:r>
              <a:rPr lang="en-US" sz="1550" b="1" dirty="0">
                <a:solidFill>
                  <a:srgbClr val="002E5D"/>
                </a:solidFill>
                <a:latin typeface="Cambria" pitchFamily="34" charset="0"/>
                <a:ea typeface="Cambria" pitchFamily="34" charset="-122"/>
                <a:cs typeface="Cambria" pitchFamily="34" charset="-120"/>
              </a:rPr>
              <a:t>Desirable difficulty</a:t>
            </a:r>
            <a:endParaRPr lang="en-US" sz="1550" dirty="0"/>
          </a:p>
        </p:txBody>
      </p:sp>
      <p:sp>
        <p:nvSpPr>
          <p:cNvPr id="21" name="Text 19"/>
          <p:cNvSpPr/>
          <p:nvPr/>
        </p:nvSpPr>
        <p:spPr>
          <a:xfrm>
            <a:off x="6446520" y="4809744"/>
            <a:ext cx="4892040" cy="841248"/>
          </a:xfrm>
          <a:prstGeom prst="rect">
            <a:avLst/>
          </a:prstGeom>
          <a:noFill/>
          <a:ln/>
        </p:spPr>
        <p:txBody>
          <a:bodyPr wrap="square" lIns="0" tIns="0" rIns="0" bIns="0" rtlCol="0" anchor="ctr"/>
          <a:lstStyle/>
          <a:p>
            <a:pPr indent="0" marL="0">
              <a:buNone/>
            </a:pPr>
            <a:r>
              <a:rPr lang="en-US" sz="1250" i="1" dirty="0">
                <a:solidFill>
                  <a:srgbClr val="1A2732"/>
                </a:solidFill>
                <a:latin typeface="Calibri" pitchFamily="34" charset="0"/>
                <a:ea typeface="Calibri" pitchFamily="34" charset="-122"/>
                <a:cs typeface="Calibri" pitchFamily="34" charset="-120"/>
              </a:rPr>
              <a:t>“Keep me at the edge of my ability, not inside my comfort zone.”</a:t>
            </a:r>
            <a:endParaRPr lang="en-US" sz="1250" dirty="0"/>
          </a:p>
        </p:txBody>
      </p:sp>
      <p:sp>
        <p:nvSpPr>
          <p:cNvPr id="22" name="Shape 20"/>
          <p:cNvSpPr/>
          <p:nvPr/>
        </p:nvSpPr>
        <p:spPr>
          <a:xfrm>
            <a:off x="640080" y="5943600"/>
            <a:ext cx="10927080" cy="685800"/>
          </a:xfrm>
          <a:prstGeom prst="roundRect">
            <a:avLst>
              <a:gd name="adj" fmla="val 9333"/>
            </a:avLst>
          </a:prstGeom>
          <a:solidFill>
            <a:srgbClr val="002E5D"/>
          </a:solidFill>
          <a:ln w="12700">
            <a:solidFill>
              <a:srgbClr val="002E5D"/>
            </a:solidFill>
            <a:prstDash val="solid"/>
          </a:ln>
        </p:spPr>
      </p:sp>
      <p:sp>
        <p:nvSpPr>
          <p:cNvPr id="23" name="Text 21"/>
          <p:cNvSpPr/>
          <p:nvPr/>
        </p:nvSpPr>
        <p:spPr>
          <a:xfrm>
            <a:off x="960120" y="5943600"/>
            <a:ext cx="10332720" cy="685800"/>
          </a:xfrm>
          <a:prstGeom prst="rect">
            <a:avLst/>
          </a:prstGeom>
          <a:noFill/>
          <a:ln/>
        </p:spPr>
        <p:txBody>
          <a:bodyPr wrap="square" lIns="0" tIns="0" rIns="0" bIns="0" rtlCol="0" anchor="ctr"/>
          <a:lstStyle/>
          <a:p>
            <a:pPr indent="0" marL="0">
              <a:buNone/>
            </a:pPr>
            <a:r>
              <a:rPr lang="en-US" sz="1450" b="1" dirty="0">
                <a:solidFill>
                  <a:srgbClr val="FFFFFF"/>
                </a:solidFill>
                <a:latin typeface="Cambria" pitchFamily="34" charset="0"/>
                <a:ea typeface="Cambria" pitchFamily="34" charset="-122"/>
                <a:cs typeface="Cambria" pitchFamily="34" charset="-120"/>
              </a:rPr>
              <a:t>These six rules ARE the skill file. Students paste them as tutor-mode/SKILL.md, and every study session starts this way.</a:t>
            </a:r>
            <a:endParaRPr lang="en-US" sz="14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274320"/>
            <a:ext cx="11155680" cy="292608"/>
          </a:xfrm>
          <a:prstGeom prst="rect">
            <a:avLst/>
          </a:prstGeom>
          <a:noFill/>
          <a:ln/>
        </p:spPr>
        <p:txBody>
          <a:bodyPr wrap="square" lIns="0" tIns="0" rIns="0" bIns="0" rtlCol="0" anchor="ctr"/>
          <a:lstStyle/>
          <a:p>
            <a:pPr indent="0" marL="0">
              <a:buNone/>
            </a:pPr>
            <a:r>
              <a:rPr lang="en-US" sz="1300" b="1" spc="200" kern="0" dirty="0">
                <a:solidFill>
                  <a:srgbClr val="0B5CAB"/>
                </a:solidFill>
                <a:latin typeface="Calibri" pitchFamily="34" charset="0"/>
                <a:ea typeface="Calibri" pitchFamily="34" charset="-122"/>
                <a:cs typeface="Calibri" pitchFamily="34" charset="-120"/>
              </a:rPr>
              <a:t>FOR YOUR STUDENTS · MAKE IT THEIRS</a:t>
            </a:r>
            <a:endParaRPr lang="en-US" sz="1300" dirty="0"/>
          </a:p>
        </p:txBody>
      </p:sp>
      <p:sp>
        <p:nvSpPr>
          <p:cNvPr id="3" name="Text 1"/>
          <p:cNvSpPr/>
          <p:nvPr/>
        </p:nvSpPr>
        <p:spPr>
          <a:xfrm>
            <a:off x="502920" y="548640"/>
            <a:ext cx="11155680" cy="822960"/>
          </a:xfrm>
          <a:prstGeom prst="rect">
            <a:avLst/>
          </a:prstGeom>
          <a:noFill/>
          <a:ln/>
        </p:spPr>
        <p:txBody>
          <a:bodyPr wrap="square" lIns="0" tIns="0" rIns="0" bIns="0" rtlCol="0" anchor="ctr"/>
          <a:lstStyle/>
          <a:p>
            <a:pPr indent="0" marL="0">
              <a:buNone/>
            </a:pPr>
            <a:r>
              <a:rPr lang="en-US" sz="3300" b="1" dirty="0">
                <a:solidFill>
                  <a:srgbClr val="1A2732"/>
                </a:solidFill>
                <a:latin typeface="Cambria" pitchFamily="34" charset="0"/>
                <a:ea typeface="Cambria" pitchFamily="34" charset="-122"/>
                <a:cs typeface="Cambria" pitchFamily="34" charset="-120"/>
              </a:rPr>
              <a:t>Tune the tutor to the learner, with evidence</a:t>
            </a:r>
            <a:endParaRPr lang="en-US" sz="3300" dirty="0"/>
          </a:p>
        </p:txBody>
      </p:sp>
      <p:sp>
        <p:nvSpPr>
          <p:cNvPr id="4" name="Shape 2"/>
          <p:cNvSpPr/>
          <p:nvPr/>
        </p:nvSpPr>
        <p:spPr>
          <a:xfrm>
            <a:off x="640080" y="1371600"/>
            <a:ext cx="5349240" cy="4572000"/>
          </a:xfrm>
          <a:prstGeom prst="roundRect">
            <a:avLst>
              <a:gd name="adj" fmla="val 1400"/>
            </a:avLst>
          </a:prstGeom>
          <a:solidFill>
            <a:srgbClr val="F4F8FB"/>
          </a:solidFill>
          <a:ln w="12700">
            <a:solidFill>
              <a:srgbClr val="D5DEE7"/>
            </a:solidFill>
            <a:prstDash val="solid"/>
          </a:ln>
        </p:spPr>
      </p:sp>
      <p:sp>
        <p:nvSpPr>
          <p:cNvPr id="5" name="Text 3"/>
          <p:cNvSpPr/>
          <p:nvPr/>
        </p:nvSpPr>
        <p:spPr>
          <a:xfrm>
            <a:off x="914400" y="1572768"/>
            <a:ext cx="4846320" cy="365760"/>
          </a:xfrm>
          <a:prstGeom prst="rect">
            <a:avLst/>
          </a:prstGeom>
          <a:noFill/>
          <a:ln/>
        </p:spPr>
        <p:txBody>
          <a:bodyPr wrap="square" lIns="0" tIns="0" rIns="0" bIns="0" rtlCol="0" anchor="ctr"/>
          <a:lstStyle/>
          <a:p>
            <a:pPr indent="0" marL="0">
              <a:buNone/>
            </a:pPr>
            <a:r>
              <a:rPr lang="en-US" sz="1600" b="1" dirty="0">
                <a:solidFill>
                  <a:srgbClr val="002E5D"/>
                </a:solidFill>
                <a:latin typeface="Cambria" pitchFamily="34" charset="0"/>
                <a:ea typeface="Cambria" pitchFamily="34" charset="-122"/>
                <a:cs typeface="Cambria" pitchFamily="34" charset="-120"/>
              </a:rPr>
              <a:t>Tune on what works</a:t>
            </a:r>
            <a:endParaRPr lang="en-US" sz="1600" dirty="0"/>
          </a:p>
        </p:txBody>
      </p:sp>
      <p:sp>
        <p:nvSpPr>
          <p:cNvPr id="6" name="Text 4"/>
          <p:cNvSpPr/>
          <p:nvPr/>
        </p:nvSpPr>
        <p:spPr>
          <a:xfrm>
            <a:off x="914400" y="2011680"/>
            <a:ext cx="4846320" cy="3749040"/>
          </a:xfrm>
          <a:prstGeom prst="rect">
            <a:avLst/>
          </a:prstGeom>
          <a:noFill/>
          <a:ln/>
        </p:spPr>
        <p:txBody>
          <a:bodyPr wrap="square" lIns="0" tIns="0" rIns="0" bIns="0" rtlCol="0" anchor="ctr"/>
          <a:lstStyle/>
          <a:p>
            <a:pPr indent="0" marL="0">
              <a:buNone/>
            </a:pPr>
            <a:r>
              <a:rPr lang="en-US" sz="1300" dirty="0">
                <a:solidFill>
                  <a:srgbClr val="1A2732"/>
                </a:solidFill>
                <a:latin typeface="Calibri" pitchFamily="34" charset="0"/>
                <a:ea typeface="Calibri" pitchFamily="34" charset="-122"/>
                <a:cs typeface="Calibri" pitchFamily="34" charset="-120"/>
              </a:rPr>
              <a:t>Prior knowledge. Novices get worked examples and faded scaffolding; advanced students get problem-first with hints. (The expertise-reversal effect.)</a:t>
            </a:r>
            <a:endParaRPr lang="en-US" sz="1300" dirty="0"/>
          </a:p>
          <a:p>
            <a:pPr indent="0" marL="0">
              <a:buNone/>
            </a:pPr>
            <a:endParaRPr lang="en-US" sz="1300" dirty="0"/>
          </a:p>
          <a:p>
            <a:pPr indent="0" marL="0">
              <a:buNone/>
            </a:pPr>
            <a:r>
              <a:rPr lang="en-US" sz="1300" dirty="0">
                <a:solidFill>
                  <a:srgbClr val="1A2732"/>
                </a:solidFill>
                <a:latin typeface="Calibri" pitchFamily="34" charset="0"/>
                <a:ea typeface="Calibri" pitchFamily="34" charset="-122"/>
                <a:cs typeface="Calibri" pitchFamily="34" charset="-120"/>
              </a:rPr>
              <a:t>Approach to learning. Deep versus surface, measurable in ten minutes; see right.</a:t>
            </a:r>
            <a:endParaRPr lang="en-US" sz="1300" dirty="0"/>
          </a:p>
          <a:p>
            <a:pPr indent="0" marL="0">
              <a:buNone/>
            </a:pPr>
            <a:endParaRPr lang="en-US" sz="1300" dirty="0"/>
          </a:p>
          <a:p>
            <a:pPr indent="0" marL="0">
              <a:buNone/>
            </a:pPr>
            <a:r>
              <a:rPr lang="en-US" sz="1300" dirty="0">
                <a:solidFill>
                  <a:srgbClr val="1A2732"/>
                </a:solidFill>
                <a:latin typeface="Calibri" pitchFamily="34" charset="0"/>
                <a:ea typeface="Calibri" pitchFamily="34" charset="-122"/>
                <a:cs typeface="Calibri" pitchFamily="34" charset="-120"/>
              </a:rPr>
              <a:t>Calibration history. Overconfident learners get confidence checks before every reveal.</a:t>
            </a:r>
            <a:endParaRPr lang="en-US" sz="1300" dirty="0"/>
          </a:p>
          <a:p>
            <a:pPr indent="0" marL="0">
              <a:buNone/>
            </a:pPr>
            <a:endParaRPr lang="en-US" sz="1300" dirty="0"/>
          </a:p>
          <a:p>
            <a:pPr indent="0" marL="0">
              <a:buNone/>
            </a:pPr>
            <a:r>
              <a:rPr lang="en-US" sz="1300" dirty="0">
                <a:solidFill>
                  <a:srgbClr val="1A2732"/>
                </a:solidFill>
                <a:latin typeface="Calibri" pitchFamily="34" charset="0"/>
                <a:ea typeface="Calibri" pitchFamily="34" charset="-122"/>
                <a:cs typeface="Calibri" pitchFamily="34" charset="-120"/>
              </a:rPr>
              <a:t>Not learning styles. Visual-auditory-kinesthetic matching has no supporting evidence. Tune on knowledge, approach, and calibration instead.</a:t>
            </a:r>
            <a:endParaRPr lang="en-US" sz="1300" dirty="0"/>
          </a:p>
        </p:txBody>
      </p:sp>
      <p:sp>
        <p:nvSpPr>
          <p:cNvPr id="7" name="Shape 5"/>
          <p:cNvSpPr/>
          <p:nvPr/>
        </p:nvSpPr>
        <p:spPr>
          <a:xfrm>
            <a:off x="6217920" y="1371600"/>
            <a:ext cx="5349240" cy="4572000"/>
          </a:xfrm>
          <a:prstGeom prst="roundRect">
            <a:avLst>
              <a:gd name="adj" fmla="val 1400"/>
            </a:avLst>
          </a:prstGeom>
          <a:solidFill>
            <a:srgbClr val="002E5D"/>
          </a:solidFill>
          <a:ln w="12700">
            <a:solidFill>
              <a:srgbClr val="002E5D"/>
            </a:solidFill>
            <a:prstDash val="solid"/>
          </a:ln>
        </p:spPr>
      </p:sp>
      <p:sp>
        <p:nvSpPr>
          <p:cNvPr id="8" name="Text 6"/>
          <p:cNvSpPr/>
          <p:nvPr/>
        </p:nvSpPr>
        <p:spPr>
          <a:xfrm>
            <a:off x="6492240" y="1572768"/>
            <a:ext cx="4846320" cy="36576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The measure: R-SPQ-2F</a:t>
            </a:r>
            <a:endParaRPr lang="en-US" sz="1600" dirty="0"/>
          </a:p>
        </p:txBody>
      </p:sp>
      <p:sp>
        <p:nvSpPr>
          <p:cNvPr id="9" name="Text 7"/>
          <p:cNvSpPr/>
          <p:nvPr/>
        </p:nvSpPr>
        <p:spPr>
          <a:xfrm>
            <a:off x="6492240" y="2011680"/>
            <a:ext cx="4846320" cy="2834640"/>
          </a:xfrm>
          <a:prstGeom prst="rect">
            <a:avLst/>
          </a:prstGeom>
          <a:noFill/>
          <a:ln/>
        </p:spPr>
        <p:txBody>
          <a:bodyPr wrap="square" lIns="0" tIns="0" rIns="0" bIns="0" rtlCol="0" anchor="ctr"/>
          <a:lstStyle/>
          <a:p>
            <a:pPr indent="0" marL="0">
              <a:buNone/>
            </a:pPr>
            <a:r>
              <a:rPr lang="en-US" sz="1300" dirty="0">
                <a:solidFill>
                  <a:srgbClr val="D6E2EE"/>
                </a:solidFill>
                <a:latin typeface="Calibri" pitchFamily="34" charset="0"/>
                <a:ea typeface="Calibri" pitchFamily="34" charset="-122"/>
                <a:cs typeface="Calibri" pitchFamily="34" charset="-120"/>
              </a:rPr>
              <a:t>Biggs, Kember &amp; Leung (2001). 20 items, five-point scale, self-scored in ten minutes, free online. Two scores: deep approach and surface approach.</a:t>
            </a:r>
            <a:endParaRPr lang="en-US" sz="1300" dirty="0"/>
          </a:p>
          <a:p>
            <a:pPr indent="0" marL="0">
              <a:buNone/>
            </a:pPr>
            <a:endParaRPr lang="en-US" sz="1300" dirty="0"/>
          </a:p>
          <a:p>
            <a:pPr indent="0" marL="0">
              <a:buNone/>
            </a:pPr>
            <a:r>
              <a:rPr lang="en-US" sz="1300" dirty="0">
                <a:solidFill>
                  <a:srgbClr val="D6E2EE"/>
                </a:solidFill>
                <a:latin typeface="Calibri" pitchFamily="34" charset="0"/>
                <a:ea typeface="Calibri" pitchFamily="34" charset="-122"/>
                <a:cs typeface="Calibri" pitchFamily="34" charset="-120"/>
              </a:rPr>
              <a:t>Surface-dominant: the tutor enforces retrieval and spacing strictly, and ties every topic to the student's goals.</a:t>
            </a:r>
            <a:endParaRPr lang="en-US" sz="1300" dirty="0"/>
          </a:p>
          <a:p>
            <a:pPr indent="0" marL="0">
              <a:buNone/>
            </a:pPr>
            <a:endParaRPr lang="en-US" sz="1300" dirty="0"/>
          </a:p>
          <a:p>
            <a:pPr indent="0" marL="0">
              <a:buNone/>
            </a:pPr>
            <a:r>
              <a:rPr lang="en-US" sz="1300" dirty="0">
                <a:solidFill>
                  <a:srgbClr val="D6E2EE"/>
                </a:solidFill>
                <a:latin typeface="Calibri" pitchFamily="34" charset="0"/>
                <a:ea typeface="Calibri" pitchFamily="34" charset="-122"/>
                <a:cs typeface="Calibri" pitchFamily="34" charset="-120"/>
              </a:rPr>
              <a:t>Deep-dominant: the tutor adds extension, challenge, and transfer problems.</a:t>
            </a:r>
            <a:endParaRPr lang="en-US" sz="1300" dirty="0"/>
          </a:p>
        </p:txBody>
      </p:sp>
      <p:sp>
        <p:nvSpPr>
          <p:cNvPr id="10" name="Text 8"/>
          <p:cNvSpPr/>
          <p:nvPr/>
        </p:nvSpPr>
        <p:spPr>
          <a:xfrm>
            <a:off x="6492240" y="4983480"/>
            <a:ext cx="4846320" cy="777240"/>
          </a:xfrm>
          <a:prstGeom prst="rect">
            <a:avLst/>
          </a:prstGeom>
          <a:noFill/>
          <a:ln/>
        </p:spPr>
        <p:txBody>
          <a:bodyPr wrap="square" lIns="0" tIns="0" rIns="0" bIns="0" rtlCol="0" anchor="ctr"/>
          <a:lstStyle/>
          <a:p>
            <a:pPr indent="0" marL="0">
              <a:buNone/>
            </a:pPr>
            <a:r>
              <a:rPr lang="en-US" sz="1250" b="1" dirty="0">
                <a:solidFill>
                  <a:srgbClr val="C28E2E"/>
                </a:solidFill>
                <a:latin typeface="Calibri" pitchFamily="34" charset="0"/>
                <a:ea typeface="Calibri" pitchFamily="34" charset="-122"/>
                <a:cs typeface="Calibri" pitchFamily="34" charset="-120"/>
              </a:rPr>
              <a:t>Score it once, paste both scores into the skill file, remeasure at midterm.</a:t>
            </a:r>
            <a:endParaRPr lang="en-US" sz="1250" dirty="0"/>
          </a:p>
        </p:txBody>
      </p:sp>
      <p:sp>
        <p:nvSpPr>
          <p:cNvPr id="11" name="Text 9"/>
          <p:cNvSpPr/>
          <p:nvPr/>
        </p:nvSpPr>
        <p:spPr>
          <a:xfrm>
            <a:off x="640080" y="6126480"/>
            <a:ext cx="10927080" cy="457200"/>
          </a:xfrm>
          <a:prstGeom prst="rect">
            <a:avLst/>
          </a:prstGeom>
          <a:noFill/>
          <a:ln/>
        </p:spPr>
        <p:txBody>
          <a:bodyPr wrap="square" lIns="0" tIns="0" rIns="0" bIns="0" rtlCol="0" anchor="ctr"/>
          <a:lstStyle/>
          <a:p>
            <a:pPr indent="0" marL="0">
              <a:buNone/>
            </a:pPr>
            <a:r>
              <a:rPr lang="en-US" sz="1400" b="1" dirty="0">
                <a:solidFill>
                  <a:srgbClr val="002E5D"/>
                </a:solidFill>
                <a:latin typeface="Cambria" pitchFamily="34" charset="0"/>
                <a:ea typeface="Cambria" pitchFamily="34" charset="-122"/>
                <a:cs typeface="Cambria" pitchFamily="34" charset="-120"/>
              </a:rPr>
              <a:t>The student instruction, verbatim: take the R-SPQ-2F, then have AI write your tutor-mode skill from the six rules, tuned to your scores.</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02E5D"/>
        </a:solidFill>
      </p:bgPr>
    </p:bg>
    <p:spTree>
      <p:nvGrpSpPr>
        <p:cNvPr id="1" name=""/>
        <p:cNvGrpSpPr/>
        <p:nvPr/>
      </p:nvGrpSpPr>
      <p:grpSpPr>
        <a:xfrm>
          <a:off x="0" y="0"/>
          <a:ext cx="0" cy="0"/>
          <a:chOff x="0" y="0"/>
          <a:chExt cx="0" cy="0"/>
        </a:xfrm>
      </p:grpSpPr>
      <p:sp>
        <p:nvSpPr>
          <p:cNvPr id="2" name="Text 0"/>
          <p:cNvSpPr/>
          <p:nvPr/>
        </p:nvSpPr>
        <p:spPr>
          <a:xfrm>
            <a:off x="822960" y="868680"/>
            <a:ext cx="10515600" cy="640080"/>
          </a:xfrm>
          <a:prstGeom prst="rect">
            <a:avLst/>
          </a:prstGeom>
          <a:noFill/>
          <a:ln/>
        </p:spPr>
        <p:txBody>
          <a:bodyPr wrap="square" lIns="0" tIns="0" rIns="0" bIns="0"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Use it in your own class</a:t>
            </a:r>
            <a:endParaRPr lang="en-US" sz="3600" dirty="0"/>
          </a:p>
        </p:txBody>
      </p:sp>
      <p:sp>
        <p:nvSpPr>
          <p:cNvPr id="3" name="Text 1"/>
          <p:cNvSpPr/>
          <p:nvPr/>
        </p:nvSpPr>
        <p:spPr>
          <a:xfrm>
            <a:off x="822960" y="1691640"/>
            <a:ext cx="7040880" cy="8686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The analyzer:  </a:t>
            </a:r>
            <a:pPr indent="0" marL="0">
              <a:buNone/>
            </a:pPr>
            <a:r>
              <a:rPr lang="en-US" sz="1500" dirty="0">
                <a:solidFill>
                  <a:srgbClr val="C9D8E8"/>
                </a:solidFill>
                <a:latin typeface="Calibri" pitchFamily="34" charset="0"/>
                <a:ea typeface="Calibri" pitchFamily="34" charset="-122"/>
                <a:cs typeface="Calibri" pitchFamily="34" charset="-120"/>
              </a:rPr>
              <a:t>Students paste a real AI conversation and get their eight-mode profile in minutes. Free.</a:t>
            </a:r>
            <a:endParaRPr lang="en-US" sz="1500" dirty="0"/>
          </a:p>
        </p:txBody>
      </p:sp>
      <p:sp>
        <p:nvSpPr>
          <p:cNvPr id="4" name="Text 2"/>
          <p:cNvSpPr/>
          <p:nvPr/>
        </p:nvSpPr>
        <p:spPr>
          <a:xfrm>
            <a:off x="822960" y="2651760"/>
            <a:ext cx="7040880" cy="8686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Class activities:  </a:t>
            </a:r>
            <a:pPr indent="0" marL="0">
              <a:buNone/>
            </a:pPr>
            <a:r>
              <a:rPr lang="en-US" sz="1500" dirty="0">
                <a:solidFill>
                  <a:srgbClr val="C9D8E8"/>
                </a:solidFill>
                <a:latin typeface="Calibri" pitchFamily="34" charset="0"/>
                <a:ea typeface="Calibri" pitchFamily="34" charset="-122"/>
                <a:cs typeface="Calibri" pitchFamily="34" charset="-120"/>
              </a:rPr>
              <a:t>Eight reusable activity types. The Flip is built; four more are specified. I will run the first one in your class with you.</a:t>
            </a:r>
            <a:endParaRPr lang="en-US" sz="1500" dirty="0"/>
          </a:p>
        </p:txBody>
      </p:sp>
      <p:sp>
        <p:nvSpPr>
          <p:cNvPr id="5" name="Text 3"/>
          <p:cNvSpPr/>
          <p:nvPr/>
        </p:nvSpPr>
        <p:spPr>
          <a:xfrm>
            <a:off x="822960" y="3611880"/>
            <a:ext cx="7040880" cy="8686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The grading path:  </a:t>
            </a:r>
            <a:pPr indent="0" marL="0">
              <a:buNone/>
            </a:pPr>
            <a:r>
              <a:rPr lang="en-US" sz="1500" dirty="0">
                <a:solidFill>
                  <a:srgbClr val="C9D8E8"/>
                </a:solidFill>
                <a:latin typeface="Calibri" pitchFamily="34" charset="0"/>
                <a:ea typeface="Calibri" pitchFamily="34" charset="-122"/>
                <a:cs typeface="Calibri" pitchFamily="34" charset="-120"/>
              </a:rPr>
              <a:t>Transcript-as-submission plus mode classification turns 'did they use AI' into 'how did they engage.'</a:t>
            </a:r>
            <a:endParaRPr lang="en-US" sz="1500" dirty="0"/>
          </a:p>
        </p:txBody>
      </p:sp>
      <p:pic>
        <p:nvPicPr>
          <p:cNvPr id="6" name="Image 0" descr="QR_MSB26.png">    </p:cNvPr>
          <p:cNvPicPr>
            <a:picLocks noChangeAspect="1"/>
          </p:cNvPicPr>
          <p:nvPr/>
        </p:nvPicPr>
        <p:blipFill>
          <a:blip r:embed="rId1"/>
          <a:stretch>
            <a:fillRect/>
          </a:stretch>
        </p:blipFill>
        <p:spPr>
          <a:xfrm>
            <a:off x="8503920" y="1417320"/>
            <a:ext cx="2743200" cy="2743200"/>
          </a:xfrm>
          <a:prstGeom prst="rect">
            <a:avLst/>
          </a:prstGeom>
        </p:spPr>
      </p:pic>
      <p:sp>
        <p:nvSpPr>
          <p:cNvPr id="7" name="Text 4"/>
          <p:cNvSpPr/>
          <p:nvPr/>
        </p:nvSpPr>
        <p:spPr>
          <a:xfrm>
            <a:off x="8229600" y="4206240"/>
            <a:ext cx="3291840" cy="3200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aimodes.ai/a/MSB26</a:t>
            </a:r>
            <a:endParaRPr lang="en-US" sz="1400" dirty="0"/>
          </a:p>
        </p:txBody>
      </p:sp>
      <p:sp>
        <p:nvSpPr>
          <p:cNvPr id="8" name="Text 5"/>
          <p:cNvSpPr/>
          <p:nvPr/>
        </p:nvSpPr>
        <p:spPr>
          <a:xfrm>
            <a:off x="8183880" y="4553712"/>
            <a:ext cx="3383280" cy="548640"/>
          </a:xfrm>
          <a:prstGeom prst="rect">
            <a:avLst/>
          </a:prstGeom>
          <a:noFill/>
          <a:ln/>
        </p:spPr>
        <p:txBody>
          <a:bodyPr wrap="square" lIns="0" tIns="0" rIns="0" bIns="0" rtlCol="0" anchor="ctr"/>
          <a:lstStyle/>
          <a:p>
            <a:pPr algn="ctr" indent="0" marL="0">
              <a:buNone/>
            </a:pPr>
            <a:r>
              <a:rPr lang="en-US" sz="1150" dirty="0">
                <a:solidFill>
                  <a:srgbClr val="8FB3D4"/>
                </a:solidFill>
                <a:latin typeface="Calibri" pitchFamily="34" charset="0"/>
                <a:ea typeface="Calibri" pitchFamily="34" charset="-122"/>
                <a:cs typeface="Calibri" pitchFamily="34" charset="-120"/>
              </a:rPr>
              <a:t>Try the Cabana case yourself, this week, the way students will.</a:t>
            </a:r>
            <a:endParaRPr lang="en-US" sz="1150" dirty="0"/>
          </a:p>
        </p:txBody>
      </p:sp>
      <p:sp>
        <p:nvSpPr>
          <p:cNvPr id="9" name="Text 6"/>
          <p:cNvSpPr/>
          <p:nvPr/>
        </p:nvSpPr>
        <p:spPr>
          <a:xfrm>
            <a:off x="822960" y="5394960"/>
            <a:ext cx="7315200" cy="548640"/>
          </a:xfrm>
          <a:prstGeom prst="rect">
            <a:avLst/>
          </a:prstGeom>
          <a:noFill/>
          <a:ln/>
        </p:spPr>
        <p:txBody>
          <a:bodyPr wrap="square" lIns="0" tIns="0" rIns="0" bIns="0" rtlCol="0" anchor="ctr"/>
          <a:lstStyle/>
          <a:p>
            <a:pPr indent="0" marL="0">
              <a:buNone/>
            </a:pPr>
            <a:r>
              <a:rPr lang="en-US" sz="2400" b="1" dirty="0">
                <a:solidFill>
                  <a:srgbClr val="C28E2E"/>
                </a:solidFill>
                <a:latin typeface="Cambria" pitchFamily="34" charset="0"/>
                <a:ea typeface="Cambria" pitchFamily="34" charset="-122"/>
                <a:cs typeface="Cambria" pitchFamily="34" charset="-120"/>
              </a:rPr>
              <a:t>Teach them to be the 3 in 10.</a:t>
            </a:r>
            <a:endParaRPr lang="en-US" sz="2400" dirty="0"/>
          </a:p>
        </p:txBody>
      </p:sp>
      <p:sp>
        <p:nvSpPr>
          <p:cNvPr id="10" name="Text 7"/>
          <p:cNvSpPr/>
          <p:nvPr/>
        </p:nvSpPr>
        <p:spPr>
          <a:xfrm>
            <a:off x="822960" y="6126480"/>
            <a:ext cx="7315200" cy="365760"/>
          </a:xfrm>
          <a:prstGeom prst="rect">
            <a:avLst/>
          </a:prstGeom>
          <a:noFill/>
          <a:ln/>
        </p:spPr>
        <p:txBody>
          <a:bodyPr wrap="square" lIns="0" tIns="0" rIns="0" bIns="0" rtlCol="0" anchor="ctr"/>
          <a:lstStyle/>
          <a:p>
            <a:pPr indent="0" marL="0">
              <a:buNone/>
            </a:pPr>
            <a:r>
              <a:rPr lang="en-US" sz="1300" dirty="0">
                <a:solidFill>
                  <a:srgbClr val="8FB3D4"/>
                </a:solidFill>
                <a:latin typeface="Calibri" pitchFamily="34" charset="0"/>
                <a:ea typeface="Calibri" pitchFamily="34" charset="-122"/>
                <a:cs typeface="Calibri" pitchFamily="34" charset="-120"/>
              </a:rPr>
              <a:t>Mark Keith  ·  mark.keith@byu.edu  ·  aimodes.ai</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Engagement for Lifelong Learning</dc:title>
  <dc:subject>PptxGenJS Presentation</dc:subject>
  <dc:creator>Mark Keith</dc:creator>
  <cp:lastModifiedBy>Mark Keith</cp:lastModifiedBy>
  <cp:revision>1</cp:revision>
  <dcterms:created xsi:type="dcterms:W3CDTF">2026-08-31T16:14:56Z</dcterms:created>
  <dcterms:modified xsi:type="dcterms:W3CDTF">2026-08-31T16:14:56Z</dcterms:modified>
</cp:coreProperties>
</file>