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welcome line out loud, not just on screen: nobody is behind in this room, and the basic questions are the agenda. Every workflow shown today runs on live manuscripts. Where a technique has failed, the log comes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Surveys were cut. Get the stage-adoption map with 15 seconds of hands during the cold open instead: who uses AI for drafting? For data analysis? For verifying citations? The drop-off between the first hand count and the last IS the session's argument. Narrate it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is deliberately binary so the middle shows itself. Hands for right, hands for wrong, then name what just happened: most of the room raised neither, and that conflicted middle is exactly who the next two slides are about. Do not argue with anyone; the next slides AGREE with the uneasy hands before offering the way through. Tell the tech-company story here as the segue: two local companies this month, their strongest senior developers want nothing to do with AI, it creates more problems than it solves. Sound familiar? There is a result for that. Optional second poll while hands are warm, the stage-adoption map: who uses AI for drafting, for analysis, for verifying citations; narrate the drop-off.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0:00-2:30. Tell the story first: two companies, senior developers, the exact words on the screen. Then the result: this is the Thinker's Paradox (Keith, Brau &amp; Hathaway, HICSS-60, under review). People high in need for cognition value the thinking itself, so AI feels like a poor fit for the work they care about most, and that poor fit drives identity threat, the strongest of seven perception dimensions (beta -.53). The key null: NFC to Wonder is -.02, ns. Deep thinkers are not anti-technology. The whole effect runs through fit. Claims discipline: N=1,272 students, cross-sectional; the professional replication is the next step, and craft-identity theory predicts the effect gets STRONGER with career tenure. Senior developers, and senior faculty, are the predicted strongest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2:30-4:00. Plain version of the argument: the figure said WHY they dislike it (it does not fit the thinking they care about). This slide says what to do about it. You cannot change someone's personality, but you can change the fit, and a skill file changes the fit because the AI starts working their way. Left card: validate the room's skeptics out loud. Right card: define skill file in one breath, steps rules checks. Land the gold line slowly, then the promise: you build one today. THEORY BACKING IF PROBED (all real, verified): (1) Modifiability is the best-documented cure for algorithm aversion: Dietvorst, Simmons and Massey 2018, Management Science, people who could adjust an imperfect algorithm's output, even slightly, kept using it after seeing it err; replicated in hiring-model use, Downes, Harris and Allen 2023, Human Resource Management, where a small amount of end-user modifiability raised perceived usefulness. A skill file is modifiability made permanent. (2) Uniqueness neglect: Longoni, Bonezzi and Morewedge 2019, Journal of Consumer Research, people resist AI because it ignores their unique circumstances; a skill file encodes exactly those circumstances. (3) Fit is restored by crafting the work, not the person: person-environment fit theory says misfit drives withdrawal (Kristof-Brown et al. 2005 meta-analysis), and job crafting research shows people restore fit by reshaping the task (Wrzesniewski and Dutton 2001; Tims, Derks and Bakker 2016 showed crafting improves person-job fit). Writing skill files is job crafting applied to the AI collaboration. (4) Self-determination theory: autonomy is the active ingredient (Deci and Ryan 2000); your rules governing the process restores it. (5) The knowledge side: expert knowledge is sticky and local, so toolkits that let the expert embed it beat centrally designed tools (von Hippel and Katz 2002, Management Science), and externalizing tacit knowledge is itself satisfying expert work (Nonaka 1994, Organization Science), which is why high-NFC people enjoy writing the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 seconds. The research motivation for everything that follows, walk it left to right. LEFT: the foundational result, Dietvorst, Simmons and Massey 2015 in JEP General. THE TASK, if asked (and it is a gift for this room): participants forecast real MBA students' success, their percentile on a composite of GPA, peer respect, employer prestige, and job outcomes, from the admissions file: GMAT, undergrad degree, interview and essay quality, work experience. A regression on the same variables competed with them and was reliably better, 15 to 29 percent less error, average miss 23.1 percentile points versus 26.7 for humans. In the see-the-model conditions they did FIFTEEN practice rounds showing their prediction, the model's, and the truth side by side, so they watched the model be routinely imperfect while watching themselves be worse. Then the real choice: tie your cash bonus to your forecasts or the model's. Willingness to delegate collapsed from 65 percent to 26 percent among those who had seen the model err, even though it had just beaten them fifteen times. Stage irony worth using: the task was predicting student success from application files, the judgment this audience performs on admissions committees every spring. That is algorithm aversion, and it is rational-looking but costly. RIGHT: the same team, 2018, Management Science. Give people the ability to adjust the algorithm's output, even slightly, and they keep using it after seeing it err. The effect is robust enough that reviews now list control-through-tweaking as a primary aversion remedy (Benjamin et al. 2023, AI Magazine; Xu and Wang 2024, British Journal of Psychology; Mellers, Lu and McCoy 2022, Consumer Psychology Review). And closest to this room: Downes, Harris and Allen 2023 in Human Resource Management showed end-user modifiability made hiring managers rate analytical models as worth using, and only a SMALL amount of modifiability was needed. BANNER: a skill file is modifiability made permanent. Not tweaking one output; installing your adjustments so every future run starts from them. That is why the next slide teaches you to write one. If someone notes the studies tested adjusting outputs rather than standing instruction files: correct, this is the mechanism generalized, and control over the process is the documented active ingredient.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0:04-0:08, live on screen. 1) Open the real reference-audit SKILL.md and walk the six fields, twenty seconds each. 2) Show where it lives: Claude Settings, Capabilities, Skills. 3) Go to aimodes.ai, download faculty-research-toolkit.plugin, install it in Claude, and show the 49 skills appear. 4) Say the fit line once more: the skill file is how the AI starts working YOUR way. The hands-on build comes three slides from now, so do not teach the template here; they only need to see that it is short, plain, and theirs. If someone uses ChatGPT or Gemini: the same file works as saved instructions or a pasted protocol.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right after the tutorial. The point is portability: the plain-text file is the asset, not the app. In Claude the fastest route is Settings, Capabilities, Skills, or a plugin; on disk it is ~/.claude/skills with one folder per skill. Codex reads ~/.codex/skills globally and .codex/skills per project, scans on every invocation, and codex --list-skills confirms what parsed. AGENTS.md is Codex's always-on instruction file, the counterpart of CLAUDE.md: rules that apply to everything, while skills are procedures invoked when needed. My own SLR working folder shows the pattern live: CLAUDE.md, AGENTS.md, and GEMINI.md sitting side by side, one rules file per tool, and the same skill files doing the portable work. If asked about other tools: Cursor and several CLIs now read the same SKILL.md format. SHARE SKILLS ACROSS MACHINES AS A PLUGIN, step by step: 1 A plugin is a zip file: a folder holding .claude-plugin/plugin.json (name, version, description) plus skills/[skill-name]/SKILL.md for each skill. 2 Prompt: Package my skills folder as a Claude plugin named [lab]-toolkit, version 1.0.0; create the plugin.json manifest, include every skill, and produce the zip with a .plugin extension. 3 Install: Claude, Settings, Capabilities, install plugin from file, choose the .plugin. 4 Share: post the file anywhere (lab site, Box, email); colleagues install the same file and get identical skills on any machine. 5 Version it: bump the number in plugin.json on each revision; reinstalling replaces in place. My faculty toolkit at aimodes.ai is exactly this: 49 skills, one .plugin file, and downloading it demonstrates the whole procedure.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 not need all 49. You need to see that the shelf exists and that you can build your own. Starter five in the packet: reference-audit, reviewer-simulator, robustness-check-planner, lit-review-scanner, irb-drafter. If someone asks what to learn after today: irb-drafter, preregistration-writer, and qualtrics-manager (survey editing through the API) are the next natural wins; each is a skill here and a section in the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minutes. The point of this slide: a library designed from your practice beats skills collected one at a time, because coverage is what raises fit everywhere. Method 1 is the flagship, walk it slowly. CONTRAST-CORPUS PROMPT (copy-paste): Here are [8] papers I consider the best in my field and [6] I consider weak. Read all of them in full, no abstracts, no memory. Audit what systematically separates the two groups: how they motivate, how they use literature, how they build theory, methodology depth, completeness of analysis, and quality of implications. Then propose the skill files, in NAME/WHEN TO USE/INPUTS/STEPS/CHECKS/OUTPUT format, that would enforce each separator in my own writing. Rank them by impact and write the plan to SKILL_MAP.md. -- Full-text rule applies with force here; contrast audits from abstracts produce cliches. Method 2 is the guide's workflow inventory: prioritize by frequency times pain times how articulate your knowledge already is. Method 3 is the sneaky one: your old referee reports ARE your standards, already written, just scattered; AI clustering them hands you your skill list. Method 4 reframes delegation: anything you would trust a great RA to do with a checklist is automatable with YOUR checklist. Close on the map: five first, the rest arrive bottom-up, the second time you repeat a correction it goes in a file. The full tutorial, including the bottom-up half and maintenance, is in the guide's skill-family section. HOW METHOD 2 ACTUALLY GETS DONE, say it out loud because everyone imagines a blank page: nobody writes the inventory by hand; there are three automation levels. LEVEL 1, talk instead of type: open voice mode and say, Interview me about my research workflow, one stage at a time, one question at a time, and write WORKFLOW_INVENTORY.md as we go. Twenty minutes in the car does it. LEVEL 2, mine the exhaust: your standards are already written down in documents you produce anyway. Prompt: Read my last three referee reports, two R&amp;R responses, my comments on two student drafts, and the methods sections of my three best papers. Extract every recurring process, every standard I enforce, and every correction I repeat. Draft the workflow inventory and the top ten candidate skills. No recall required; the AI reads what you already made. LEVEL 3, log forward: for one week, end every AI session with, append to WORKFLOW_LOG.md the task, what I corrected, and what I repeated. End of week: read the log, propose the skill map. That is the bottom-up trigger, automated. Same voice trick applies to every individual skill file: dictate the checklist, the AI structures it into NAME/WHEN/STEPS/CHECKS/OUTPUT, you correct the draft.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room while they write. The template card is also in the packet. Two volunteers read their skill's NAME + CHECKS lines aloud at the end. Six minutes, hard stop. Close the loop from the tutorial slide: tell them to save what they just wrote (Claude: Settings, Capabilities, Skills; ChatGPT or Gemini: saved instructions), so everyone leaves the room owning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Plans live in files, not chats: a chat is a session, a file is a project. Show the actual directory on screen. Three entry points: idea only, idea + dataset, dataset + draft. The prompt on the slide does both jobs: it creates all six files in one pass (the interview fills PROJECT_CONTEXT properly instead of letting the AI guess), and the last sentence saves the whole procedure as a project-scaffold skill, which turns the six files from a habit into a standing rule: every new project folder starts this way without you remembering. Five working habits worth saying while the folder is on screen: plan before drafting; one section at a time; let the model pick the drafting order; ask where you are wrong; do not overload one prompt.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distinction is the one most AI-for-research sessions get wrong. Say it out loud. Then show the plumbing once: in Claude, Settings, Connectors, add Consensus and Scholar Gateway; each is a one-time account link. Scopus and Web of Science still run through your library sign-in in the browser. Thirty seconds of setup is what turns 'the AI remembers papers' into 'the AI searches databases.' BROWSER EXTENSIONS, exact install steps (this deck is meant to be fed to your AI so it can walk you through any of this). Claude in Chrome: open the Chrome Web Store, search for Claude in Chrome (by Anthropic), click Add to Chrome, then sign in with your claude.ai account; control which sites it may act on under the extension's site permissions; help article: Get started with Claude in Chrome at support.claude.com. Codex for Chrome: open the Chrome Web Store, search for Codex (by OpenAI), Add to Chrome, sign in with your ChatGPT account; it attaches to the active tab and acts on pages you authorize. What the extensions are FOR in this workflow: they are how your AI reaches library-authenticated databases (Scopus, Web of Science, AIS eLibrary) and campus systems that have no API; the AI browses as you, with your logins, under your supervision. Rule said out loud: the extension acts only on sites you allow, and never runs unattended on an authenticated library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menu is the second half's spine: about 18 minutes, which is three stops. Jump by typing the slide number and pressing Enter in presenter mode; every destination carries its own thorough notes and a copy-paste CREATE THE SKILL prompt, so any order works. If the room does not choose, the default path is 15 (systematic review), 16 (citations), 22 (benchmark), then 25 through 27 (cross-review and the failed panel). Every stop also lives in the Faculty Guide, so whatever the room skips, they can walk through later with their own AI. The take-home slide at 0:41 is the fixed final stop regardless of route.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to four minutes when chosen. Read the prompt aloud; it is in the packet and the guide. The pipeline in one breath: plan approved, databases connected, queries run one at a time with logged counts, AI screens with a conservative routing rule (unclear goes to the human), everything lands in one spreadsheet with every decision logged. Disclosure rules if probed: disclose that AI was the primary screener, the routing rule, and the missed-record risk; never imply dual human screening you did not do. Show real output instead of a live run: (1) 3-Research/AI engagement/1_Writing/papers/SR/Systematic Literature Review/ is the live working folder, including '7 Project log and decisions.md' and the rendered report at Resources/qa/report_render_final/2026-07-18_AI_engagement_SLR_report.pdf; (2) 3-Research/AI engagement/1_Writing/AI_Engagement_QuasiSLR_Study_List_2026-08-18.xlsx is the categorized study list to put on screen. Standing rule out loud: unverified citations stay quarantined and support no gap, proposition, or parameter choice. The stats are from tonight's state of the review: 23,402 rows in the deterministic rule-screen file after the public-source rerun; the 90-report evidence map is frozen at 90 rows and hash-verified; Codex ran discovery and first-pass screening, Fable ran a decision-blinded second appraisal, and pre-adjudication agreement is calculated construct by construct, which is also your bridge to the cross-review menu stop. CREATE THE SKILL (copy-paste): Create a skill named systematic-review-runner. WHEN TO USE: any formal literature review. STEPS: interview me for topic, inclusion and exclusion criteria, and target databases; build concept blocks and named queries; run each query separately and log every count; screen titles and abstracts against the criteria with a conservative routing rule that sends unclear records to me; write every decision to SLR_LOG.md. CHECKS: counts reproducible from the logged queries; no record excluded without a stated reason; unverified sources quarantined. OUTPUT: a study spreadsheet plus SLR_PLAN.md and SLR_LOG.md. PRISMA, the formal version, stage by stage: IDENTIFICATION, every database count logged per named query, plus records from other sources; DEDUPLICATION, report the number removed; SCREENING, title and abstract, log include, exclude, or unclear per record with a reason code; ELIGIBILITY, full-text retrieval with exclusion reasons; INCLUDED, the final corpus. Have the AI maintain PRISMA_FLOW.md with the running counts and generate the flow diagram from that file, never hand-drawn. Screening rule from my own protocol: AI screens with a conservative routing rule, unclear goes to the human, and the AI-as-screener role plus missed-record risk is disclosed in the methods. For a formal review, register the protocol (PROSPERO for health-adjacent topics, OSF otherwise) BEFORE screening begins, same timestamp logic as preregistration. My working folder, the report PDF, and the study list on screen are the live example of every artifact this stage produces.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types top to bottom; misattribution gets the most time. Read the skill-generation prompt aloud once; it is in the packet and the guide, and it is the same template from the hands-on block applied to citations. If someone asks how often this happens: April 2026 benchmark across 220,000+ checked citations, deep-research agents hallucinated 10.7% of citations pooled, search-augmented models 4.8%, and rates roughly double in niche domains; the full figure is in the guide's verification chapter. Access ethics if retrieval comes up: only papers you or the library already have rights to, no bypassing access controls, and anything unverifiable stays quarantined.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minutes when chosen. The reveal IS the pedagogy: the left card is the entire skill, six fields of plain text, the same template from the tutorial and the hands-on. Nothing to install beyond a saved file; it ships in the toolkit as reviewer-simulator, or they write their own version this afternoon, tuned to the journals they actually submit to. Walk the fields fast, then dwell on CHECKS: objections must cite a page, no generic praise, and at least one rejection-grade concern; that last check is what stops the AI from flattering you. Then run it live: open the real manuscript, say the one line, read the two or three sharpest objections aloud, and pick one that genuinely stings, that honesty is what sells the technique. Payoff line: a real Reviewer 2 costs four months and a rejection to deliver these objections; this costs four minutes, and you fix everything before anyone official reads a word. Pairs with the benchmark stop: benchmark shows where the bar is, the simulator shows how a referee reacts to the distance. If asked how invocation works: a saved skill triggers by name, or the AI matches your request to its WHEN TO USE line; either way the file supplies the procedure. PREDICTABLE FOLLOW-UP, and the bridge to the cross-review stop: someone will ask whether to trust the simulator's objections, or whether running it on three models makes the verdict authoritative. Answer: the simulator is a critique generator, its objections are leads for YOU to verify, not verdicts, and if the room wants the full story of why model agreement is not verification, jump to 25, where my own five-model panel tested exactly that and failed.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to three minutes when chosen. BYU specifics: the OneAegis smart form at byu.oneaegis.com, templates at irb.byu.edu/forms. The skill drafts to those sections so the transfer is copy-paste, not restructuring. Worth saying: most faculty studies here are exempt or expedited, and the draft states its assumption about which and why, so the board conversation starts in the right place. The consent doc comes out at a stated reading level; check it against your population. The failure mode this kills is the blank-page delay where a semester of data collection slips because the application sat unwritten. CREATE THE SKILL (copy-paste): Create a skill named irb-drafter. WHEN TO USE: any new human-subjects study. STEPS: read PROJECT_CONTEXT.md; interview me for anything missing (population, recruitment channel, compensation, risks, data handling); draft the protocol summary, the consent document at the right reading level, and the recruitment text, mapped to BYU's OneAegis sections. CHECKS: consent language matches the protocol exactly; every unanswered question is listed, nothing invented. OUTPUT: the three documents plus the open-questions list. ONEAEGIS, step by step: 1 CITI human-subjects training must be current for every study-team member before approval. 2 Sign in at byu.oneaegis.com with BYU credentials. 3 Create New Study, Human Subjects; the smart form walks the sections: study team, funding, locations, participant population, recruitment, consent process, procedures, data management and confidentiality, risks and benefits. 4 Draft every section with irb-drafter FROM the official templates at irb.byu.edu/protocol-templates-forms, then paste each into its matching smart-form field; attach the consent document and recruitment text as files. 5 The form routes by review level from your screening answers; most survey research here is exempt or expedited. 6 The PI certifies and submits; department review can precede IRB routing. 7 Respond to reviewer notes inside OneAegis, not by email, so the record stays in one place. Field labels change, so map by content, not label; the current official walkthrough is irb.byu.edu/submitting-to-the-irb.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to three minutes when chosen. The flow: preregistration-writer reads PROJECT_CONTEXT.md, which is why the six-file setup pays off here, and produces registration text plus the bundle checklist. Registration freezes the text and stamps it; the DOI goes in the manuscript. Deidentification is the one step that never gets delegated blind: the AI can draft the deidentification plan and check the export against it, but you confirm before anything is uploaded. Together with PROJECT_CONTEXT's dated decisions, the prereg is your HARKing defense: the hypotheses on record before the data, and the file trail to prove it. CREATE THE SKILL (copy-paste): Create a skill named preregistration-writer. WHEN TO USE: after the design is fixed, before data collection. STEPS: read PROJECT_CONTEXT.md; draft hypotheses, measures, sampling plan, analysis plan, and exclusion rules in OSF format; build the upload checklist with target folders for instruments, code, and deidentified data. CHECKS: every hypothesis maps to a stated test; anything too vague to preregister is flagged, not smoothed over; no identifiable data in the bundle. OUTPUT: the registration text plus the upload checklist. OSF, step by step, and what provenance means in practice: 1 Free account at osf.io; link your ORCID. 2 Create a project for the study; add coauthors as contributors. 3 Create three components: Materials (instruments, codebook), Analysis (code and the analysis notebook), Data (deidentified only). 4 Upload the preregistration-writer output, then Registrations, New registration, choose the OSF Preregistration template, paste the sections, and click Register; choose public now or embargoed, the timestamp freezes either way. 5 The registration receives its own DOI; cite it in the methods. 6 After analysis, upload the final notebook and the deidentified dataset to the same components. The finished project page IS the provenance trail: hypotheses on record before data existed, code that regenerates every number, data anyone can check. AsPredicted is the lighter alternative, nine questions, but with less room for the analysis plan. The rule said every time: deidentification is checked by a human before any upload, never delegated blind.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to three minutes when chosen. The check that matters after generation: preview the survey and confirm reverse-coded items, scale anchors, and forced-response settings landed correctly; the API builds exactly what the table says, so errors in equal errors out. Pairs with prolific-launcher for the recruitment side: quotas, eligibility, redirect URLs, cost estimate. If someone asks about scope: the same skill edits existing surveys, trims matrix questions, reorders flow, and pulls exports, so it is not create-only. CREATE THE SKILL (copy-paste): Create a skill named survey-builder. WHEN TO USE: any new Qualtrics survey. STEPS: take my instrument table; create the survey through the Qualtrics API with one block per construct, my exact item wording, export tags matching item codes, and attention checks where I specify; then set survey flow and embedded data. CHECKS: reverse-coded items and scale anchors verified in preview before reporting done; no item wording altered. OUTPUT: the survey link plus a build log listing every question ID. API KEY, exact clicks: 1 Log in to BYU Qualtrics. 2 Account icon, top right, Account Settings. 3 Qualtrics IDs tab. 4 In the API box, Generate Token; copy it. 5 On the same page note your Datacenter ID; your API base URL is https://[datacenterID].qualtrics.com. 6 Store token and datacenter in your AI's connector or project settings once, never in a shared doc. If the API box is missing, your brand admin has the API disabled; contact the university Qualtrics admin. CREATE-SURVEY PROMPT, works in Claude or Codex: Here is my instrument table [construct, item code, item text, scale]. Using the Qualtrics API with my token and datacenter, create a survey named [name]: one block per construct, my exact item wording, 7-point Likert with labeled anchors, export tags matching the item codes, attention checks in blocks 2 and 4, forced response on. Set the flow: consent first, randomize the middle blocks, demographics last. Return the preview link and a build log listing every question ID. EXTRACT-DATA PROMPT: Export the responses from survey [ID] via the API: CSV, numeric values plus choice text, completed responses only. Then run data-cleaner: drop previews, apply attention-check exclusions, reverse-code [items], compute composites per my codebook, and write every cleaning decision to CLEANING_LOG.md. PROLIFIC IN MULTIPLE WAVES, step by step: 1 Wave 1: create the Prolific study, set audience criteria, and use the Qualtrics anonymous link with ?PROLIFIC_PID={{%PROLIFIC_PID%}} appended. 2 In the Qualtrics survey flow, capture PROLIFIC_PID as embedded data in the first element. 3 Show Prolific's completion code on the end-of-survey page. 4 After approving wave 1, download the participant list. 5 Wave 2: new study, audience type Custom Allowlist, paste the wave-1 PIDs; only they can enter. 6 Join waves on PROLIFIC_PID at analysis. 7 prolific-launcher drafts all of it: criteria, quotas, cost estimate, redirects, and a 5 percent soft launch first. Rules: meet Prolific's minimum hourly rate, always soft-launch, and never collect identifying data alongside the 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minutes when chosen. This is the sixth file from the setup slide getting built for real. Points worth making: the source papers must be pre-AI so the card captures you, not a model's average; rerun it per genre if you write both empirical papers and essays; and revisit it yearly because voices drift. It is also the practical answer to the this-sounds-like-AI worry: revision applies your extracted rules, and disclosure still happens, and those two are compatible. CREATE THE SKILL (copy-paste): Create a skill named tone-card-builder. WHEN TO USE: once per genre, and yearly to refresh. STEPS: read the three pre-AI papers I attach; extract 12 to 15 explicit voice rules covering sentence rhythm, hedging, transitions, vocabulary favored and avoided, and how sections open and close; write TONE_CARD.md; then rewrite one paragraph of my current draft with and without the card. CHECKS: every rule cites an example sentence from my papers; the comparison pair is shown for my corrections. OUTPUT: TONE_CARD.md plus the with-and-without pair.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minutes when chosen. This is the audit that finds what a checklist cannot: your methods section can be correct and still thinner than every published paper it will be judged against. The full-text rule from the databases slide applies with force here, comparisons against abstracts produce flattery; the standard lives in how the published paper executes its middle sections. Pairs naturally with reviewer-simulator: benchmark tells you where the bar is, the simulator tells you how a referee will react to the distance. The skill exists in the toolkit as paper-benchmarker. CREATE THE SKILL (copy-paste): Create a skill named paper-benchmarker. WHEN TO USE: full draft in hand, before submission. STEPS: identify the 3 to 5 published papers closest to my draft at the target journal and the field's top outlets; download and read the full text of each; score my draft against them on motivation, literature review, theoretical support and building, methodology quality, completeness of analysis, and quality of implications and limitations; for every gap, quote the passage from the published paper that shows the standard. CHECKS: comparisons come only from papers read in full, never from memory or abstracts; every gap cites its published example. OUTPUT: a six-dimension gap table with severity ratings and the example passages.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minutes when chosen. Why the order matters, say this out loud: the softening pass sets the true ceiling of what the research can claim; the boldness pass then raises every sentence UP to that ceiling instead of past it. Run them the other way and you embolden the overstatements before you have found them. The end state: the limitations section becomes the honest home of uncertainty, and the rest of the paper argues at full strength within it. This also fixes the tell reviewers hate, a paper that is confident in the abstract and apologetic in the results. Related toolkit skills: overconfidence-detector and self-critique-engine. CREATE THE SKILL (copy-paste): Create a skill named claim-calibrator. WHEN TO USE: after every full draft, before submission. STEPS: pass one, list every claim stated more strongly than the evidence supports, with the sentence, the reason, and a softened rewrite, then apply the rewrites I approve; pass two, list every hedge outside the limitations section, move the substantive ones into limitations, and rewrite the rest as direct statements of what the research shows. CHECKS: no claim exceeds the design, cross-sectional data never demonstrates causation; no hedge survives outside limitations unless it marks live uncertainty in the data itself. OUTPUT: a calibration table plus the revised draft.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Companion survey battery gets one breath: alpha, CFA/AVE, HTMT, VIF, Harman + marker, distribution checks, influence stats, MCAR. It is in the packet. CREATE THE SKILL (copy-paste): Create a skill named robustness-check-planner. WHEN TO USE: as soon as the primary analysis runs, never at revision. STEPS: read my model and data description; propose checks in all six categories (alternative operationalizations, specifications, estimation methods, sample restrictions, missing-data treatments, endogeneity); for each, state what result would weaken the finding; run what can be run and report it beside the primary result. CHECKS: every number regenerable from one notebook; AI-drafted results tables verified against actual output, never populated from plausibility. OUTPUT: a robustness table plus ROBUSTNESS_LOG.md. THE PERMANENT NOTEBOOK AS EVIDENCE, step by step: 1 One notebook per paper, ANALYSIS.ipynb (Jupyter or Colab), created the day analysis starts. 2 Prompt: Build ANALYSIS.ipynb for this study: load the cleaned data by relative path, then one section per result in the paper, descriptives, measurement model, structural model, and every robustness check, with each cell printing the exact number that appears in the manuscript, labeled with the table or page it feeds. 3 The rule: no number enters the manuscript except from a notebook cell; when a reviewer questions anything, you rerun the cell. 4 Freeze at submission: export an HTML copy and upload both to the OSF Analysis component beside the data. 5 Revisions get a new dated notebook version; the frozen one is never edited. This notebook is also your disclosure evidence of human intellectual contribution, and it turns a robustness request in review into an afternoon instead of a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 1 to 5. Collect the room's intuition before touching it. The scenario is literal, not hypothetical: the next slide's failed panel IS a qualitative coding task, my own instrument. What this three-slide stop argues, in one breath: this slide asks what you believe (most people say 4 or 5, agreement feels like confirmation); the next slide shows the five-model panel testing that belief and failing, because frontier models share training data and make correlated errors, so their agreement is one vote wearing five logos; the third slide names the seven ways verification fools people and gives the rule for each. The constructive takeaway is the structured cross-review with the signed ledger, and the skill prompt for it is in the next slide's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against the room's prior from the last slide. Their numbers against the measured reliability. Best insertion points for cross-checks: after ideation, after the outline, one revision pass. Tie back to the Reviewer 2 stop if the room visited it: reviewer-simulator is the HEALTHY use of AI judgment, it generates objections you then verify; this slide is the unhealthy use, treating agreement between models as verification. Same tools, opposite epistemics: critique generation scales beautifully, truth certification does not. THE SHARP QUESTION, if they share training data, why was agreement so LOW: shared data gives shared knowledge, not a shared decision procedure. The task applied a novel rubric, constructs that exist in no corpus, to ambiguous posts, so there was nothing to retrieve; each model set its own thresholds on the borderline cases, and post-training divergence (architecture, instruction tuning, alignment, calibration habits) rules those. Reliability statistics live in the hard cases, and there the models scatter, exactly like two human RAs who read the same textbook but never held a calibration meeting; agreement is a property of a calibrated system, not shared background. The correlated-errors claim is about the OTHER slice, the cases where they DO agree: convergence often comes from shared sources, so five matching answers are not five independent confirmations. Classroom analogy that carries both halves: five students, same textbook, different cramming; on ambiguous questions they scatter (low agreement), and on the question the textbook itself gets wrong they all write the same wrong answer (correlated error). Worst case for delegation, both exits closed: the vote is noisy AND consensus is partly shared bias. WHICH STAT IS WHICH: the alpha range is the five models against EACH OTHER, per construct; the 66% is their pooled majority vote against my human-supervised codes. MY OWN VERIFIED EVIDENCE for the answer, both from this research stream: (1) the tri-model report (Claude, GPT, Gemini, 1,001 posts) shows agreement splits by construct, alpha .84 on Oracle and .78 on Production but .38 on Tutor, .20 on Voice, .18 on Problem Setter, and tier-level Fleiss kappa .75: models agree where the cue is on the surface and scatter where judgment thresholds dominate. (2) The August basic-tier recode: under the April SHORT prompt, three models agreed with each other at Fleiss kappa .61 while each matched human codes at only .31, high consensus with half the validity, correlated error in the flesh; under the FULL prompt, human agreement rose to .35 to .72 by brand while model-model agreement barely moved. The log's own sentence, worth quoting on stage: model-model agreement is not validity evidence, and the thing that buys validity is prompt and context quality, not model brand. If asked how to do multi-model WELL: structured cross-review, not vibes. Two models (I use Claude and Codex) review each other's work against the same rubric; disagreements land in a scored REVIEW_LEDGER.md; they iterate to agreement or logged dissent; then a third model (Gemini) reads only the ledger and the final draft as the tie-breaking reviewer. Each reviewer appends a signed line with model name, date, and the version hash it reviewed, so the log proves which version got which verdict. That is an audit trail for you and for disclosure, not ceremony. Full protocol is in the guide, section 15.8. CREATE THE SKILL (copy-paste): Create a skill named multi-model-cross-check. WHEN TO USE: after ideation, after the outline, and once at revision. STEPS: send the work to a second model with an adversarial brief, find what is wrong and cite evidence for every objection; log each disagreement in REVIEW_LEDGER.md with a severity score; iterate to agreement or logged dissent; hand the ledger and final draft to a third model as the tie-breaking reviewer; each reviewer appends its model name, the date, and the version hash it reviewed. CHECKS: no objection dismissed without a logged reply; agreement never counted as independent evidence. OUTPUT: REVIEW_LEDGER.md, signed.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scripts, one per mode, in case memory goes blank on stage. 1 ABSENCE OF ERROR. The model says it found no errors. That statement is about its search, not your paper: no errors among the things it looked at, with the effort it spent. Make the search visible: ask it to list what it checked, what it did not check, and where it was least certain, then send the deep checks where the risk is. A clean bill of health with no visible search is worth nothing. 2 VERIFICATION THEATER. Are-you-sure and double-check produce a model rereading its own output, which mostly produces reassurance in a confident tone. A real verification names an external source: the DOI it opened, the dataset row it recomputed, the registry entry it matched. For every confirmed claim, demand the named evidence; if the answer names no source outside itself, no check happened, however thorough the paragraph sounds. 3 FALSE CONSENSUS. Two models trained on overlapping internet data, with similar architectures and alignment, make similar mistakes, so their agreement is closer to asking one expert twice than to two independent experts. Asking the SAME model twice is the extreme case, and people do it constantly. Count agreement as one vote. For real independence, vary the evidence or the task: give the second model the raw data instead of the summary, or brief it to attack rather than assess. 4 MISPLACED ARBITER. Some disputes have an authoritative answer sitting in a record: the DOI resolves or it does not, the preregistration says what was predicted, your dataset has the actual mean. Polling a third model there replaces a lookup with an opinion. Before asking another model, ask whether a record exists that settles it; if yes, open the record. 5 EASE-CHASING. We verify what is quick: formatting, references, arithmetic. Meanwhile the claim the contribution stands on goes unchecked because checking it costs a day. Before verifying anything, write down the two or three claims that would sink the paper if wrong, and spend the verification budget there first, whatever it costs. 6 SKEPTICISM WITHOUT PROCEDURE. Saying I do not fully trust AI output while doing nothing differently is the say-do gap; declared doubt catches no errors. Every doubt becomes a specific act with a recorded outcome: a lookup, a rerun of the code, a test designed to break the claim. If you cannot name the act, you have a mood, not a check. 7 CONFIRMATION SHOPPING. When a verifier disagrees with the result you like, the temptation is to try another verifier until one agrees, then stop. That turns verification into ratification. Set the standard before any verdict (which checks, which sources, what counts as passing), write it down when stakes are high, and keep whatever comes back. Changing the standard after the verdict is data-dredging your own quality control. CLOSE: the one habit behind all seven is that every check must name its evidence; then escalate: independent record, reproduce it yourself, then a test designed to break it. Point them to the cross-review ledger (previous slide's notes) as the packaged version of all seven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slide, 60 seconds. This is where the skilled end of the room leans in; the follow-up workshop offer catches them on the exit survey. CREATE THE SKILL (copy-paste): Create a skill named overnight-runner. WHEN TO USE: any job too big for one sitting, batch coding, scheduled collection, monitoring. STEPS: write the job as a protocol file with inputs, batch sizes, and stopping rules; run it on a schedule or through the batch API; log every batch, every model decision, and every failure to RUN_LOG.md; message me only on completion or anomaly. CHECKS: a sample from every batch is human-audited; the job halts rather than guesses when inputs surprise it. OUTPUT: results plus RUN_LOG.md.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seconds. Let the phones come out. The guide is the session in document form: the six files, the SLR machinery, the citation audit, the failed panel, the failure modes, agents, IRB, disclosure. The toolkit is the 49-skill install including today's two new ones: systematic-review-runner and multi-model-cross-check. INSTALL STEPS, both tools. Claude: download faculty-research-toolkit.plugin from aimodes.ai, then Settings, Capabilities, install plugin from file, pick the download; skills appear in about a minute. Codex: download faculty-research-skills-codex.zip from the same site, then in Terminal: mkdir -p ~/.codex/skills &amp;&amp; unzip -o ~/Downloads/faculty-research-skills-codex.zip -d ~/.codex/skills; verify with codex --list-skills. Windows: extract into the .codex\skills folder under your user profile. A README with these steps is inside the zip. Same skills either way; updates land at the same links, reinstall to get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hands, not QR: which of the five techniques will you try this week? Anyone wanting the hands-on follow-up, email me. Then questions. Guardrails, said aloud in the close (the slide is cut): 1 Data: never paste participant-level, identifiable, or confidential partner data into a prompt or agent log; consented data only, in the IRB-approved form. 2 IRB: AI drafts, a human reviews the consent language, and a human presses Submit. 3 Disclosure: disclose in the cover letter and the manuscript; PROJECT_CONTEXT and the analysis notebook are your evidence of human intellectual contribution; model language is in the packet. BYU specifics: OneAegis smart form at byu.oneaegis.com, templates at irb.byu.edu/forms.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E5D"/>
        </a:solidFill>
      </p:bgPr>
    </p:bg>
    <p:spTree>
      <p:nvGrpSpPr>
        <p:cNvPr id="1" name=""/>
        <p:cNvGrpSpPr/>
        <p:nvPr/>
      </p:nvGrpSpPr>
      <p:grpSpPr>
        <a:xfrm>
          <a:off x="0" y="0"/>
          <a:ext cx="0" cy="0"/>
          <a:chOff x="0" y="0"/>
          <a:chExt cx="0" cy="0"/>
        </a:xfrm>
      </p:grpSpPr>
      <p:sp>
        <p:nvSpPr>
          <p:cNvPr id="2" name="Text 0"/>
          <p:cNvSpPr/>
          <p:nvPr/>
        </p:nvSpPr>
        <p:spPr>
          <a:xfrm>
            <a:off x="822960" y="1371600"/>
            <a:ext cx="10515600" cy="365760"/>
          </a:xfrm>
          <a:prstGeom prst="rect">
            <a:avLst/>
          </a:prstGeom>
          <a:noFill/>
          <a:ln/>
        </p:spPr>
        <p:txBody>
          <a:bodyPr wrap="square" lIns="0" tIns="0" rIns="0" bIns="0" rtlCol="0" anchor="ctr"/>
          <a:lstStyle/>
          <a:p>
            <a:pPr indent="0" marL="0">
              <a:buNone/>
            </a:pPr>
            <a:r>
              <a:rPr lang="en-US" sz="1700" b="1" spc="200" kern="0" dirty="0">
                <a:solidFill>
                  <a:srgbClr val="8FB3D4"/>
                </a:solidFill>
                <a:latin typeface="Calibri" pitchFamily="34" charset="0"/>
                <a:ea typeface="Calibri" pitchFamily="34" charset="-122"/>
                <a:cs typeface="Calibri" pitchFamily="34" charset="-120"/>
              </a:rPr>
              <a:t>MARRIOTT SCHOOL FALL KICKOFF  ·  AUGUST 26, 2026</a:t>
            </a:r>
            <a:endParaRPr lang="en-US" sz="1700" dirty="0"/>
          </a:p>
        </p:txBody>
      </p:sp>
      <p:sp>
        <p:nvSpPr>
          <p:cNvPr id="3" name="Text 1"/>
          <p:cNvSpPr/>
          <p:nvPr/>
        </p:nvSpPr>
        <p:spPr>
          <a:xfrm>
            <a:off x="822960" y="1783080"/>
            <a:ext cx="10881360" cy="2148840"/>
          </a:xfrm>
          <a:prstGeom prst="rect">
            <a:avLst/>
          </a:prstGeom>
          <a:noFill/>
          <a:ln/>
        </p:spPr>
        <p:txBody>
          <a:bodyPr wrap="square" lIns="0" tIns="0" rIns="0" bIns="0" rtlCol="0" anchor="ctr"/>
          <a:lstStyle/>
          <a:p>
            <a:pPr indent="0" marL="0">
              <a:buNone/>
            </a:pPr>
            <a:r>
              <a:rPr lang="en-US" sz="6000" b="1" dirty="0">
                <a:solidFill>
                  <a:srgbClr val="FFFFFF"/>
                </a:solidFill>
                <a:latin typeface="Cambria" pitchFamily="34" charset="0"/>
                <a:ea typeface="Cambria" pitchFamily="34" charset="-122"/>
                <a:cs typeface="Cambria" pitchFamily="34" charset="-120"/>
              </a:rPr>
              <a:t>Using AI in</a:t>
            </a:r>
            <a:endParaRPr lang="en-US" sz="6000" dirty="0"/>
          </a:p>
          <a:p>
            <a:pPr indent="0" marL="0">
              <a:buNone/>
            </a:pPr>
            <a:r>
              <a:rPr lang="en-US" sz="6000" b="1" dirty="0">
                <a:solidFill>
                  <a:srgbClr val="FFFFFF"/>
                </a:solidFill>
                <a:latin typeface="Cambria" pitchFamily="34" charset="0"/>
                <a:ea typeface="Cambria" pitchFamily="34" charset="-122"/>
                <a:cs typeface="Cambria" pitchFamily="34" charset="-120"/>
              </a:rPr>
              <a:t>Academic Research</a:t>
            </a:r>
            <a:endParaRPr lang="en-US" sz="6000" dirty="0"/>
          </a:p>
        </p:txBody>
      </p:sp>
      <p:sp>
        <p:nvSpPr>
          <p:cNvPr id="4" name="Text 2"/>
          <p:cNvSpPr/>
          <p:nvPr/>
        </p:nvSpPr>
        <p:spPr>
          <a:xfrm>
            <a:off x="822960" y="3977640"/>
            <a:ext cx="9601200" cy="457200"/>
          </a:xfrm>
          <a:prstGeom prst="rect">
            <a:avLst/>
          </a:prstGeom>
          <a:noFill/>
          <a:ln/>
        </p:spPr>
        <p:txBody>
          <a:bodyPr wrap="square" lIns="0" tIns="0" rIns="0" bIns="0" rtlCol="0" anchor="ctr"/>
          <a:lstStyle/>
          <a:p>
            <a:pPr indent="0" marL="0">
              <a:buNone/>
            </a:pPr>
            <a:r>
              <a:rPr lang="en-US" sz="2050" dirty="0">
                <a:solidFill>
                  <a:srgbClr val="C9D8E8"/>
                </a:solidFill>
                <a:latin typeface="Calibri" pitchFamily="34" charset="0"/>
                <a:ea typeface="Calibri" pitchFamily="34" charset="-122"/>
                <a:cs typeface="Calibri" pitchFamily="34" charset="-120"/>
              </a:rPr>
              <a:t>AI does the labor. You keep the judgment.</a:t>
            </a:r>
            <a:endParaRPr lang="en-US" sz="2050" dirty="0"/>
          </a:p>
        </p:txBody>
      </p:sp>
      <p:sp>
        <p:nvSpPr>
          <p:cNvPr id="5" name="Text 3"/>
          <p:cNvSpPr/>
          <p:nvPr/>
        </p:nvSpPr>
        <p:spPr>
          <a:xfrm>
            <a:off x="822960" y="4526280"/>
            <a:ext cx="9875520" cy="457200"/>
          </a:xfrm>
          <a:prstGeom prst="rect">
            <a:avLst/>
          </a:prstGeom>
          <a:noFill/>
          <a:ln/>
        </p:spPr>
        <p:txBody>
          <a:bodyPr wrap="square" lIns="0" tIns="0" rIns="0" bIns="0" rtlCol="0" anchor="ctr"/>
          <a:lstStyle/>
          <a:p>
            <a:pPr indent="0" marL="0">
              <a:buNone/>
            </a:pPr>
            <a:r>
              <a:rPr lang="en-US" sz="1600" i="1" dirty="0">
                <a:solidFill>
                  <a:srgbClr val="8FB3D4"/>
                </a:solidFill>
                <a:latin typeface="Calibri" pitchFamily="34" charset="0"/>
                <a:ea typeface="Calibri" pitchFamily="34" charset="-122"/>
                <a:cs typeface="Calibri" pitchFamily="34" charset="-120"/>
              </a:rPr>
              <a:t>Built for everyone who feels behind on AI. The questions you think are too basic to ask are exactly the ones this session is for.</a:t>
            </a:r>
            <a:endParaRPr lang="en-US" sz="1600" dirty="0"/>
          </a:p>
        </p:txBody>
      </p:sp>
      <p:sp>
        <p:nvSpPr>
          <p:cNvPr id="6" name="Text 4"/>
          <p:cNvSpPr/>
          <p:nvPr/>
        </p:nvSpPr>
        <p:spPr>
          <a:xfrm>
            <a:off x="822960" y="4983480"/>
            <a:ext cx="9875520" cy="411480"/>
          </a:xfrm>
          <a:prstGeom prst="rect">
            <a:avLst/>
          </a:prstGeom>
          <a:noFill/>
          <a:ln/>
        </p:spPr>
        <p:txBody>
          <a:bodyPr wrap="square" lIns="0" tIns="0" rIns="0" bIns="0" rtlCol="0" anchor="ctr"/>
          <a:lstStyle/>
          <a:p>
            <a:pPr indent="0" marL="0">
              <a:buNone/>
            </a:pPr>
            <a:r>
              <a:rPr lang="en-US" sz="1350" i="1" dirty="0">
                <a:solidFill>
                  <a:srgbClr val="7E97B3"/>
                </a:solidFill>
                <a:latin typeface="Calibri" pitchFamily="34" charset="0"/>
                <a:ea typeface="Calibri" pitchFamily="34" charset="-122"/>
                <a:cs typeface="Calibri" pitchFamily="34" charset="-120"/>
              </a:rPr>
              <a:t>Already using AI fluently in your research? Expect mostly review. The menu's deeper stops and the take-home toolkit are your best value.</a:t>
            </a:r>
            <a:endParaRPr lang="en-US" sz="1350" dirty="0"/>
          </a:p>
        </p:txBody>
      </p:sp>
      <p:sp>
        <p:nvSpPr>
          <p:cNvPr id="7" name="Text 5"/>
          <p:cNvSpPr/>
          <p:nvPr/>
        </p:nvSpPr>
        <p:spPr>
          <a:xfrm>
            <a:off x="822960" y="5394960"/>
            <a:ext cx="10058400" cy="365760"/>
          </a:xfrm>
          <a:prstGeom prst="rect">
            <a:avLst/>
          </a:prstGeom>
          <a:noFill/>
          <a:ln/>
        </p:spPr>
        <p:txBody>
          <a:bodyPr wrap="square" lIns="0" tIns="0" rIns="0" bIns="0" rtlCol="0" anchor="ctr"/>
          <a:lstStyle/>
          <a:p>
            <a:pPr indent="0" marL="0">
              <a:buNone/>
            </a:pPr>
            <a:r>
              <a:rPr lang="en-US" sz="1700" dirty="0">
                <a:solidFill>
                  <a:srgbClr val="8FB3D4"/>
                </a:solidFill>
                <a:latin typeface="Calibri" pitchFamily="34" charset="0"/>
                <a:ea typeface="Calibri" pitchFamily="34" charset="-122"/>
                <a:cs typeface="Calibri" pitchFamily="34" charset="-120"/>
              </a:rPr>
              <a:t>Mark Keith  ·  Information Systems  ·  Marriott School of Business</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WHILE WE WAIT</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Two things before we start</a:t>
            </a:r>
            <a:endParaRPr lang="en-US" sz="3300" dirty="0"/>
          </a:p>
        </p:txBody>
      </p:sp>
      <p:sp>
        <p:nvSpPr>
          <p:cNvPr id="4" name="Shape 2"/>
          <p:cNvSpPr/>
          <p:nvPr/>
        </p:nvSpPr>
        <p:spPr>
          <a:xfrm>
            <a:off x="640080" y="1828800"/>
            <a:ext cx="5349240" cy="3200400"/>
          </a:xfrm>
          <a:prstGeom prst="roundRect">
            <a:avLst>
              <a:gd name="adj" fmla="val 2000"/>
            </a:avLst>
          </a:prstGeom>
          <a:solidFill>
            <a:srgbClr val="F4F8FB"/>
          </a:solidFill>
          <a:ln w="12700">
            <a:solidFill>
              <a:srgbClr val="D5DEE7"/>
            </a:solidFill>
            <a:prstDash val="solid"/>
          </a:ln>
        </p:spPr>
      </p:sp>
      <p:sp>
        <p:nvSpPr>
          <p:cNvPr id="5" name="Shape 3"/>
          <p:cNvSpPr/>
          <p:nvPr/>
        </p:nvSpPr>
        <p:spPr>
          <a:xfrm>
            <a:off x="914400" y="2103120"/>
            <a:ext cx="420624" cy="420624"/>
          </a:xfrm>
          <a:prstGeom prst="ellipse">
            <a:avLst/>
          </a:prstGeom>
          <a:solidFill>
            <a:srgbClr val="002E5D"/>
          </a:solidFill>
          <a:ln w="12700">
            <a:solidFill>
              <a:srgbClr val="002E5D"/>
            </a:solidFill>
            <a:prstDash val="solid"/>
          </a:ln>
        </p:spPr>
      </p:sp>
      <p:sp>
        <p:nvSpPr>
          <p:cNvPr id="6" name="Text 4"/>
          <p:cNvSpPr/>
          <p:nvPr/>
        </p:nvSpPr>
        <p:spPr>
          <a:xfrm>
            <a:off x="822960" y="2103120"/>
            <a:ext cx="60350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p:nvPr/>
        </p:nvSpPr>
        <p:spPr>
          <a:xfrm>
            <a:off x="914400" y="2743200"/>
            <a:ext cx="4800600" cy="548640"/>
          </a:xfrm>
          <a:prstGeom prst="rect">
            <a:avLst/>
          </a:prstGeom>
          <a:noFill/>
          <a:ln/>
        </p:spPr>
        <p:txBody>
          <a:bodyPr wrap="square" lIns="0" tIns="0" rIns="0" bIns="0" rtlCol="0" anchor="ctr"/>
          <a:lstStyle/>
          <a:p>
            <a:pPr indent="0" marL="0">
              <a:buNone/>
            </a:pPr>
            <a:r>
              <a:rPr lang="en-US" sz="2050" b="1" dirty="0">
                <a:solidFill>
                  <a:srgbClr val="002E5D"/>
                </a:solidFill>
                <a:latin typeface="Cambria" pitchFamily="34" charset="0"/>
                <a:ea typeface="Cambria" pitchFamily="34" charset="-122"/>
                <a:cs typeface="Cambria" pitchFamily="34" charset="-120"/>
              </a:rPr>
              <a:t>Open your AI</a:t>
            </a:r>
            <a:endParaRPr lang="en-US" sz="2050" dirty="0"/>
          </a:p>
        </p:txBody>
      </p:sp>
      <p:sp>
        <p:nvSpPr>
          <p:cNvPr id="8" name="Text 6"/>
          <p:cNvSpPr/>
          <p:nvPr/>
        </p:nvSpPr>
        <p:spPr>
          <a:xfrm>
            <a:off x="914400" y="3337560"/>
            <a:ext cx="4800600" cy="1371600"/>
          </a:xfrm>
          <a:prstGeom prst="rect">
            <a:avLst/>
          </a:prstGeom>
          <a:noFill/>
          <a:ln/>
        </p:spPr>
        <p:txBody>
          <a:bodyPr wrap="square" lIns="0" tIns="0" rIns="0" bIns="0" rtlCol="0" anchor="ctr"/>
          <a:lstStyle/>
          <a:p>
            <a:pPr indent="0" marL="0">
              <a:buNone/>
            </a:pPr>
            <a:r>
              <a:rPr lang="en-US" sz="1700" dirty="0">
                <a:solidFill>
                  <a:srgbClr val="1A2732"/>
                </a:solidFill>
                <a:latin typeface="Calibri" pitchFamily="34" charset="0"/>
                <a:ea typeface="Calibri" pitchFamily="34" charset="-122"/>
                <a:cs typeface="Calibri" pitchFamily="34" charset="-120"/>
              </a:rPr>
              <a:t>Claude, ChatGPT, or Gemini, in a browser tab. You will use it twice in this session.</a:t>
            </a:r>
            <a:endParaRPr lang="en-US" sz="1700" dirty="0"/>
          </a:p>
        </p:txBody>
      </p:sp>
      <p:sp>
        <p:nvSpPr>
          <p:cNvPr id="9" name="Shape 7"/>
          <p:cNvSpPr/>
          <p:nvPr/>
        </p:nvSpPr>
        <p:spPr>
          <a:xfrm>
            <a:off x="6217920" y="1828800"/>
            <a:ext cx="5349240" cy="3200400"/>
          </a:xfrm>
          <a:prstGeom prst="roundRect">
            <a:avLst>
              <a:gd name="adj" fmla="val 2000"/>
            </a:avLst>
          </a:prstGeom>
          <a:solidFill>
            <a:srgbClr val="F4F8FB"/>
          </a:solidFill>
          <a:ln w="12700">
            <a:solidFill>
              <a:srgbClr val="D5DEE7"/>
            </a:solidFill>
            <a:prstDash val="solid"/>
          </a:ln>
        </p:spPr>
      </p:sp>
      <p:sp>
        <p:nvSpPr>
          <p:cNvPr id="10" name="Shape 8"/>
          <p:cNvSpPr/>
          <p:nvPr/>
        </p:nvSpPr>
        <p:spPr>
          <a:xfrm>
            <a:off x="6492240" y="2103120"/>
            <a:ext cx="420624" cy="420624"/>
          </a:xfrm>
          <a:prstGeom prst="ellipse">
            <a:avLst/>
          </a:prstGeom>
          <a:solidFill>
            <a:srgbClr val="002E5D"/>
          </a:solidFill>
          <a:ln w="12700">
            <a:solidFill>
              <a:srgbClr val="002E5D"/>
            </a:solidFill>
            <a:prstDash val="solid"/>
          </a:ln>
        </p:spPr>
      </p:sp>
      <p:sp>
        <p:nvSpPr>
          <p:cNvPr id="11" name="Text 9"/>
          <p:cNvSpPr/>
          <p:nvPr/>
        </p:nvSpPr>
        <p:spPr>
          <a:xfrm>
            <a:off x="6400800" y="2103120"/>
            <a:ext cx="60350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p:nvPr/>
        </p:nvSpPr>
        <p:spPr>
          <a:xfrm>
            <a:off x="6492240" y="2743200"/>
            <a:ext cx="4800600" cy="548640"/>
          </a:xfrm>
          <a:prstGeom prst="rect">
            <a:avLst/>
          </a:prstGeom>
          <a:noFill/>
          <a:ln/>
        </p:spPr>
        <p:txBody>
          <a:bodyPr wrap="square" lIns="0" tIns="0" rIns="0" bIns="0" rtlCol="0" anchor="ctr"/>
          <a:lstStyle/>
          <a:p>
            <a:pPr indent="0" marL="0">
              <a:buNone/>
            </a:pPr>
            <a:r>
              <a:rPr lang="en-US" sz="2050" b="1" dirty="0">
                <a:solidFill>
                  <a:srgbClr val="002E5D"/>
                </a:solidFill>
                <a:latin typeface="Cambria" pitchFamily="34" charset="0"/>
                <a:ea typeface="Cambria" pitchFamily="34" charset="-122"/>
                <a:cs typeface="Cambria" pitchFamily="34" charset="-120"/>
              </a:rPr>
              <a:t>Pick one project</a:t>
            </a:r>
            <a:endParaRPr lang="en-US" sz="2050" dirty="0"/>
          </a:p>
        </p:txBody>
      </p:sp>
      <p:sp>
        <p:nvSpPr>
          <p:cNvPr id="13" name="Text 11"/>
          <p:cNvSpPr/>
          <p:nvPr/>
        </p:nvSpPr>
        <p:spPr>
          <a:xfrm>
            <a:off x="6492240" y="3337560"/>
            <a:ext cx="4800600" cy="1371600"/>
          </a:xfrm>
          <a:prstGeom prst="rect">
            <a:avLst/>
          </a:prstGeom>
          <a:noFill/>
          <a:ln/>
        </p:spPr>
        <p:txBody>
          <a:bodyPr wrap="square" lIns="0" tIns="0" rIns="0" bIns="0" rtlCol="0" anchor="ctr"/>
          <a:lstStyle/>
          <a:p>
            <a:pPr indent="0" marL="0">
              <a:buNone/>
            </a:pPr>
            <a:r>
              <a:rPr lang="en-US" sz="1700" dirty="0">
                <a:solidFill>
                  <a:srgbClr val="1A2732"/>
                </a:solidFill>
                <a:latin typeface="Calibri" pitchFamily="34" charset="0"/>
                <a:ea typeface="Calibri" pitchFamily="34" charset="-122"/>
                <a:cs typeface="Calibri" pitchFamily="34" charset="-120"/>
              </a:rPr>
              <a:t>A live manuscript, dataset, or idea. The hands-on work runs on your research, not an example.</a:t>
            </a:r>
            <a:endParaRPr lang="en-US" sz="1700" dirty="0"/>
          </a:p>
        </p:txBody>
      </p:sp>
      <p:sp>
        <p:nvSpPr>
          <p:cNvPr id="14" name="Text 12"/>
          <p:cNvSpPr/>
          <p:nvPr/>
        </p:nvSpPr>
        <p:spPr>
          <a:xfrm>
            <a:off x="640080" y="5394960"/>
            <a:ext cx="10927080" cy="457200"/>
          </a:xfrm>
          <a:prstGeom prst="rect">
            <a:avLst/>
          </a:prstGeom>
          <a:noFill/>
          <a:ln/>
        </p:spPr>
        <p:txBody>
          <a:bodyPr wrap="square" lIns="0" tIns="0" rIns="0" bIns="0" rtlCol="0" anchor="ctr"/>
          <a:lstStyle/>
          <a:p>
            <a:pPr indent="0" marL="0">
              <a:buNone/>
            </a:pPr>
            <a:r>
              <a:rPr lang="en-US" sz="1600" i="1" dirty="0">
                <a:solidFill>
                  <a:srgbClr val="5C6B7A"/>
                </a:solidFill>
                <a:latin typeface="Calibri" pitchFamily="34" charset="0"/>
                <a:ea typeface="Calibri" pitchFamily="34" charset="-122"/>
                <a:cs typeface="Calibri" pitchFamily="34" charset="-120"/>
              </a:rPr>
              <a:t>No installs, no accounts, nothing to download. If you have any AI open in a tab, you are ready.</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2E5D"/>
        </a:solidFill>
      </p:bgPr>
    </p:bg>
    <p:spTree>
      <p:nvGrpSpPr>
        <p:cNvPr id="1" name=""/>
        <p:cNvGrpSpPr/>
        <p:nvPr/>
      </p:nvGrpSpPr>
      <p:grpSpPr>
        <a:xfrm>
          <a:off x="0" y="0"/>
          <a:ext cx="0" cy="0"/>
          <a:chOff x="0" y="0"/>
          <a:chExt cx="0" cy="0"/>
        </a:xfrm>
      </p:grpSpPr>
      <p:sp>
        <p:nvSpPr>
          <p:cNvPr id="2" name="Text 0"/>
          <p:cNvSpPr/>
          <p:nvPr/>
        </p:nvSpPr>
        <p:spPr>
          <a:xfrm>
            <a:off x="822960" y="822960"/>
            <a:ext cx="10515600" cy="365760"/>
          </a:xfrm>
          <a:prstGeom prst="rect">
            <a:avLst/>
          </a:prstGeom>
          <a:noFill/>
          <a:ln/>
        </p:spPr>
        <p:txBody>
          <a:bodyPr wrap="square" lIns="0" tIns="0" rIns="0" bIns="0" rtlCol="0" anchor="ctr"/>
          <a:lstStyle/>
          <a:p>
            <a:pPr indent="0" marL="0">
              <a:buNone/>
            </a:pPr>
            <a:r>
              <a:rPr lang="en-US" sz="1400" b="1" spc="200" kern="0" dirty="0">
                <a:solidFill>
                  <a:srgbClr val="8FB3D4"/>
                </a:solidFill>
                <a:latin typeface="Calibri" pitchFamily="34" charset="0"/>
                <a:ea typeface="Calibri" pitchFamily="34" charset="-122"/>
                <a:cs typeface="Calibri" pitchFamily="34" charset="-120"/>
              </a:rPr>
              <a:t>BEFORE ANYTHING ELSE · HONEST HANDS</a:t>
            </a:r>
            <a:endParaRPr lang="en-US" sz="1400" dirty="0"/>
          </a:p>
        </p:txBody>
      </p:sp>
      <p:sp>
        <p:nvSpPr>
          <p:cNvPr id="3" name="Text 1"/>
          <p:cNvSpPr/>
          <p:nvPr/>
        </p:nvSpPr>
        <p:spPr>
          <a:xfrm>
            <a:off x="0" y="2103120"/>
            <a:ext cx="12188952" cy="960120"/>
          </a:xfrm>
          <a:prstGeom prst="rect">
            <a:avLst/>
          </a:prstGeom>
          <a:noFill/>
          <a:ln/>
        </p:spPr>
        <p:txBody>
          <a:bodyPr wrap="square" lIns="0" tIns="0" rIns="0" bIns="0" rtlCol="0" anchor="ctr"/>
          <a:lstStyle/>
          <a:p>
            <a:pPr algn="ctr" indent="0" marL="0">
              <a:buNone/>
            </a:pPr>
            <a:r>
              <a:rPr lang="en-US" sz="4400" b="1" dirty="0">
                <a:solidFill>
                  <a:srgbClr val="FFFFFF"/>
                </a:solidFill>
                <a:latin typeface="Cambria" pitchFamily="34" charset="0"/>
                <a:ea typeface="Cambria" pitchFamily="34" charset="-122"/>
                <a:cs typeface="Cambria" pitchFamily="34" charset="-120"/>
              </a:rPr>
              <a:t>Is it “right” or “wrong” to use AI in your research?</a:t>
            </a:r>
            <a:endParaRPr lang="en-US" sz="4400" dirty="0"/>
          </a:p>
        </p:txBody>
      </p:sp>
      <p:sp>
        <p:nvSpPr>
          <p:cNvPr id="4" name="Text 2"/>
          <p:cNvSpPr/>
          <p:nvPr/>
        </p:nvSpPr>
        <p:spPr>
          <a:xfrm>
            <a:off x="0" y="3429000"/>
            <a:ext cx="12188952" cy="1371600"/>
          </a:xfrm>
          <a:prstGeom prst="rect">
            <a:avLst/>
          </a:prstGeom>
          <a:noFill/>
          <a:ln/>
        </p:spPr>
        <p:txBody>
          <a:bodyPr wrap="square" lIns="0" tIns="0" rIns="0" bIns="0" rtlCol="0" anchor="ctr"/>
          <a:lstStyle/>
          <a:p>
            <a:pPr algn="ctr" indent="0" marL="0">
              <a:buNone/>
            </a:pPr>
            <a:r>
              <a:rPr lang="en-US" sz="3100" b="1" dirty="0">
                <a:solidFill>
                  <a:srgbClr val="C28E2E"/>
                </a:solidFill>
                <a:latin typeface="Cambria" pitchFamily="34" charset="0"/>
                <a:ea typeface="Cambria" pitchFamily="34" charset="-122"/>
                <a:cs typeface="Cambria" pitchFamily="34" charset="-120"/>
              </a:rPr>
              <a:t>Somewhat opposed to it in your research?</a:t>
            </a:r>
            <a:endParaRPr lang="en-US" sz="3100" dirty="0"/>
          </a:p>
          <a:p>
            <a:pPr algn="ctr" indent="0" marL="0">
              <a:buNone/>
            </a:pPr>
            <a:r>
              <a:rPr lang="en-US" sz="3100" b="1" dirty="0">
                <a:solidFill>
                  <a:srgbClr val="C28E2E"/>
                </a:solidFill>
                <a:latin typeface="Cambria" pitchFamily="34" charset="0"/>
                <a:ea typeface="Cambria" pitchFamily="34" charset="-122"/>
                <a:cs typeface="Cambria" pitchFamily="34" charset="-120"/>
              </a:rPr>
              <a:t>Uneasy about what it means for your job?</a:t>
            </a:r>
            <a:endParaRPr lang="en-US" sz="3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0:00 · THE COLD OPEN</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“AI creates more problems than it solves”</a:t>
            </a:r>
            <a:endParaRPr lang="en-US" sz="3300" dirty="0"/>
          </a:p>
        </p:txBody>
      </p:sp>
      <p:pic>
        <p:nvPicPr>
          <p:cNvPr id="4" name="Image 0" descr="fig_paradox.png">    </p:cNvPr>
          <p:cNvPicPr>
            <a:picLocks noChangeAspect="1"/>
          </p:cNvPicPr>
          <p:nvPr/>
        </p:nvPicPr>
        <p:blipFill>
          <a:blip r:embed="rId1"/>
          <a:stretch>
            <a:fillRect/>
          </a:stretch>
        </p:blipFill>
        <p:spPr>
          <a:xfrm>
            <a:off x="923544" y="1371600"/>
            <a:ext cx="10341864" cy="53492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THE PARADOX, READ CORRECTLY</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people who push back are often the strongest</a:t>
            </a:r>
            <a:endParaRPr lang="en-US" sz="3300" dirty="0"/>
          </a:p>
        </p:txBody>
      </p:sp>
      <p:sp>
        <p:nvSpPr>
          <p:cNvPr id="4" name="Shape 2"/>
          <p:cNvSpPr/>
          <p:nvPr/>
        </p:nvSpPr>
        <p:spPr>
          <a:xfrm>
            <a:off x="640080" y="1417320"/>
            <a:ext cx="5349240" cy="3749040"/>
          </a:xfrm>
          <a:prstGeom prst="roundRect">
            <a:avLst>
              <a:gd name="adj" fmla="val 1707"/>
            </a:avLst>
          </a:prstGeom>
          <a:solidFill>
            <a:srgbClr val="F4F8FB"/>
          </a:solidFill>
          <a:ln w="12700">
            <a:solidFill>
              <a:srgbClr val="D5DEE7"/>
            </a:solidFill>
            <a:prstDash val="solid"/>
          </a:ln>
        </p:spPr>
      </p:sp>
      <p:sp>
        <p:nvSpPr>
          <p:cNvPr id="5" name="Text 3"/>
          <p:cNvSpPr/>
          <p:nvPr/>
        </p:nvSpPr>
        <p:spPr>
          <a:xfrm>
            <a:off x="91440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What the pushback really means</a:t>
            </a:r>
            <a:endParaRPr lang="en-US" sz="1900" dirty="0"/>
          </a:p>
        </p:txBody>
      </p:sp>
      <p:sp>
        <p:nvSpPr>
          <p:cNvPr id="6" name="Text 4"/>
          <p:cNvSpPr/>
          <p:nvPr/>
        </p:nvSpPr>
        <p:spPr>
          <a:xfrm>
            <a:off x="914400" y="2103120"/>
            <a:ext cx="4846320" cy="1554480"/>
          </a:xfrm>
          <a:prstGeom prst="rect">
            <a:avLst/>
          </a:prstGeom>
          <a:noFill/>
          <a:ln/>
        </p:spPr>
        <p:txBody>
          <a:bodyPr wrap="square" lIns="0" tIns="0" rIns="0" bIns="0" rtlCol="0" anchor="ctr"/>
          <a:lstStyle/>
          <a:p>
            <a:pPr indent="0" marL="0">
              <a:buNone/>
            </a:pPr>
            <a:r>
              <a:rPr lang="en-US" sz="1500" dirty="0">
                <a:solidFill>
                  <a:srgbClr val="1A2732"/>
                </a:solidFill>
                <a:latin typeface="Calibri" pitchFamily="34" charset="0"/>
                <a:ea typeface="Calibri" pitchFamily="34" charset="-122"/>
                <a:cs typeface="Calibri" pitchFamily="34" charset="-120"/>
              </a:rPr>
              <a:t>Those developers were not afraid of AI, and they were not wrong. They watched it steamroll the part of the work they are best at, the thinking, and they said no thanks. That is a high standard talking, not a skill gap.</a:t>
            </a:r>
            <a:endParaRPr lang="en-US" sz="1500" dirty="0"/>
          </a:p>
        </p:txBody>
      </p:sp>
      <p:sp>
        <p:nvSpPr>
          <p:cNvPr id="7" name="Text 5"/>
          <p:cNvSpPr/>
          <p:nvPr/>
        </p:nvSpPr>
        <p:spPr>
          <a:xfrm>
            <a:off x="914400" y="3840480"/>
            <a:ext cx="4846320" cy="1097280"/>
          </a:xfrm>
          <a:prstGeom prst="rect">
            <a:avLst/>
          </a:prstGeom>
          <a:noFill/>
          <a:ln/>
        </p:spPr>
        <p:txBody>
          <a:bodyPr wrap="square" lIns="0" tIns="0" rIns="0" bIns="0" rtlCol="0" anchor="ctr"/>
          <a:lstStyle/>
          <a:p>
            <a:pPr indent="0" marL="0">
              <a:buNone/>
            </a:pPr>
            <a:r>
              <a:rPr lang="en-US" sz="1600" i="1" dirty="0">
                <a:solidFill>
                  <a:srgbClr val="5C6B7A"/>
                </a:solidFill>
                <a:latin typeface="Calibri" pitchFamily="34" charset="0"/>
                <a:ea typeface="Calibri" pitchFamily="34" charset="-122"/>
                <a:cs typeface="Calibri" pitchFamily="34" charset="-120"/>
              </a:rPr>
              <a:t>Same in research. If AI's output has made you roll your eyes, that eye roll is your expertise doing its job.</a:t>
            </a:r>
            <a:endParaRPr lang="en-US" sz="1600" dirty="0"/>
          </a:p>
        </p:txBody>
      </p:sp>
      <p:sp>
        <p:nvSpPr>
          <p:cNvPr id="8" name="Shape 6"/>
          <p:cNvSpPr/>
          <p:nvPr/>
        </p:nvSpPr>
        <p:spPr>
          <a:xfrm>
            <a:off x="6217920" y="1417320"/>
            <a:ext cx="5349240" cy="3749040"/>
          </a:xfrm>
          <a:prstGeom prst="roundRect">
            <a:avLst>
              <a:gd name="adj" fmla="val 1707"/>
            </a:avLst>
          </a:prstGeom>
          <a:solidFill>
            <a:srgbClr val="002E5D"/>
          </a:solidFill>
          <a:ln w="12700">
            <a:solidFill>
              <a:srgbClr val="002E5D"/>
            </a:solidFill>
            <a:prstDash val="solid"/>
          </a:ln>
        </p:spPr>
      </p:sp>
      <p:sp>
        <p:nvSpPr>
          <p:cNvPr id="9" name="Text 7"/>
          <p:cNvSpPr/>
          <p:nvPr/>
        </p:nvSpPr>
        <p:spPr>
          <a:xfrm>
            <a:off x="6492240" y="1645920"/>
            <a:ext cx="484632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So teach the AI your standards</a:t>
            </a:r>
            <a:endParaRPr lang="en-US" sz="1900" dirty="0"/>
          </a:p>
        </p:txBody>
      </p:sp>
      <p:sp>
        <p:nvSpPr>
          <p:cNvPr id="10" name="Text 8"/>
          <p:cNvSpPr/>
          <p:nvPr/>
        </p:nvSpPr>
        <p:spPr>
          <a:xfrm>
            <a:off x="6492240" y="2103120"/>
            <a:ext cx="4846320" cy="1737360"/>
          </a:xfrm>
          <a:prstGeom prst="rect">
            <a:avLst/>
          </a:prstGeom>
          <a:noFill/>
          <a:ln/>
        </p:spPr>
        <p:txBody>
          <a:bodyPr wrap="square" lIns="0" tIns="0" rIns="0" bIns="0" rtlCol="0" anchor="ctr"/>
          <a:lstStyle/>
          <a:p>
            <a:pPr indent="0" marL="0">
              <a:buNone/>
            </a:pPr>
            <a:r>
              <a:rPr lang="en-US" sz="1500" dirty="0">
                <a:solidFill>
                  <a:srgbClr val="D6E2EE"/>
                </a:solidFill>
                <a:latin typeface="Calibri" pitchFamily="34" charset="0"/>
                <a:ea typeface="Calibri" pitchFamily="34" charset="-122"/>
                <a:cs typeface="Calibri" pitchFamily="34" charset="-120"/>
              </a:rPr>
              <a:t>A skill file is a short document that tells the AI how you do one task: your steps, your rules, your checks. Write your rules in once, and the AI stops making the mistakes that made you dismiss it. That is what finally won over the skeptics at both companies.</a:t>
            </a:r>
            <a:endParaRPr lang="en-US" sz="1500" dirty="0"/>
          </a:p>
        </p:txBody>
      </p:sp>
      <p:sp>
        <p:nvSpPr>
          <p:cNvPr id="11" name="Text 9"/>
          <p:cNvSpPr/>
          <p:nvPr/>
        </p:nvSpPr>
        <p:spPr>
          <a:xfrm>
            <a:off x="6492240" y="4343400"/>
            <a:ext cx="4846320" cy="640080"/>
          </a:xfrm>
          <a:prstGeom prst="rect">
            <a:avLst/>
          </a:prstGeom>
          <a:noFill/>
          <a:ln/>
        </p:spPr>
        <p:txBody>
          <a:bodyPr wrap="square" lIns="0" tIns="0" rIns="0" bIns="0" rtlCol="0" anchor="ctr"/>
          <a:lstStyle/>
          <a:p>
            <a:pPr indent="0" marL="0">
              <a:buNone/>
            </a:pPr>
            <a:r>
              <a:rPr lang="en-US" sz="1900" b="1" dirty="0">
                <a:solidFill>
                  <a:srgbClr val="C28E2E"/>
                </a:solidFill>
                <a:latin typeface="Cambria" pitchFamily="34" charset="0"/>
                <a:ea typeface="Cambria" pitchFamily="34" charset="-122"/>
                <a:cs typeface="Cambria" pitchFamily="34" charset="-120"/>
              </a:rPr>
              <a:t>Do not lower your standards. Install them.</a:t>
            </a:r>
            <a:endParaRPr lang="en-US" sz="1900" dirty="0"/>
          </a:p>
        </p:txBody>
      </p:sp>
      <p:sp>
        <p:nvSpPr>
          <p:cNvPr id="12" name="Text 10"/>
          <p:cNvSpPr/>
          <p:nvPr/>
        </p:nvSpPr>
        <p:spPr>
          <a:xfrm>
            <a:off x="640080" y="5486400"/>
            <a:ext cx="10927080" cy="457200"/>
          </a:xfrm>
          <a:prstGeom prst="rect">
            <a:avLst/>
          </a:prstGeom>
          <a:noFill/>
          <a:ln/>
        </p:spPr>
        <p:txBody>
          <a:bodyPr wrap="square" lIns="0" tIns="0" rIns="0" bIns="0" rtlCol="0" anchor="ctr"/>
          <a:lstStyle/>
          <a:p>
            <a:pPr indent="0" marL="0">
              <a:buNone/>
            </a:pPr>
            <a:r>
              <a:rPr lang="en-US" sz="1800" b="1" dirty="0">
                <a:solidFill>
                  <a:srgbClr val="002E5D"/>
                </a:solidFill>
                <a:latin typeface="Cambria" pitchFamily="34" charset="0"/>
                <a:ea typeface="Cambria" pitchFamily="34" charset="-122"/>
                <a:cs typeface="Cambria" pitchFamily="34" charset="-120"/>
              </a:rPr>
              <a:t>You will write your first skill file in this session, on a task you actually do.</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WHY SKILL FILES WORK · THE EVIDENCE</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Modifiability is the cure for algorithm aversion</a:t>
            </a:r>
            <a:endParaRPr lang="en-US" sz="3300" dirty="0"/>
          </a:p>
        </p:txBody>
      </p:sp>
      <p:pic>
        <p:nvPicPr>
          <p:cNvPr id="4" name="Image 0" descr="fig_modifiability.png">    </p:cNvPr>
          <p:cNvPicPr>
            <a:picLocks noChangeAspect="1"/>
          </p:cNvPicPr>
          <p:nvPr/>
        </p:nvPicPr>
        <p:blipFill>
          <a:blip r:embed="rId1"/>
          <a:stretch>
            <a:fillRect/>
          </a:stretch>
        </p:blipFill>
        <p:spPr>
          <a:xfrm>
            <a:off x="1179576" y="1371600"/>
            <a:ext cx="9829800" cy="50749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0:06 · SKILL FILES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five-minute tutorial</a:t>
            </a:r>
            <a:endParaRPr lang="en-US" sz="3300" dirty="0"/>
          </a:p>
        </p:txBody>
      </p:sp>
      <p:sp>
        <p:nvSpPr>
          <p:cNvPr id="4" name="Shape 2"/>
          <p:cNvSpPr/>
          <p:nvPr/>
        </p:nvSpPr>
        <p:spPr>
          <a:xfrm>
            <a:off x="640080" y="1417320"/>
            <a:ext cx="5349240" cy="4663440"/>
          </a:xfrm>
          <a:prstGeom prst="roundRect">
            <a:avLst>
              <a:gd name="adj" fmla="val 1373"/>
            </a:avLst>
          </a:prstGeom>
          <a:solidFill>
            <a:srgbClr val="F4F8FB"/>
          </a:solidFill>
          <a:ln w="12700">
            <a:solidFill>
              <a:srgbClr val="D5DEE7"/>
            </a:solidFill>
            <a:prstDash val="solid"/>
          </a:ln>
        </p:spPr>
      </p:sp>
      <p:sp>
        <p:nvSpPr>
          <p:cNvPr id="5" name="Text 3"/>
          <p:cNvSpPr/>
          <p:nvPr/>
        </p:nvSpPr>
        <p:spPr>
          <a:xfrm>
            <a:off x="91440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One skill file, one task</a:t>
            </a:r>
            <a:endParaRPr lang="en-US" sz="1900" dirty="0"/>
          </a:p>
        </p:txBody>
      </p:sp>
      <p:sp>
        <p:nvSpPr>
          <p:cNvPr id="6" name="Text 4"/>
          <p:cNvSpPr/>
          <p:nvPr/>
        </p:nvSpPr>
        <p:spPr>
          <a:xfrm>
            <a:off x="914400" y="2167128"/>
            <a:ext cx="1691640" cy="457200"/>
          </a:xfrm>
          <a:prstGeom prst="rect">
            <a:avLst/>
          </a:prstGeom>
          <a:noFill/>
          <a:ln/>
        </p:spPr>
        <p:txBody>
          <a:bodyPr wrap="square" lIns="0" tIns="0" rIns="0" bIns="0" rtlCol="0" anchor="ctr"/>
          <a:lstStyle/>
          <a:p>
            <a:pPr indent="0" marL="0">
              <a:buNone/>
            </a:pPr>
            <a:r>
              <a:rPr lang="en-US" sz="1500" b="1" dirty="0">
                <a:solidFill>
                  <a:srgbClr val="0B5CAB"/>
                </a:solidFill>
                <a:latin typeface="Courier New" pitchFamily="34" charset="0"/>
                <a:ea typeface="Courier New" pitchFamily="34" charset="-122"/>
                <a:cs typeface="Courier New" pitchFamily="34" charset="-120"/>
              </a:rPr>
              <a:t>NAME</a:t>
            </a:r>
            <a:endParaRPr lang="en-US" sz="1500" dirty="0"/>
          </a:p>
        </p:txBody>
      </p:sp>
      <p:sp>
        <p:nvSpPr>
          <p:cNvPr id="7" name="Text 5"/>
          <p:cNvSpPr/>
          <p:nvPr/>
        </p:nvSpPr>
        <p:spPr>
          <a:xfrm>
            <a:off x="2697480" y="2148840"/>
            <a:ext cx="3154680" cy="548640"/>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reference-audit</a:t>
            </a:r>
            <a:endParaRPr lang="en-US" sz="1200" dirty="0"/>
          </a:p>
        </p:txBody>
      </p:sp>
      <p:sp>
        <p:nvSpPr>
          <p:cNvPr id="8" name="Text 6"/>
          <p:cNvSpPr/>
          <p:nvPr/>
        </p:nvSpPr>
        <p:spPr>
          <a:xfrm>
            <a:off x="914400" y="2734056"/>
            <a:ext cx="1691640" cy="457200"/>
          </a:xfrm>
          <a:prstGeom prst="rect">
            <a:avLst/>
          </a:prstGeom>
          <a:noFill/>
          <a:ln/>
        </p:spPr>
        <p:txBody>
          <a:bodyPr wrap="square" lIns="0" tIns="0" rIns="0" bIns="0" rtlCol="0" anchor="ctr"/>
          <a:lstStyle/>
          <a:p>
            <a:pPr indent="0" marL="0">
              <a:buNone/>
            </a:pPr>
            <a:r>
              <a:rPr lang="en-US" sz="1500" b="1" dirty="0">
                <a:solidFill>
                  <a:srgbClr val="0B5CAB"/>
                </a:solidFill>
                <a:latin typeface="Courier New" pitchFamily="34" charset="0"/>
                <a:ea typeface="Courier New" pitchFamily="34" charset="-122"/>
                <a:cs typeface="Courier New" pitchFamily="34" charset="-120"/>
              </a:rPr>
              <a:t>WHEN TO USE</a:t>
            </a:r>
            <a:endParaRPr lang="en-US" sz="1500" dirty="0"/>
          </a:p>
        </p:txBody>
      </p:sp>
      <p:sp>
        <p:nvSpPr>
          <p:cNvPr id="9" name="Text 7"/>
          <p:cNvSpPr/>
          <p:nvPr/>
        </p:nvSpPr>
        <p:spPr>
          <a:xfrm>
            <a:off x="2697480" y="2715768"/>
            <a:ext cx="3154680" cy="548640"/>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before any submission</a:t>
            </a:r>
            <a:endParaRPr lang="en-US" sz="1200" dirty="0"/>
          </a:p>
        </p:txBody>
      </p:sp>
      <p:sp>
        <p:nvSpPr>
          <p:cNvPr id="10" name="Text 8"/>
          <p:cNvSpPr/>
          <p:nvPr/>
        </p:nvSpPr>
        <p:spPr>
          <a:xfrm>
            <a:off x="914400" y="3300984"/>
            <a:ext cx="1691640" cy="457200"/>
          </a:xfrm>
          <a:prstGeom prst="rect">
            <a:avLst/>
          </a:prstGeom>
          <a:noFill/>
          <a:ln/>
        </p:spPr>
        <p:txBody>
          <a:bodyPr wrap="square" lIns="0" tIns="0" rIns="0" bIns="0" rtlCol="0" anchor="ctr"/>
          <a:lstStyle/>
          <a:p>
            <a:pPr indent="0" marL="0">
              <a:buNone/>
            </a:pPr>
            <a:r>
              <a:rPr lang="en-US" sz="1500" b="1" dirty="0">
                <a:solidFill>
                  <a:srgbClr val="0B5CAB"/>
                </a:solidFill>
                <a:latin typeface="Courier New" pitchFamily="34" charset="0"/>
                <a:ea typeface="Courier New" pitchFamily="34" charset="-122"/>
                <a:cs typeface="Courier New" pitchFamily="34" charset="-120"/>
              </a:rPr>
              <a:t>INPUTS</a:t>
            </a:r>
            <a:endParaRPr lang="en-US" sz="1500" dirty="0"/>
          </a:p>
        </p:txBody>
      </p:sp>
      <p:sp>
        <p:nvSpPr>
          <p:cNvPr id="11" name="Text 9"/>
          <p:cNvSpPr/>
          <p:nvPr/>
        </p:nvSpPr>
        <p:spPr>
          <a:xfrm>
            <a:off x="2697480" y="3282696"/>
            <a:ext cx="3154680" cy="548640"/>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manuscript + reference list</a:t>
            </a:r>
            <a:endParaRPr lang="en-US" sz="1200" dirty="0"/>
          </a:p>
        </p:txBody>
      </p:sp>
      <p:sp>
        <p:nvSpPr>
          <p:cNvPr id="12" name="Text 10"/>
          <p:cNvSpPr/>
          <p:nvPr/>
        </p:nvSpPr>
        <p:spPr>
          <a:xfrm>
            <a:off x="914400" y="3867912"/>
            <a:ext cx="1691640" cy="457200"/>
          </a:xfrm>
          <a:prstGeom prst="rect">
            <a:avLst/>
          </a:prstGeom>
          <a:noFill/>
          <a:ln/>
        </p:spPr>
        <p:txBody>
          <a:bodyPr wrap="square" lIns="0" tIns="0" rIns="0" bIns="0" rtlCol="0" anchor="ctr"/>
          <a:lstStyle/>
          <a:p>
            <a:pPr indent="0" marL="0">
              <a:buNone/>
            </a:pPr>
            <a:r>
              <a:rPr lang="en-US" sz="1500" b="1" dirty="0">
                <a:solidFill>
                  <a:srgbClr val="0B5CAB"/>
                </a:solidFill>
                <a:latin typeface="Courier New" pitchFamily="34" charset="0"/>
                <a:ea typeface="Courier New" pitchFamily="34" charset="-122"/>
                <a:cs typeface="Courier New" pitchFamily="34" charset="-120"/>
              </a:rPr>
              <a:t>STEPS</a:t>
            </a:r>
            <a:endParaRPr lang="en-US" sz="1500" dirty="0"/>
          </a:p>
        </p:txBody>
      </p:sp>
      <p:sp>
        <p:nvSpPr>
          <p:cNvPr id="13" name="Text 11"/>
          <p:cNvSpPr/>
          <p:nvPr/>
        </p:nvSpPr>
        <p:spPr>
          <a:xfrm>
            <a:off x="2697480" y="3849624"/>
            <a:ext cx="3154680" cy="548640"/>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check every citation exists, matches its claim, and resolves</a:t>
            </a:r>
            <a:endParaRPr lang="en-US" sz="1200" dirty="0"/>
          </a:p>
        </p:txBody>
      </p:sp>
      <p:sp>
        <p:nvSpPr>
          <p:cNvPr id="14" name="Text 12"/>
          <p:cNvSpPr/>
          <p:nvPr/>
        </p:nvSpPr>
        <p:spPr>
          <a:xfrm>
            <a:off x="914400" y="4434840"/>
            <a:ext cx="1691640" cy="457200"/>
          </a:xfrm>
          <a:prstGeom prst="rect">
            <a:avLst/>
          </a:prstGeom>
          <a:noFill/>
          <a:ln/>
        </p:spPr>
        <p:txBody>
          <a:bodyPr wrap="square" lIns="0" tIns="0" rIns="0" bIns="0" rtlCol="0" anchor="ctr"/>
          <a:lstStyle/>
          <a:p>
            <a:pPr indent="0" marL="0">
              <a:buNone/>
            </a:pPr>
            <a:r>
              <a:rPr lang="en-US" sz="1500" b="1" dirty="0">
                <a:solidFill>
                  <a:srgbClr val="0B5CAB"/>
                </a:solidFill>
                <a:latin typeface="Courier New" pitchFamily="34" charset="0"/>
                <a:ea typeface="Courier New" pitchFamily="34" charset="-122"/>
                <a:cs typeface="Courier New" pitchFamily="34" charset="-120"/>
              </a:rPr>
              <a:t>CHECKS</a:t>
            </a:r>
            <a:endParaRPr lang="en-US" sz="1500" dirty="0"/>
          </a:p>
        </p:txBody>
      </p:sp>
      <p:sp>
        <p:nvSpPr>
          <p:cNvPr id="15" name="Text 13"/>
          <p:cNvSpPr/>
          <p:nvPr/>
        </p:nvSpPr>
        <p:spPr>
          <a:xfrm>
            <a:off x="2697480" y="4416552"/>
            <a:ext cx="3154680" cy="548640"/>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no reference accepted from memory; every DOI opened</a:t>
            </a:r>
            <a:endParaRPr lang="en-US" sz="1200" dirty="0"/>
          </a:p>
        </p:txBody>
      </p:sp>
      <p:sp>
        <p:nvSpPr>
          <p:cNvPr id="16" name="Text 14"/>
          <p:cNvSpPr/>
          <p:nvPr/>
        </p:nvSpPr>
        <p:spPr>
          <a:xfrm>
            <a:off x="914400" y="5001768"/>
            <a:ext cx="1691640" cy="457200"/>
          </a:xfrm>
          <a:prstGeom prst="rect">
            <a:avLst/>
          </a:prstGeom>
          <a:noFill/>
          <a:ln/>
        </p:spPr>
        <p:txBody>
          <a:bodyPr wrap="square" lIns="0" tIns="0" rIns="0" bIns="0" rtlCol="0" anchor="ctr"/>
          <a:lstStyle/>
          <a:p>
            <a:pPr indent="0" marL="0">
              <a:buNone/>
            </a:pPr>
            <a:r>
              <a:rPr lang="en-US" sz="1500" b="1" dirty="0">
                <a:solidFill>
                  <a:srgbClr val="0B5CAB"/>
                </a:solidFill>
                <a:latin typeface="Courier New" pitchFamily="34" charset="0"/>
                <a:ea typeface="Courier New" pitchFamily="34" charset="-122"/>
                <a:cs typeface="Courier New" pitchFamily="34" charset="-120"/>
              </a:rPr>
              <a:t>OUTPUT</a:t>
            </a:r>
            <a:endParaRPr lang="en-US" sz="1500" dirty="0"/>
          </a:p>
        </p:txBody>
      </p:sp>
      <p:sp>
        <p:nvSpPr>
          <p:cNvPr id="17" name="Text 15"/>
          <p:cNvSpPr/>
          <p:nvPr/>
        </p:nvSpPr>
        <p:spPr>
          <a:xfrm>
            <a:off x="2697480" y="4983480"/>
            <a:ext cx="3154680" cy="548640"/>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a pass/fail table with fixes</a:t>
            </a:r>
            <a:endParaRPr lang="en-US" sz="1200" dirty="0"/>
          </a:p>
        </p:txBody>
      </p:sp>
      <p:sp>
        <p:nvSpPr>
          <p:cNvPr id="18" name="Text 16"/>
          <p:cNvSpPr/>
          <p:nvPr/>
        </p:nvSpPr>
        <p:spPr>
          <a:xfrm>
            <a:off x="914400" y="5596128"/>
            <a:ext cx="4846320" cy="457200"/>
          </a:xfrm>
          <a:prstGeom prst="rect">
            <a:avLst/>
          </a:prstGeom>
          <a:noFill/>
          <a:ln/>
        </p:spPr>
        <p:txBody>
          <a:bodyPr wrap="square" lIns="0" tIns="0" rIns="0" bIns="0" rtlCol="0" anchor="ctr"/>
          <a:lstStyle/>
          <a:p>
            <a:pPr indent="0" marL="0">
              <a:buNone/>
            </a:pPr>
            <a:r>
              <a:rPr lang="en-US" sz="1450" i="1" dirty="0">
                <a:solidFill>
                  <a:srgbClr val="5C6B7A"/>
                </a:solidFill>
                <a:latin typeface="Calibri" pitchFamily="34" charset="0"/>
                <a:ea typeface="Calibri" pitchFamily="34" charset="-122"/>
                <a:cs typeface="Calibri" pitchFamily="34" charset="-120"/>
              </a:rPr>
              <a:t>Plain text. No code. A checklist for a new PhD student is already a skill file.</a:t>
            </a:r>
            <a:endParaRPr lang="en-US" sz="1450" dirty="0"/>
          </a:p>
        </p:txBody>
      </p:sp>
      <p:sp>
        <p:nvSpPr>
          <p:cNvPr id="19" name="Shape 17"/>
          <p:cNvSpPr/>
          <p:nvPr/>
        </p:nvSpPr>
        <p:spPr>
          <a:xfrm>
            <a:off x="6217920" y="1417320"/>
            <a:ext cx="5349240" cy="2697480"/>
          </a:xfrm>
          <a:prstGeom prst="roundRect">
            <a:avLst>
              <a:gd name="adj" fmla="val 2373"/>
            </a:avLst>
          </a:prstGeom>
          <a:solidFill>
            <a:srgbClr val="F4F8FB"/>
          </a:solidFill>
          <a:ln w="12700">
            <a:solidFill>
              <a:srgbClr val="D5DEE7"/>
            </a:solidFill>
            <a:prstDash val="solid"/>
          </a:ln>
        </p:spPr>
      </p:sp>
      <p:sp>
        <p:nvSpPr>
          <p:cNvPr id="20" name="Text 18"/>
          <p:cNvSpPr/>
          <p:nvPr/>
        </p:nvSpPr>
        <p:spPr>
          <a:xfrm>
            <a:off x="649224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Where it lives</a:t>
            </a:r>
            <a:endParaRPr lang="en-US" sz="1900" dirty="0"/>
          </a:p>
        </p:txBody>
      </p:sp>
      <p:sp>
        <p:nvSpPr>
          <p:cNvPr id="21" name="Shape 19"/>
          <p:cNvSpPr/>
          <p:nvPr/>
        </p:nvSpPr>
        <p:spPr>
          <a:xfrm>
            <a:off x="6492240" y="2121408"/>
            <a:ext cx="329184" cy="329184"/>
          </a:xfrm>
          <a:prstGeom prst="ellipse">
            <a:avLst/>
          </a:prstGeom>
          <a:solidFill>
            <a:srgbClr val="002E5D"/>
          </a:solidFill>
          <a:ln w="12700">
            <a:solidFill>
              <a:srgbClr val="002E5D"/>
            </a:solidFill>
            <a:prstDash val="solid"/>
          </a:ln>
        </p:spPr>
      </p:sp>
      <p:sp>
        <p:nvSpPr>
          <p:cNvPr id="22" name="Text 20"/>
          <p:cNvSpPr/>
          <p:nvPr/>
        </p:nvSpPr>
        <p:spPr>
          <a:xfrm>
            <a:off x="6400800" y="2121408"/>
            <a:ext cx="51206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23" name="Text 21"/>
          <p:cNvSpPr/>
          <p:nvPr/>
        </p:nvSpPr>
        <p:spPr>
          <a:xfrm>
            <a:off x="6967728" y="2103120"/>
            <a:ext cx="4434840" cy="676656"/>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Write it as a plain text file, or dictate your checklist and let the AI draft it for your corrections.</a:t>
            </a:r>
            <a:endParaRPr lang="en-US" sz="1200" dirty="0"/>
          </a:p>
        </p:txBody>
      </p:sp>
      <p:sp>
        <p:nvSpPr>
          <p:cNvPr id="24" name="Shape 22"/>
          <p:cNvSpPr/>
          <p:nvPr/>
        </p:nvSpPr>
        <p:spPr>
          <a:xfrm>
            <a:off x="6492240" y="2798064"/>
            <a:ext cx="329184" cy="329184"/>
          </a:xfrm>
          <a:prstGeom prst="ellipse">
            <a:avLst/>
          </a:prstGeom>
          <a:solidFill>
            <a:srgbClr val="002E5D"/>
          </a:solidFill>
          <a:ln w="12700">
            <a:solidFill>
              <a:srgbClr val="002E5D"/>
            </a:solidFill>
            <a:prstDash val="solid"/>
          </a:ln>
        </p:spPr>
      </p:sp>
      <p:sp>
        <p:nvSpPr>
          <p:cNvPr id="25" name="Text 23"/>
          <p:cNvSpPr/>
          <p:nvPr/>
        </p:nvSpPr>
        <p:spPr>
          <a:xfrm>
            <a:off x="6400800" y="2798064"/>
            <a:ext cx="51206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26" name="Text 24"/>
          <p:cNvSpPr/>
          <p:nvPr/>
        </p:nvSpPr>
        <p:spPr>
          <a:xfrm>
            <a:off x="6967728" y="2779776"/>
            <a:ext cx="4434840" cy="676656"/>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Save it. In Claude: Settings → Capabilities → Skills, or install a plugin. In ChatGPT or Gemini: saved instructions, or paste it to start the task.</a:t>
            </a:r>
            <a:endParaRPr lang="en-US" sz="1200" dirty="0"/>
          </a:p>
        </p:txBody>
      </p:sp>
      <p:sp>
        <p:nvSpPr>
          <p:cNvPr id="27" name="Shape 25"/>
          <p:cNvSpPr/>
          <p:nvPr/>
        </p:nvSpPr>
        <p:spPr>
          <a:xfrm>
            <a:off x="6492240" y="3474720"/>
            <a:ext cx="329184" cy="329184"/>
          </a:xfrm>
          <a:prstGeom prst="ellipse">
            <a:avLst/>
          </a:prstGeom>
          <a:solidFill>
            <a:srgbClr val="002E5D"/>
          </a:solidFill>
          <a:ln w="12700">
            <a:solidFill>
              <a:srgbClr val="002E5D"/>
            </a:solidFill>
            <a:prstDash val="solid"/>
          </a:ln>
        </p:spPr>
      </p:sp>
      <p:sp>
        <p:nvSpPr>
          <p:cNvPr id="28" name="Text 26"/>
          <p:cNvSpPr/>
          <p:nvPr/>
        </p:nvSpPr>
        <p:spPr>
          <a:xfrm>
            <a:off x="6400800" y="3474720"/>
            <a:ext cx="51206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29" name="Text 27"/>
          <p:cNvSpPr/>
          <p:nvPr/>
        </p:nvSpPr>
        <p:spPr>
          <a:xfrm>
            <a:off x="6967728" y="3456432"/>
            <a:ext cx="4434840" cy="676656"/>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Reuse it. The AI follows your rules every time without being reminded.</a:t>
            </a:r>
            <a:endParaRPr lang="en-US" sz="1200" dirty="0"/>
          </a:p>
        </p:txBody>
      </p:sp>
      <p:sp>
        <p:nvSpPr>
          <p:cNvPr id="30" name="Shape 28"/>
          <p:cNvSpPr/>
          <p:nvPr/>
        </p:nvSpPr>
        <p:spPr>
          <a:xfrm>
            <a:off x="6217920" y="4297680"/>
            <a:ext cx="5349240" cy="1783080"/>
          </a:xfrm>
          <a:prstGeom prst="roundRect">
            <a:avLst>
              <a:gd name="adj" fmla="val 3590"/>
            </a:avLst>
          </a:prstGeom>
          <a:solidFill>
            <a:srgbClr val="002E5D"/>
          </a:solidFill>
          <a:ln w="12700">
            <a:solidFill>
              <a:srgbClr val="002E5D"/>
            </a:solidFill>
            <a:prstDash val="solid"/>
          </a:ln>
        </p:spPr>
      </p:sp>
      <p:pic>
        <p:nvPicPr>
          <p:cNvPr id="31" name="Image 0" descr="QR_FPLUGIN.png">    </p:cNvPr>
          <p:cNvPicPr>
            <a:picLocks noChangeAspect="1"/>
          </p:cNvPicPr>
          <p:nvPr/>
        </p:nvPicPr>
        <p:blipFill>
          <a:blip r:embed="rId1"/>
          <a:stretch>
            <a:fillRect/>
          </a:stretch>
        </p:blipFill>
        <p:spPr>
          <a:xfrm>
            <a:off x="6446520" y="4526280"/>
            <a:ext cx="1325880" cy="1325880"/>
          </a:xfrm>
          <a:prstGeom prst="rect">
            <a:avLst/>
          </a:prstGeom>
        </p:spPr>
      </p:pic>
      <p:sp>
        <p:nvSpPr>
          <p:cNvPr id="32" name="Text 29"/>
          <p:cNvSpPr/>
          <p:nvPr/>
        </p:nvSpPr>
        <p:spPr>
          <a:xfrm>
            <a:off x="7909560" y="4526280"/>
            <a:ext cx="3474720" cy="1371600"/>
          </a:xfrm>
          <a:prstGeom prst="rect">
            <a:avLst/>
          </a:prstGeom>
          <a:noFill/>
          <a:ln/>
        </p:spPr>
        <p:txBody>
          <a:bodyPr wrap="square" lIns="0" tIns="0" rIns="0" bIns="0" rtlCol="0" anchor="ctr"/>
          <a:lstStyle/>
          <a:p>
            <a:pPr indent="0" marL="0">
              <a:buNone/>
            </a:pPr>
            <a:r>
              <a:rPr lang="en-US" sz="1600" dirty="0">
                <a:solidFill>
                  <a:srgbClr val="D6E2EE"/>
                </a:solidFill>
                <a:latin typeface="Calibri" pitchFamily="34" charset="0"/>
                <a:ea typeface="Calibri" pitchFamily="34" charset="-122"/>
                <a:cs typeface="Calibri" pitchFamily="34" charset="-120"/>
              </a:rPr>
              <a:t>Or start with mine. 49 research skills, one file, at aimodes.ai. Install them, then edit them until they match your standards.</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CLAUDE AND CODEX, SIDE BY SIDE</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Where skill files live</a:t>
            </a:r>
            <a:endParaRPr lang="en-US" sz="3300" dirty="0"/>
          </a:p>
        </p:txBody>
      </p:sp>
      <p:sp>
        <p:nvSpPr>
          <p:cNvPr id="4" name="Shape 2"/>
          <p:cNvSpPr/>
          <p:nvPr/>
        </p:nvSpPr>
        <p:spPr>
          <a:xfrm>
            <a:off x="640080" y="1417320"/>
            <a:ext cx="5349240" cy="3383280"/>
          </a:xfrm>
          <a:prstGeom prst="roundRect">
            <a:avLst>
              <a:gd name="adj" fmla="val 1892"/>
            </a:avLst>
          </a:prstGeom>
          <a:solidFill>
            <a:srgbClr val="F4F8FB"/>
          </a:solidFill>
          <a:ln w="12700">
            <a:solidFill>
              <a:srgbClr val="D5DEE7"/>
            </a:solidFill>
            <a:prstDash val="solid"/>
          </a:ln>
        </p:spPr>
      </p:sp>
      <p:sp>
        <p:nvSpPr>
          <p:cNvPr id="5" name="Text 3"/>
          <p:cNvSpPr/>
          <p:nvPr/>
        </p:nvSpPr>
        <p:spPr>
          <a:xfrm>
            <a:off x="91440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Claude</a:t>
            </a:r>
            <a:endParaRPr lang="en-US" sz="1900" dirty="0"/>
          </a:p>
        </p:txBody>
      </p:sp>
      <p:sp>
        <p:nvSpPr>
          <p:cNvPr id="6" name="Text 4"/>
          <p:cNvSpPr/>
          <p:nvPr/>
        </p:nvSpPr>
        <p:spPr>
          <a:xfrm>
            <a:off x="914400" y="2167128"/>
            <a:ext cx="1600200" cy="411480"/>
          </a:xfrm>
          <a:prstGeom prst="rect">
            <a:avLst/>
          </a:prstGeom>
          <a:noFill/>
          <a:ln/>
        </p:spPr>
        <p:txBody>
          <a:bodyPr wrap="square" lIns="0" tIns="0" rIns="0" bIns="0" rtlCol="0" anchor="ctr"/>
          <a:lstStyle/>
          <a:p>
            <a:pPr indent="0" marL="0">
              <a:buNone/>
            </a:pPr>
            <a:r>
              <a:rPr lang="en-US" sz="1500" b="1" dirty="0">
                <a:solidFill>
                  <a:srgbClr val="0B5CAB"/>
                </a:solidFill>
                <a:latin typeface="Calibri" pitchFamily="34" charset="0"/>
                <a:ea typeface="Calibri" pitchFamily="34" charset="-122"/>
                <a:cs typeface="Calibri" pitchFamily="34" charset="-120"/>
              </a:rPr>
              <a:t>In the app</a:t>
            </a:r>
            <a:endParaRPr lang="en-US" sz="1500" dirty="0"/>
          </a:p>
        </p:txBody>
      </p:sp>
      <p:sp>
        <p:nvSpPr>
          <p:cNvPr id="7" name="Text 5"/>
          <p:cNvSpPr/>
          <p:nvPr/>
        </p:nvSpPr>
        <p:spPr>
          <a:xfrm>
            <a:off x="2560320" y="2148840"/>
            <a:ext cx="3291840" cy="548640"/>
          </a:xfrm>
          <a:prstGeom prst="rect">
            <a:avLst/>
          </a:prstGeom>
          <a:noFill/>
          <a:ln/>
        </p:spPr>
        <p:txBody>
          <a:bodyPr wrap="square" lIns="0" tIns="0" rIns="0" bIns="0" rtlCol="0" anchor="ctr"/>
          <a:lstStyle/>
          <a:p>
            <a:pPr indent="0" marL="0">
              <a:buNone/>
            </a:pPr>
            <a:r>
              <a:rPr lang="en-US" sz="1450" dirty="0">
                <a:solidFill>
                  <a:srgbClr val="1A2732"/>
                </a:solidFill>
                <a:latin typeface="Courier New" pitchFamily="34" charset="0"/>
                <a:ea typeface="Courier New" pitchFamily="34" charset="-122"/>
                <a:cs typeface="Courier New" pitchFamily="34" charset="-120"/>
              </a:rPr>
              <a:t>Settings → Capabilities → Skills</a:t>
            </a:r>
            <a:endParaRPr lang="en-US" sz="1450" dirty="0"/>
          </a:p>
        </p:txBody>
      </p:sp>
      <p:sp>
        <p:nvSpPr>
          <p:cNvPr id="8" name="Text 6"/>
          <p:cNvSpPr/>
          <p:nvPr/>
        </p:nvSpPr>
        <p:spPr>
          <a:xfrm>
            <a:off x="914400" y="2788920"/>
            <a:ext cx="1600200" cy="411480"/>
          </a:xfrm>
          <a:prstGeom prst="rect">
            <a:avLst/>
          </a:prstGeom>
          <a:noFill/>
          <a:ln/>
        </p:spPr>
        <p:txBody>
          <a:bodyPr wrap="square" lIns="0" tIns="0" rIns="0" bIns="0" rtlCol="0" anchor="ctr"/>
          <a:lstStyle/>
          <a:p>
            <a:pPr indent="0" marL="0">
              <a:buNone/>
            </a:pPr>
            <a:r>
              <a:rPr lang="en-US" sz="1500" b="1" dirty="0">
                <a:solidFill>
                  <a:srgbClr val="0B5CAB"/>
                </a:solidFill>
                <a:latin typeface="Calibri" pitchFamily="34" charset="0"/>
                <a:ea typeface="Calibri" pitchFamily="34" charset="-122"/>
                <a:cs typeface="Calibri" pitchFamily="34" charset="-120"/>
              </a:rPr>
              <a:t>On disk</a:t>
            </a:r>
            <a:endParaRPr lang="en-US" sz="1500" dirty="0"/>
          </a:p>
        </p:txBody>
      </p:sp>
      <p:sp>
        <p:nvSpPr>
          <p:cNvPr id="9" name="Text 7"/>
          <p:cNvSpPr/>
          <p:nvPr/>
        </p:nvSpPr>
        <p:spPr>
          <a:xfrm>
            <a:off x="2560320" y="2770632"/>
            <a:ext cx="3291840" cy="548640"/>
          </a:xfrm>
          <a:prstGeom prst="rect">
            <a:avLst/>
          </a:prstGeom>
          <a:noFill/>
          <a:ln/>
        </p:spPr>
        <p:txBody>
          <a:bodyPr wrap="square" lIns="0" tIns="0" rIns="0" bIns="0" rtlCol="0" anchor="ctr"/>
          <a:lstStyle/>
          <a:p>
            <a:pPr indent="0" marL="0">
              <a:buNone/>
            </a:pPr>
            <a:r>
              <a:rPr lang="en-US" sz="1450" dirty="0">
                <a:solidFill>
                  <a:srgbClr val="1A2732"/>
                </a:solidFill>
                <a:latin typeface="Courier New" pitchFamily="34" charset="0"/>
                <a:ea typeface="Courier New" pitchFamily="34" charset="-122"/>
                <a:cs typeface="Courier New" pitchFamily="34" charset="-120"/>
              </a:rPr>
              <a:t>~/.claude/skills/&lt;name&gt;/SKILL.md</a:t>
            </a:r>
            <a:endParaRPr lang="en-US" sz="1450" dirty="0"/>
          </a:p>
        </p:txBody>
      </p:sp>
      <p:sp>
        <p:nvSpPr>
          <p:cNvPr id="10" name="Text 8"/>
          <p:cNvSpPr/>
          <p:nvPr/>
        </p:nvSpPr>
        <p:spPr>
          <a:xfrm>
            <a:off x="914400" y="3410712"/>
            <a:ext cx="1600200" cy="411480"/>
          </a:xfrm>
          <a:prstGeom prst="rect">
            <a:avLst/>
          </a:prstGeom>
          <a:noFill/>
          <a:ln/>
        </p:spPr>
        <p:txBody>
          <a:bodyPr wrap="square" lIns="0" tIns="0" rIns="0" bIns="0" rtlCol="0" anchor="ctr"/>
          <a:lstStyle/>
          <a:p>
            <a:pPr indent="0" marL="0">
              <a:buNone/>
            </a:pPr>
            <a:r>
              <a:rPr lang="en-US" sz="1500" b="1" dirty="0">
                <a:solidFill>
                  <a:srgbClr val="0B5CAB"/>
                </a:solidFill>
                <a:latin typeface="Calibri" pitchFamily="34" charset="0"/>
                <a:ea typeface="Calibri" pitchFamily="34" charset="-122"/>
                <a:cs typeface="Calibri" pitchFamily="34" charset="-120"/>
              </a:rPr>
              <a:t>Per project</a:t>
            </a:r>
            <a:endParaRPr lang="en-US" sz="1500" dirty="0"/>
          </a:p>
        </p:txBody>
      </p:sp>
      <p:sp>
        <p:nvSpPr>
          <p:cNvPr id="11" name="Text 9"/>
          <p:cNvSpPr/>
          <p:nvPr/>
        </p:nvSpPr>
        <p:spPr>
          <a:xfrm>
            <a:off x="2560320" y="3392424"/>
            <a:ext cx="3291840" cy="548640"/>
          </a:xfrm>
          <a:prstGeom prst="rect">
            <a:avLst/>
          </a:prstGeom>
          <a:noFill/>
          <a:ln/>
        </p:spPr>
        <p:txBody>
          <a:bodyPr wrap="square" lIns="0" tIns="0" rIns="0" bIns="0" rtlCol="0" anchor="ctr"/>
          <a:lstStyle/>
          <a:p>
            <a:pPr indent="0" marL="0">
              <a:buNone/>
            </a:pPr>
            <a:r>
              <a:rPr lang="en-US" sz="1450" dirty="0">
                <a:solidFill>
                  <a:srgbClr val="1A2732"/>
                </a:solidFill>
                <a:latin typeface="Courier New" pitchFamily="34" charset="0"/>
                <a:ea typeface="Courier New" pitchFamily="34" charset="-122"/>
                <a:cs typeface="Courier New" pitchFamily="34" charset="-120"/>
              </a:rPr>
              <a:t>.claude/skills/ inside the folder</a:t>
            </a:r>
            <a:endParaRPr lang="en-US" sz="1450" dirty="0"/>
          </a:p>
        </p:txBody>
      </p:sp>
      <p:sp>
        <p:nvSpPr>
          <p:cNvPr id="12" name="Text 10"/>
          <p:cNvSpPr/>
          <p:nvPr/>
        </p:nvSpPr>
        <p:spPr>
          <a:xfrm>
            <a:off x="914400" y="4032504"/>
            <a:ext cx="1600200" cy="411480"/>
          </a:xfrm>
          <a:prstGeom prst="rect">
            <a:avLst/>
          </a:prstGeom>
          <a:noFill/>
          <a:ln/>
        </p:spPr>
        <p:txBody>
          <a:bodyPr wrap="square" lIns="0" tIns="0" rIns="0" bIns="0" rtlCol="0" anchor="ctr"/>
          <a:lstStyle/>
          <a:p>
            <a:pPr indent="0" marL="0">
              <a:buNone/>
            </a:pPr>
            <a:r>
              <a:rPr lang="en-US" sz="1500" b="1" dirty="0">
                <a:solidFill>
                  <a:srgbClr val="0B5CAB"/>
                </a:solidFill>
                <a:latin typeface="Calibri" pitchFamily="34" charset="0"/>
                <a:ea typeface="Calibri" pitchFamily="34" charset="-122"/>
                <a:cs typeface="Calibri" pitchFamily="34" charset="-120"/>
              </a:rPr>
              <a:t>Bundled</a:t>
            </a:r>
            <a:endParaRPr lang="en-US" sz="1500" dirty="0"/>
          </a:p>
        </p:txBody>
      </p:sp>
      <p:sp>
        <p:nvSpPr>
          <p:cNvPr id="13" name="Text 11"/>
          <p:cNvSpPr/>
          <p:nvPr/>
        </p:nvSpPr>
        <p:spPr>
          <a:xfrm>
            <a:off x="2560320" y="4014216"/>
            <a:ext cx="3291840" cy="548640"/>
          </a:xfrm>
          <a:prstGeom prst="rect">
            <a:avLst/>
          </a:prstGeom>
          <a:noFill/>
          <a:ln/>
        </p:spPr>
        <p:txBody>
          <a:bodyPr wrap="square" lIns="0" tIns="0" rIns="0" bIns="0" rtlCol="0" anchor="ctr"/>
          <a:lstStyle/>
          <a:p>
            <a:pPr indent="0" marL="0">
              <a:buNone/>
            </a:pPr>
            <a:r>
              <a:rPr lang="en-US" sz="1450" dirty="0">
                <a:solidFill>
                  <a:srgbClr val="1A2732"/>
                </a:solidFill>
                <a:latin typeface="Courier New" pitchFamily="34" charset="0"/>
                <a:ea typeface="Courier New" pitchFamily="34" charset="-122"/>
                <a:cs typeface="Courier New" pitchFamily="34" charset="-120"/>
              </a:rPr>
              <a:t>plugins install many at once</a:t>
            </a:r>
            <a:endParaRPr lang="en-US" sz="1450" dirty="0"/>
          </a:p>
        </p:txBody>
      </p:sp>
      <p:sp>
        <p:nvSpPr>
          <p:cNvPr id="14" name="Shape 12"/>
          <p:cNvSpPr/>
          <p:nvPr/>
        </p:nvSpPr>
        <p:spPr>
          <a:xfrm>
            <a:off x="6217920" y="1417320"/>
            <a:ext cx="5349240" cy="3383280"/>
          </a:xfrm>
          <a:prstGeom prst="roundRect">
            <a:avLst>
              <a:gd name="adj" fmla="val 1892"/>
            </a:avLst>
          </a:prstGeom>
          <a:solidFill>
            <a:srgbClr val="F4F8FB"/>
          </a:solidFill>
          <a:ln w="12700">
            <a:solidFill>
              <a:srgbClr val="D5DEE7"/>
            </a:solidFill>
            <a:prstDash val="solid"/>
          </a:ln>
        </p:spPr>
      </p:sp>
      <p:sp>
        <p:nvSpPr>
          <p:cNvPr id="15" name="Text 13"/>
          <p:cNvSpPr/>
          <p:nvPr/>
        </p:nvSpPr>
        <p:spPr>
          <a:xfrm>
            <a:off x="649224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Codex</a:t>
            </a:r>
            <a:endParaRPr lang="en-US" sz="1900" dirty="0"/>
          </a:p>
        </p:txBody>
      </p:sp>
      <p:sp>
        <p:nvSpPr>
          <p:cNvPr id="16" name="Text 14"/>
          <p:cNvSpPr/>
          <p:nvPr/>
        </p:nvSpPr>
        <p:spPr>
          <a:xfrm>
            <a:off x="6492240" y="2167128"/>
            <a:ext cx="1737360" cy="411480"/>
          </a:xfrm>
          <a:prstGeom prst="rect">
            <a:avLst/>
          </a:prstGeom>
          <a:noFill/>
          <a:ln/>
        </p:spPr>
        <p:txBody>
          <a:bodyPr wrap="square" lIns="0" tIns="0" rIns="0" bIns="0" rtlCol="0" anchor="ctr"/>
          <a:lstStyle/>
          <a:p>
            <a:pPr indent="0" marL="0">
              <a:buNone/>
            </a:pPr>
            <a:r>
              <a:rPr lang="en-US" sz="1500" b="1" dirty="0">
                <a:solidFill>
                  <a:srgbClr val="0B5CAB"/>
                </a:solidFill>
                <a:latin typeface="Calibri" pitchFamily="34" charset="0"/>
                <a:ea typeface="Calibri" pitchFamily="34" charset="-122"/>
                <a:cs typeface="Calibri" pitchFamily="34" charset="-120"/>
              </a:rPr>
              <a:t>On disk</a:t>
            </a:r>
            <a:endParaRPr lang="en-US" sz="1500" dirty="0"/>
          </a:p>
        </p:txBody>
      </p:sp>
      <p:sp>
        <p:nvSpPr>
          <p:cNvPr id="17" name="Text 15"/>
          <p:cNvSpPr/>
          <p:nvPr/>
        </p:nvSpPr>
        <p:spPr>
          <a:xfrm>
            <a:off x="8275320" y="2148840"/>
            <a:ext cx="3200400" cy="548640"/>
          </a:xfrm>
          <a:prstGeom prst="rect">
            <a:avLst/>
          </a:prstGeom>
          <a:noFill/>
          <a:ln/>
        </p:spPr>
        <p:txBody>
          <a:bodyPr wrap="square" lIns="0" tIns="0" rIns="0" bIns="0" rtlCol="0" anchor="ctr"/>
          <a:lstStyle/>
          <a:p>
            <a:pPr indent="0" marL="0">
              <a:buNone/>
            </a:pPr>
            <a:r>
              <a:rPr lang="en-US" sz="1450" dirty="0">
                <a:solidFill>
                  <a:srgbClr val="1A2732"/>
                </a:solidFill>
                <a:latin typeface="Courier New" pitchFamily="34" charset="0"/>
                <a:ea typeface="Courier New" pitchFamily="34" charset="-122"/>
                <a:cs typeface="Courier New" pitchFamily="34" charset="-120"/>
              </a:rPr>
              <a:t>~/.codex/skills/&lt;name&gt;/SKILL.md</a:t>
            </a:r>
            <a:endParaRPr lang="en-US" sz="1450" dirty="0"/>
          </a:p>
        </p:txBody>
      </p:sp>
      <p:sp>
        <p:nvSpPr>
          <p:cNvPr id="18" name="Text 16"/>
          <p:cNvSpPr/>
          <p:nvPr/>
        </p:nvSpPr>
        <p:spPr>
          <a:xfrm>
            <a:off x="6492240" y="2788920"/>
            <a:ext cx="1737360" cy="411480"/>
          </a:xfrm>
          <a:prstGeom prst="rect">
            <a:avLst/>
          </a:prstGeom>
          <a:noFill/>
          <a:ln/>
        </p:spPr>
        <p:txBody>
          <a:bodyPr wrap="square" lIns="0" tIns="0" rIns="0" bIns="0" rtlCol="0" anchor="ctr"/>
          <a:lstStyle/>
          <a:p>
            <a:pPr indent="0" marL="0">
              <a:buNone/>
            </a:pPr>
            <a:r>
              <a:rPr lang="en-US" sz="1500" b="1" dirty="0">
                <a:solidFill>
                  <a:srgbClr val="0B5CAB"/>
                </a:solidFill>
                <a:latin typeface="Calibri" pitchFamily="34" charset="0"/>
                <a:ea typeface="Calibri" pitchFamily="34" charset="-122"/>
                <a:cs typeface="Calibri" pitchFamily="34" charset="-120"/>
              </a:rPr>
              <a:t>Per project</a:t>
            </a:r>
            <a:endParaRPr lang="en-US" sz="1500" dirty="0"/>
          </a:p>
        </p:txBody>
      </p:sp>
      <p:sp>
        <p:nvSpPr>
          <p:cNvPr id="19" name="Text 17"/>
          <p:cNvSpPr/>
          <p:nvPr/>
        </p:nvSpPr>
        <p:spPr>
          <a:xfrm>
            <a:off x="8275320" y="2770632"/>
            <a:ext cx="3200400" cy="548640"/>
          </a:xfrm>
          <a:prstGeom prst="rect">
            <a:avLst/>
          </a:prstGeom>
          <a:noFill/>
          <a:ln/>
        </p:spPr>
        <p:txBody>
          <a:bodyPr wrap="square" lIns="0" tIns="0" rIns="0" bIns="0" rtlCol="0" anchor="ctr"/>
          <a:lstStyle/>
          <a:p>
            <a:pPr indent="0" marL="0">
              <a:buNone/>
            </a:pPr>
            <a:r>
              <a:rPr lang="en-US" sz="1450" dirty="0">
                <a:solidFill>
                  <a:srgbClr val="1A2732"/>
                </a:solidFill>
                <a:latin typeface="Courier New" pitchFamily="34" charset="0"/>
                <a:ea typeface="Courier New" pitchFamily="34" charset="-122"/>
                <a:cs typeface="Courier New" pitchFamily="34" charset="-120"/>
              </a:rPr>
              <a:t>.codex/skills/ in the repo</a:t>
            </a:r>
            <a:endParaRPr lang="en-US" sz="1450" dirty="0"/>
          </a:p>
        </p:txBody>
      </p:sp>
      <p:sp>
        <p:nvSpPr>
          <p:cNvPr id="20" name="Text 18"/>
          <p:cNvSpPr/>
          <p:nvPr/>
        </p:nvSpPr>
        <p:spPr>
          <a:xfrm>
            <a:off x="6492240" y="3410712"/>
            <a:ext cx="1737360" cy="411480"/>
          </a:xfrm>
          <a:prstGeom prst="rect">
            <a:avLst/>
          </a:prstGeom>
          <a:noFill/>
          <a:ln/>
        </p:spPr>
        <p:txBody>
          <a:bodyPr wrap="square" lIns="0" tIns="0" rIns="0" bIns="0" rtlCol="0" anchor="ctr"/>
          <a:lstStyle/>
          <a:p>
            <a:pPr indent="0" marL="0">
              <a:buNone/>
            </a:pPr>
            <a:r>
              <a:rPr lang="en-US" sz="1500" b="1" dirty="0">
                <a:solidFill>
                  <a:srgbClr val="0B5CAB"/>
                </a:solidFill>
                <a:latin typeface="Calibri" pitchFamily="34" charset="0"/>
                <a:ea typeface="Calibri" pitchFamily="34" charset="-122"/>
                <a:cs typeface="Calibri" pitchFamily="34" charset="-120"/>
              </a:rPr>
              <a:t>Check them</a:t>
            </a:r>
            <a:endParaRPr lang="en-US" sz="1500" dirty="0"/>
          </a:p>
        </p:txBody>
      </p:sp>
      <p:sp>
        <p:nvSpPr>
          <p:cNvPr id="21" name="Text 19"/>
          <p:cNvSpPr/>
          <p:nvPr/>
        </p:nvSpPr>
        <p:spPr>
          <a:xfrm>
            <a:off x="8275320" y="3392424"/>
            <a:ext cx="3200400" cy="548640"/>
          </a:xfrm>
          <a:prstGeom prst="rect">
            <a:avLst/>
          </a:prstGeom>
          <a:noFill/>
          <a:ln/>
        </p:spPr>
        <p:txBody>
          <a:bodyPr wrap="square" lIns="0" tIns="0" rIns="0" bIns="0" rtlCol="0" anchor="ctr"/>
          <a:lstStyle/>
          <a:p>
            <a:pPr indent="0" marL="0">
              <a:buNone/>
            </a:pPr>
            <a:r>
              <a:rPr lang="en-US" sz="1450" dirty="0">
                <a:solidFill>
                  <a:srgbClr val="1A2732"/>
                </a:solidFill>
                <a:latin typeface="Courier New" pitchFamily="34" charset="0"/>
                <a:ea typeface="Courier New" pitchFamily="34" charset="-122"/>
                <a:cs typeface="Courier New" pitchFamily="34" charset="-120"/>
              </a:rPr>
              <a:t>codex --list-skills</a:t>
            </a:r>
            <a:endParaRPr lang="en-US" sz="1450" dirty="0"/>
          </a:p>
        </p:txBody>
      </p:sp>
      <p:sp>
        <p:nvSpPr>
          <p:cNvPr id="22" name="Text 20"/>
          <p:cNvSpPr/>
          <p:nvPr/>
        </p:nvSpPr>
        <p:spPr>
          <a:xfrm>
            <a:off x="6492240" y="4032504"/>
            <a:ext cx="1737360" cy="411480"/>
          </a:xfrm>
          <a:prstGeom prst="rect">
            <a:avLst/>
          </a:prstGeom>
          <a:noFill/>
          <a:ln/>
        </p:spPr>
        <p:txBody>
          <a:bodyPr wrap="square" lIns="0" tIns="0" rIns="0" bIns="0" rtlCol="0" anchor="ctr"/>
          <a:lstStyle/>
          <a:p>
            <a:pPr indent="0" marL="0">
              <a:buNone/>
            </a:pPr>
            <a:r>
              <a:rPr lang="en-US" sz="1500" b="1" dirty="0">
                <a:solidFill>
                  <a:srgbClr val="0B5CAB"/>
                </a:solidFill>
                <a:latin typeface="Calibri" pitchFamily="34" charset="0"/>
                <a:ea typeface="Calibri" pitchFamily="34" charset="-122"/>
                <a:cs typeface="Calibri" pitchFamily="34" charset="-120"/>
              </a:rPr>
              <a:t>Always-on rules</a:t>
            </a:r>
            <a:endParaRPr lang="en-US" sz="1500" dirty="0"/>
          </a:p>
        </p:txBody>
      </p:sp>
      <p:sp>
        <p:nvSpPr>
          <p:cNvPr id="23" name="Text 21"/>
          <p:cNvSpPr/>
          <p:nvPr/>
        </p:nvSpPr>
        <p:spPr>
          <a:xfrm>
            <a:off x="8275320" y="4014216"/>
            <a:ext cx="3200400" cy="548640"/>
          </a:xfrm>
          <a:prstGeom prst="rect">
            <a:avLst/>
          </a:prstGeom>
          <a:noFill/>
          <a:ln/>
        </p:spPr>
        <p:txBody>
          <a:bodyPr wrap="square" lIns="0" tIns="0" rIns="0" bIns="0" rtlCol="0" anchor="ctr"/>
          <a:lstStyle/>
          <a:p>
            <a:pPr indent="0" marL="0">
              <a:buNone/>
            </a:pPr>
            <a:r>
              <a:rPr lang="en-US" sz="1450" dirty="0">
                <a:solidFill>
                  <a:srgbClr val="1A2732"/>
                </a:solidFill>
                <a:latin typeface="Courier New" pitchFamily="34" charset="0"/>
                <a:ea typeface="Courier New" pitchFamily="34" charset="-122"/>
                <a:cs typeface="Courier New" pitchFamily="34" charset="-120"/>
              </a:rPr>
              <a:t>AGENTS.md (Claude's is CLAUDE.md)</a:t>
            </a:r>
            <a:endParaRPr lang="en-US" sz="1450" dirty="0"/>
          </a:p>
        </p:txBody>
      </p:sp>
      <p:sp>
        <p:nvSpPr>
          <p:cNvPr id="24" name="Shape 22"/>
          <p:cNvSpPr/>
          <p:nvPr/>
        </p:nvSpPr>
        <p:spPr>
          <a:xfrm>
            <a:off x="640080" y="5074920"/>
            <a:ext cx="10927080" cy="1325880"/>
          </a:xfrm>
          <a:prstGeom prst="roundRect">
            <a:avLst>
              <a:gd name="adj" fmla="val 4828"/>
            </a:avLst>
          </a:prstGeom>
          <a:solidFill>
            <a:srgbClr val="002E5D"/>
          </a:solidFill>
          <a:ln w="12700">
            <a:solidFill>
              <a:srgbClr val="002E5D"/>
            </a:solidFill>
            <a:prstDash val="solid"/>
          </a:ln>
        </p:spPr>
      </p:sp>
      <p:sp>
        <p:nvSpPr>
          <p:cNvPr id="25" name="Text 23"/>
          <p:cNvSpPr/>
          <p:nvPr/>
        </p:nvSpPr>
        <p:spPr>
          <a:xfrm>
            <a:off x="960120" y="5212080"/>
            <a:ext cx="10332720" cy="105156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Same file, both tools. </a:t>
            </a:r>
            <a:pPr indent="0" marL="0">
              <a:buNone/>
            </a:pPr>
            <a:r>
              <a:rPr lang="en-US" sz="1700" dirty="0">
                <a:solidFill>
                  <a:srgbClr val="D6E2EE"/>
                </a:solidFill>
                <a:latin typeface="Calibri" pitchFamily="34" charset="0"/>
                <a:ea typeface="Calibri" pitchFamily="34" charset="-122"/>
                <a:cs typeface="Calibri" pitchFamily="34" charset="-120"/>
              </a:rPr>
              <a:t>A SKILL.md you write for one drops into the other unchanged, and project copies override your global copies, so a research team can share its standards through the shared folder.</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THE SHELF EXISTS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49 skills, ideation through R&amp;R</a:t>
            </a:r>
            <a:endParaRPr lang="en-US" sz="3300" dirty="0"/>
          </a:p>
        </p:txBody>
      </p:sp>
      <p:sp>
        <p:nvSpPr>
          <p:cNvPr id="4" name="Text 2"/>
          <p:cNvSpPr/>
          <p:nvPr/>
        </p:nvSpPr>
        <p:spPr>
          <a:xfrm>
            <a:off x="640080" y="1399032"/>
            <a:ext cx="1828800" cy="329184"/>
          </a:xfrm>
          <a:prstGeom prst="rect">
            <a:avLst/>
          </a:prstGeom>
          <a:noFill/>
          <a:ln/>
        </p:spPr>
        <p:txBody>
          <a:bodyPr wrap="square" lIns="0" tIns="0" rIns="0" bIns="0" rtlCol="0" anchor="ctr"/>
          <a:lstStyle/>
          <a:p>
            <a:pPr indent="0" marL="0">
              <a:buNone/>
            </a:pPr>
            <a:r>
              <a:rPr lang="en-US" sz="1400" b="1" spc="100" kern="0" dirty="0">
                <a:solidFill>
                  <a:srgbClr val="0B5CAB"/>
                </a:solidFill>
                <a:latin typeface="Calibri" pitchFamily="34" charset="0"/>
                <a:ea typeface="Calibri" pitchFamily="34" charset="-122"/>
                <a:cs typeface="Calibri" pitchFamily="34" charset="-120"/>
              </a:rPr>
              <a:t>IDEATION</a:t>
            </a:r>
            <a:endParaRPr lang="en-US" sz="1400" dirty="0"/>
          </a:p>
        </p:txBody>
      </p:sp>
      <p:sp>
        <p:nvSpPr>
          <p:cNvPr id="5" name="Text 3"/>
          <p:cNvSpPr/>
          <p:nvPr/>
        </p:nvSpPr>
        <p:spPr>
          <a:xfrm>
            <a:off x="2606040" y="1371600"/>
            <a:ext cx="8961120" cy="384048"/>
          </a:xfrm>
          <a:prstGeom prst="rect">
            <a:avLst/>
          </a:prstGeom>
          <a:noFill/>
          <a:ln/>
        </p:spPr>
        <p:txBody>
          <a:bodyPr wrap="square" lIns="0" tIns="0" rIns="0" bIns="0" rtlCol="0" anchor="ctr"/>
          <a:lstStyle/>
          <a:p>
            <a:pPr indent="0" marL="0">
              <a:buNone/>
            </a:pPr>
            <a:r>
              <a:rPr lang="en-US" sz="1350" dirty="0">
                <a:solidFill>
                  <a:srgbClr val="1A2732"/>
                </a:solidFill>
                <a:latin typeface="Courier New" pitchFamily="34" charset="0"/>
                <a:ea typeface="Courier New" pitchFamily="34" charset="-122"/>
                <a:cs typeface="Courier New" pitchFamily="34" charset="-120"/>
              </a:rPr>
              <a:t>research-question-sharpener · novelty-checker · contribution-articulator</a:t>
            </a:r>
            <a:endParaRPr lang="en-US" sz="1350" dirty="0"/>
          </a:p>
        </p:txBody>
      </p:sp>
      <p:sp>
        <p:nvSpPr>
          <p:cNvPr id="6" name="Text 4"/>
          <p:cNvSpPr/>
          <p:nvPr/>
        </p:nvSpPr>
        <p:spPr>
          <a:xfrm>
            <a:off x="640080" y="1828800"/>
            <a:ext cx="1828800" cy="329184"/>
          </a:xfrm>
          <a:prstGeom prst="rect">
            <a:avLst/>
          </a:prstGeom>
          <a:noFill/>
          <a:ln/>
        </p:spPr>
        <p:txBody>
          <a:bodyPr wrap="square" lIns="0" tIns="0" rIns="0" bIns="0" rtlCol="0" anchor="ctr"/>
          <a:lstStyle/>
          <a:p>
            <a:pPr indent="0" marL="0">
              <a:buNone/>
            </a:pPr>
            <a:r>
              <a:rPr lang="en-US" sz="1400" b="1" spc="100" kern="0" dirty="0">
                <a:solidFill>
                  <a:srgbClr val="0B5CAB"/>
                </a:solidFill>
                <a:latin typeface="Calibri" pitchFamily="34" charset="0"/>
                <a:ea typeface="Calibri" pitchFamily="34" charset="-122"/>
                <a:cs typeface="Calibri" pitchFamily="34" charset="-120"/>
              </a:rPr>
              <a:t>THEORY</a:t>
            </a:r>
            <a:endParaRPr lang="en-US" sz="1400" dirty="0"/>
          </a:p>
        </p:txBody>
      </p:sp>
      <p:sp>
        <p:nvSpPr>
          <p:cNvPr id="7" name="Text 5"/>
          <p:cNvSpPr/>
          <p:nvPr/>
        </p:nvSpPr>
        <p:spPr>
          <a:xfrm>
            <a:off x="2606040" y="1801368"/>
            <a:ext cx="8961120" cy="384048"/>
          </a:xfrm>
          <a:prstGeom prst="rect">
            <a:avLst/>
          </a:prstGeom>
          <a:noFill/>
          <a:ln/>
        </p:spPr>
        <p:txBody>
          <a:bodyPr wrap="square" lIns="0" tIns="0" rIns="0" bIns="0" rtlCol="0" anchor="ctr"/>
          <a:lstStyle/>
          <a:p>
            <a:pPr indent="0" marL="0">
              <a:buNone/>
            </a:pPr>
            <a:r>
              <a:rPr lang="en-US" sz="1350" dirty="0">
                <a:solidFill>
                  <a:srgbClr val="1A2732"/>
                </a:solidFill>
                <a:latin typeface="Courier New" pitchFamily="34" charset="0"/>
                <a:ea typeface="Courier New" pitchFamily="34" charset="-122"/>
                <a:cs typeface="Courier New" pitchFamily="34" charset="-120"/>
              </a:rPr>
              <a:t>theory-builder · hypothesis-mapper · lit-review-scanner · citation-gap-finder</a:t>
            </a:r>
            <a:endParaRPr lang="en-US" sz="1350" dirty="0"/>
          </a:p>
        </p:txBody>
      </p:sp>
      <p:sp>
        <p:nvSpPr>
          <p:cNvPr id="8" name="Text 6"/>
          <p:cNvSpPr/>
          <p:nvPr/>
        </p:nvSpPr>
        <p:spPr>
          <a:xfrm>
            <a:off x="640080" y="2258568"/>
            <a:ext cx="1828800" cy="329184"/>
          </a:xfrm>
          <a:prstGeom prst="rect">
            <a:avLst/>
          </a:prstGeom>
          <a:noFill/>
          <a:ln/>
        </p:spPr>
        <p:txBody>
          <a:bodyPr wrap="square" lIns="0" tIns="0" rIns="0" bIns="0" rtlCol="0" anchor="ctr"/>
          <a:lstStyle/>
          <a:p>
            <a:pPr indent="0" marL="0">
              <a:buNone/>
            </a:pPr>
            <a:r>
              <a:rPr lang="en-US" sz="1400" b="1" spc="100" kern="0" dirty="0">
                <a:solidFill>
                  <a:srgbClr val="0B5CAB"/>
                </a:solidFill>
                <a:latin typeface="Calibri" pitchFamily="34" charset="0"/>
                <a:ea typeface="Calibri" pitchFamily="34" charset="-122"/>
                <a:cs typeface="Calibri" pitchFamily="34" charset="-120"/>
              </a:rPr>
              <a:t>DESIGN</a:t>
            </a:r>
            <a:endParaRPr lang="en-US" sz="1400" dirty="0"/>
          </a:p>
        </p:txBody>
      </p:sp>
      <p:sp>
        <p:nvSpPr>
          <p:cNvPr id="9" name="Text 7"/>
          <p:cNvSpPr/>
          <p:nvPr/>
        </p:nvSpPr>
        <p:spPr>
          <a:xfrm>
            <a:off x="2606040" y="2231136"/>
            <a:ext cx="8961120" cy="384048"/>
          </a:xfrm>
          <a:prstGeom prst="rect">
            <a:avLst/>
          </a:prstGeom>
          <a:noFill/>
          <a:ln/>
        </p:spPr>
        <p:txBody>
          <a:bodyPr wrap="square" lIns="0" tIns="0" rIns="0" bIns="0" rtlCol="0" anchor="ctr"/>
          <a:lstStyle/>
          <a:p>
            <a:pPr indent="0" marL="0">
              <a:buNone/>
            </a:pPr>
            <a:r>
              <a:rPr lang="en-US" sz="1350" dirty="0">
                <a:solidFill>
                  <a:srgbClr val="1A2732"/>
                </a:solidFill>
                <a:latin typeface="Courier New" pitchFamily="34" charset="0"/>
                <a:ea typeface="Courier New" pitchFamily="34" charset="-122"/>
                <a:cs typeface="Courier New" pitchFamily="34" charset="-120"/>
              </a:rPr>
              <a:t>study-design-reviewer · power-analyzer · preregistration-writer · irb-drafter</a:t>
            </a:r>
            <a:endParaRPr lang="en-US" sz="1350" dirty="0"/>
          </a:p>
        </p:txBody>
      </p:sp>
      <p:sp>
        <p:nvSpPr>
          <p:cNvPr id="10" name="Text 8"/>
          <p:cNvSpPr/>
          <p:nvPr/>
        </p:nvSpPr>
        <p:spPr>
          <a:xfrm>
            <a:off x="640080" y="2688336"/>
            <a:ext cx="1828800" cy="329184"/>
          </a:xfrm>
          <a:prstGeom prst="rect">
            <a:avLst/>
          </a:prstGeom>
          <a:noFill/>
          <a:ln/>
        </p:spPr>
        <p:txBody>
          <a:bodyPr wrap="square" lIns="0" tIns="0" rIns="0" bIns="0" rtlCol="0" anchor="ctr"/>
          <a:lstStyle/>
          <a:p>
            <a:pPr indent="0" marL="0">
              <a:buNone/>
            </a:pPr>
            <a:r>
              <a:rPr lang="en-US" sz="1400" b="1" spc="100" kern="0" dirty="0">
                <a:solidFill>
                  <a:srgbClr val="0B5CAB"/>
                </a:solidFill>
                <a:latin typeface="Calibri" pitchFamily="34" charset="0"/>
                <a:ea typeface="Calibri" pitchFamily="34" charset="-122"/>
                <a:cs typeface="Calibri" pitchFamily="34" charset="-120"/>
              </a:rPr>
              <a:t>COLLECTION</a:t>
            </a:r>
            <a:endParaRPr lang="en-US" sz="1400" dirty="0"/>
          </a:p>
        </p:txBody>
      </p:sp>
      <p:sp>
        <p:nvSpPr>
          <p:cNvPr id="11" name="Text 9"/>
          <p:cNvSpPr/>
          <p:nvPr/>
        </p:nvSpPr>
        <p:spPr>
          <a:xfrm>
            <a:off x="2606040" y="2660904"/>
            <a:ext cx="8961120" cy="384048"/>
          </a:xfrm>
          <a:prstGeom prst="rect">
            <a:avLst/>
          </a:prstGeom>
          <a:noFill/>
          <a:ln/>
        </p:spPr>
        <p:txBody>
          <a:bodyPr wrap="square" lIns="0" tIns="0" rIns="0" bIns="0" rtlCol="0" anchor="ctr"/>
          <a:lstStyle/>
          <a:p>
            <a:pPr indent="0" marL="0">
              <a:buNone/>
            </a:pPr>
            <a:r>
              <a:rPr lang="en-US" sz="1350" dirty="0">
                <a:solidFill>
                  <a:srgbClr val="1A2732"/>
                </a:solidFill>
                <a:latin typeface="Courier New" pitchFamily="34" charset="0"/>
                <a:ea typeface="Courier New" pitchFamily="34" charset="-122"/>
                <a:cs typeface="Courier New" pitchFamily="34" charset="-120"/>
              </a:rPr>
              <a:t>qualtrics-manager · prolific-launcher · data-cleaner</a:t>
            </a:r>
            <a:endParaRPr lang="en-US" sz="1350" dirty="0"/>
          </a:p>
        </p:txBody>
      </p:sp>
      <p:sp>
        <p:nvSpPr>
          <p:cNvPr id="12" name="Text 10"/>
          <p:cNvSpPr/>
          <p:nvPr/>
        </p:nvSpPr>
        <p:spPr>
          <a:xfrm>
            <a:off x="640080" y="3118104"/>
            <a:ext cx="1828800" cy="329184"/>
          </a:xfrm>
          <a:prstGeom prst="rect">
            <a:avLst/>
          </a:prstGeom>
          <a:noFill/>
          <a:ln/>
        </p:spPr>
        <p:txBody>
          <a:bodyPr wrap="square" lIns="0" tIns="0" rIns="0" bIns="0" rtlCol="0" anchor="ctr"/>
          <a:lstStyle/>
          <a:p>
            <a:pPr indent="0" marL="0">
              <a:buNone/>
            </a:pPr>
            <a:r>
              <a:rPr lang="en-US" sz="1400" b="1" spc="100" kern="0" dirty="0">
                <a:solidFill>
                  <a:srgbClr val="0B5CAB"/>
                </a:solidFill>
                <a:latin typeface="Calibri" pitchFamily="34" charset="0"/>
                <a:ea typeface="Calibri" pitchFamily="34" charset="-122"/>
                <a:cs typeface="Calibri" pitchFamily="34" charset="-120"/>
              </a:rPr>
              <a:t>ANALYSIS</a:t>
            </a:r>
            <a:endParaRPr lang="en-US" sz="1400" dirty="0"/>
          </a:p>
        </p:txBody>
      </p:sp>
      <p:sp>
        <p:nvSpPr>
          <p:cNvPr id="13" name="Text 11"/>
          <p:cNvSpPr/>
          <p:nvPr/>
        </p:nvSpPr>
        <p:spPr>
          <a:xfrm>
            <a:off x="2606040" y="3090672"/>
            <a:ext cx="8961120" cy="384048"/>
          </a:xfrm>
          <a:prstGeom prst="rect">
            <a:avLst/>
          </a:prstGeom>
          <a:noFill/>
          <a:ln/>
        </p:spPr>
        <p:txBody>
          <a:bodyPr wrap="square" lIns="0" tIns="0" rIns="0" bIns="0" rtlCol="0" anchor="ctr"/>
          <a:lstStyle/>
          <a:p>
            <a:pPr indent="0" marL="0">
              <a:buNone/>
            </a:pPr>
            <a:r>
              <a:rPr lang="en-US" sz="1350" dirty="0">
                <a:solidFill>
                  <a:srgbClr val="1A2732"/>
                </a:solidFill>
                <a:latin typeface="Courier New" pitchFamily="34" charset="0"/>
                <a:ea typeface="Courier New" pitchFamily="34" charset="-122"/>
                <a:cs typeface="Courier New" pitchFamily="34" charset="-120"/>
              </a:rPr>
              <a:t>sem-reporter · scale-validator · robustness-check-planner · qualitative-coder</a:t>
            </a:r>
            <a:endParaRPr lang="en-US" sz="1350" dirty="0"/>
          </a:p>
        </p:txBody>
      </p:sp>
      <p:sp>
        <p:nvSpPr>
          <p:cNvPr id="14" name="Text 12"/>
          <p:cNvSpPr/>
          <p:nvPr/>
        </p:nvSpPr>
        <p:spPr>
          <a:xfrm>
            <a:off x="640080" y="3547872"/>
            <a:ext cx="1828800" cy="329184"/>
          </a:xfrm>
          <a:prstGeom prst="rect">
            <a:avLst/>
          </a:prstGeom>
          <a:noFill/>
          <a:ln/>
        </p:spPr>
        <p:txBody>
          <a:bodyPr wrap="square" lIns="0" tIns="0" rIns="0" bIns="0" rtlCol="0" anchor="ctr"/>
          <a:lstStyle/>
          <a:p>
            <a:pPr indent="0" marL="0">
              <a:buNone/>
            </a:pPr>
            <a:r>
              <a:rPr lang="en-US" sz="1400" b="1" spc="100" kern="0" dirty="0">
                <a:solidFill>
                  <a:srgbClr val="0B5CAB"/>
                </a:solidFill>
                <a:latin typeface="Calibri" pitchFamily="34" charset="0"/>
                <a:ea typeface="Calibri" pitchFamily="34" charset="-122"/>
                <a:cs typeface="Calibri" pitchFamily="34" charset="-120"/>
              </a:rPr>
              <a:t>WRITING</a:t>
            </a:r>
            <a:endParaRPr lang="en-US" sz="1400" dirty="0"/>
          </a:p>
        </p:txBody>
      </p:sp>
      <p:sp>
        <p:nvSpPr>
          <p:cNvPr id="15" name="Text 13"/>
          <p:cNvSpPr/>
          <p:nvPr/>
        </p:nvSpPr>
        <p:spPr>
          <a:xfrm>
            <a:off x="2606040" y="3520440"/>
            <a:ext cx="8961120" cy="384048"/>
          </a:xfrm>
          <a:prstGeom prst="rect">
            <a:avLst/>
          </a:prstGeom>
          <a:noFill/>
          <a:ln/>
        </p:spPr>
        <p:txBody>
          <a:bodyPr wrap="square" lIns="0" tIns="0" rIns="0" bIns="0" rtlCol="0" anchor="ctr"/>
          <a:lstStyle/>
          <a:p>
            <a:pPr indent="0" marL="0">
              <a:buNone/>
            </a:pPr>
            <a:r>
              <a:rPr lang="en-US" sz="1350" dirty="0">
                <a:solidFill>
                  <a:srgbClr val="1A2732"/>
                </a:solidFill>
                <a:latin typeface="Courier New" pitchFamily="34" charset="0"/>
                <a:ea typeface="Courier New" pitchFamily="34" charset="-122"/>
                <a:cs typeface="Courier New" pitchFamily="34" charset="-120"/>
              </a:rPr>
              <a:t>intro-hook-designer · discussion-writer · abstract-optimizer</a:t>
            </a:r>
            <a:endParaRPr lang="en-US" sz="1350" dirty="0"/>
          </a:p>
        </p:txBody>
      </p:sp>
      <p:sp>
        <p:nvSpPr>
          <p:cNvPr id="16" name="Text 14"/>
          <p:cNvSpPr/>
          <p:nvPr/>
        </p:nvSpPr>
        <p:spPr>
          <a:xfrm>
            <a:off x="640080" y="3977640"/>
            <a:ext cx="1828800" cy="329184"/>
          </a:xfrm>
          <a:prstGeom prst="rect">
            <a:avLst/>
          </a:prstGeom>
          <a:noFill/>
          <a:ln/>
        </p:spPr>
        <p:txBody>
          <a:bodyPr wrap="square" lIns="0" tIns="0" rIns="0" bIns="0" rtlCol="0" anchor="ctr"/>
          <a:lstStyle/>
          <a:p>
            <a:pPr indent="0" marL="0">
              <a:buNone/>
            </a:pPr>
            <a:r>
              <a:rPr lang="en-US" sz="1400" b="1" spc="100" kern="0" dirty="0">
                <a:solidFill>
                  <a:srgbClr val="0B5CAB"/>
                </a:solidFill>
                <a:latin typeface="Calibri" pitchFamily="34" charset="0"/>
                <a:ea typeface="Calibri" pitchFamily="34" charset="-122"/>
                <a:cs typeface="Calibri" pitchFamily="34" charset="-120"/>
              </a:rPr>
              <a:t>REVISION</a:t>
            </a:r>
            <a:endParaRPr lang="en-US" sz="1400" dirty="0"/>
          </a:p>
        </p:txBody>
      </p:sp>
      <p:sp>
        <p:nvSpPr>
          <p:cNvPr id="17" name="Text 15"/>
          <p:cNvSpPr/>
          <p:nvPr/>
        </p:nvSpPr>
        <p:spPr>
          <a:xfrm>
            <a:off x="2606040" y="3950208"/>
            <a:ext cx="8961120" cy="384048"/>
          </a:xfrm>
          <a:prstGeom prst="rect">
            <a:avLst/>
          </a:prstGeom>
          <a:noFill/>
          <a:ln/>
        </p:spPr>
        <p:txBody>
          <a:bodyPr wrap="square" lIns="0" tIns="0" rIns="0" bIns="0" rtlCol="0" anchor="ctr"/>
          <a:lstStyle/>
          <a:p>
            <a:pPr indent="0" marL="0">
              <a:buNone/>
            </a:pPr>
            <a:r>
              <a:rPr lang="en-US" sz="1350" dirty="0">
                <a:solidFill>
                  <a:srgbClr val="1A2732"/>
                </a:solidFill>
                <a:latin typeface="Courier New" pitchFamily="34" charset="0"/>
                <a:ea typeface="Courier New" pitchFamily="34" charset="-122"/>
                <a:cs typeface="Courier New" pitchFamily="34" charset="-120"/>
              </a:rPr>
              <a:t>reviewer-simulator · self-critique-engine · overconfidence-detector · paper-benchmarker</a:t>
            </a:r>
            <a:endParaRPr lang="en-US" sz="1350" dirty="0"/>
          </a:p>
        </p:txBody>
      </p:sp>
      <p:sp>
        <p:nvSpPr>
          <p:cNvPr id="18" name="Text 16"/>
          <p:cNvSpPr/>
          <p:nvPr/>
        </p:nvSpPr>
        <p:spPr>
          <a:xfrm>
            <a:off x="640080" y="4407408"/>
            <a:ext cx="1828800" cy="329184"/>
          </a:xfrm>
          <a:prstGeom prst="rect">
            <a:avLst/>
          </a:prstGeom>
          <a:noFill/>
          <a:ln/>
        </p:spPr>
        <p:txBody>
          <a:bodyPr wrap="square" lIns="0" tIns="0" rIns="0" bIns="0" rtlCol="0" anchor="ctr"/>
          <a:lstStyle/>
          <a:p>
            <a:pPr indent="0" marL="0">
              <a:buNone/>
            </a:pPr>
            <a:r>
              <a:rPr lang="en-US" sz="1400" b="1" spc="100" kern="0" dirty="0">
                <a:solidFill>
                  <a:srgbClr val="0B5CAB"/>
                </a:solidFill>
                <a:latin typeface="Calibri" pitchFamily="34" charset="0"/>
                <a:ea typeface="Calibri" pitchFamily="34" charset="-122"/>
                <a:cs typeface="Calibri" pitchFamily="34" charset="-120"/>
              </a:rPr>
              <a:t>CITATIONS</a:t>
            </a:r>
            <a:endParaRPr lang="en-US" sz="1400" dirty="0"/>
          </a:p>
        </p:txBody>
      </p:sp>
      <p:sp>
        <p:nvSpPr>
          <p:cNvPr id="19" name="Text 17"/>
          <p:cNvSpPr/>
          <p:nvPr/>
        </p:nvSpPr>
        <p:spPr>
          <a:xfrm>
            <a:off x="2606040" y="4379976"/>
            <a:ext cx="8961120" cy="384048"/>
          </a:xfrm>
          <a:prstGeom prst="rect">
            <a:avLst/>
          </a:prstGeom>
          <a:noFill/>
          <a:ln/>
        </p:spPr>
        <p:txBody>
          <a:bodyPr wrap="square" lIns="0" tIns="0" rIns="0" bIns="0" rtlCol="0" anchor="ctr"/>
          <a:lstStyle/>
          <a:p>
            <a:pPr indent="0" marL="0">
              <a:buNone/>
            </a:pPr>
            <a:r>
              <a:rPr lang="en-US" sz="1350" dirty="0">
                <a:solidFill>
                  <a:srgbClr val="1A2732"/>
                </a:solidFill>
                <a:latin typeface="Courier New" pitchFamily="34" charset="0"/>
                <a:ea typeface="Courier New" pitchFamily="34" charset="-122"/>
                <a:cs typeface="Courier New" pitchFamily="34" charset="-120"/>
              </a:rPr>
              <a:t>reference-audit</a:t>
            </a:r>
            <a:endParaRPr lang="en-US" sz="1350" dirty="0"/>
          </a:p>
        </p:txBody>
      </p:sp>
      <p:sp>
        <p:nvSpPr>
          <p:cNvPr id="20" name="Text 18"/>
          <p:cNvSpPr/>
          <p:nvPr/>
        </p:nvSpPr>
        <p:spPr>
          <a:xfrm>
            <a:off x="640080" y="4837176"/>
            <a:ext cx="1828800" cy="329184"/>
          </a:xfrm>
          <a:prstGeom prst="rect">
            <a:avLst/>
          </a:prstGeom>
          <a:noFill/>
          <a:ln/>
        </p:spPr>
        <p:txBody>
          <a:bodyPr wrap="square" lIns="0" tIns="0" rIns="0" bIns="0" rtlCol="0" anchor="ctr"/>
          <a:lstStyle/>
          <a:p>
            <a:pPr indent="0" marL="0">
              <a:buNone/>
            </a:pPr>
            <a:r>
              <a:rPr lang="en-US" sz="1400" b="1" spc="100" kern="0" dirty="0">
                <a:solidFill>
                  <a:srgbClr val="0B5CAB"/>
                </a:solidFill>
                <a:latin typeface="Calibri" pitchFamily="34" charset="0"/>
                <a:ea typeface="Calibri" pitchFamily="34" charset="-122"/>
                <a:cs typeface="Calibri" pitchFamily="34" charset="-120"/>
              </a:rPr>
              <a:t>SUBMISSION</a:t>
            </a:r>
            <a:endParaRPr lang="en-US" sz="1400" dirty="0"/>
          </a:p>
        </p:txBody>
      </p:sp>
      <p:sp>
        <p:nvSpPr>
          <p:cNvPr id="21" name="Text 19"/>
          <p:cNvSpPr/>
          <p:nvPr/>
        </p:nvSpPr>
        <p:spPr>
          <a:xfrm>
            <a:off x="2606040" y="4809744"/>
            <a:ext cx="8961120" cy="384048"/>
          </a:xfrm>
          <a:prstGeom prst="rect">
            <a:avLst/>
          </a:prstGeom>
          <a:noFill/>
          <a:ln/>
        </p:spPr>
        <p:txBody>
          <a:bodyPr wrap="square" lIns="0" tIns="0" rIns="0" bIns="0" rtlCol="0" anchor="ctr"/>
          <a:lstStyle/>
          <a:p>
            <a:pPr indent="0" marL="0">
              <a:buNone/>
            </a:pPr>
            <a:r>
              <a:rPr lang="en-US" sz="1350" dirty="0">
                <a:solidFill>
                  <a:srgbClr val="1A2732"/>
                </a:solidFill>
                <a:latin typeface="Courier New" pitchFamily="34" charset="0"/>
                <a:ea typeface="Courier New" pitchFamily="34" charset="-122"/>
                <a:cs typeface="Courier New" pitchFamily="34" charset="-120"/>
              </a:rPr>
              <a:t>journal-fit-decider · cover-letter-crafter · submission-packager · revision-responder</a:t>
            </a:r>
            <a:endParaRPr lang="en-US" sz="1350" dirty="0"/>
          </a:p>
        </p:txBody>
      </p:sp>
      <p:sp>
        <p:nvSpPr>
          <p:cNvPr id="22" name="Shape 20"/>
          <p:cNvSpPr/>
          <p:nvPr/>
        </p:nvSpPr>
        <p:spPr>
          <a:xfrm>
            <a:off x="640080" y="5486400"/>
            <a:ext cx="10927080" cy="914400"/>
          </a:xfrm>
          <a:prstGeom prst="roundRect">
            <a:avLst>
              <a:gd name="adj" fmla="val 7000"/>
            </a:avLst>
          </a:prstGeom>
          <a:solidFill>
            <a:srgbClr val="002E5D"/>
          </a:solidFill>
          <a:ln w="12700">
            <a:solidFill>
              <a:srgbClr val="002E5D"/>
            </a:solidFill>
            <a:prstDash val="solid"/>
          </a:ln>
        </p:spPr>
      </p:sp>
      <p:sp>
        <p:nvSpPr>
          <p:cNvPr id="23" name="Text 21"/>
          <p:cNvSpPr/>
          <p:nvPr/>
        </p:nvSpPr>
        <p:spPr>
          <a:xfrm>
            <a:off x="960120" y="5486400"/>
            <a:ext cx="10332720" cy="914400"/>
          </a:xfrm>
          <a:prstGeom prst="rect">
            <a:avLst/>
          </a:prstGeom>
          <a:noFill/>
          <a:ln/>
        </p:spPr>
        <p:txBody>
          <a:bodyPr wrap="square" lIns="0" tIns="0" rIns="0" bIns="0" rtlCol="0" anchor="ctr"/>
          <a:lstStyle/>
          <a:p>
            <a:pPr indent="0" marL="0">
              <a:buNone/>
            </a:pPr>
            <a:r>
              <a:rPr lang="en-US" sz="1750" b="1" dirty="0">
                <a:solidFill>
                  <a:srgbClr val="FFFFFF"/>
                </a:solidFill>
                <a:latin typeface="Cambria" pitchFamily="34" charset="0"/>
                <a:ea typeface="Cambria" pitchFamily="34" charset="-122"/>
                <a:cs typeface="Cambria" pitchFamily="34" charset="-120"/>
              </a:rPr>
              <a:t>A prompt is a favor you ask once. A skill is a protocol you own: versioned, shareable with coauthors and doctoral students, identical across every project.</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TOP-DOWN FIRST, BOTTOM-UP FOREVER</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Design your library. Don't collect skills.</a:t>
            </a:r>
            <a:endParaRPr lang="en-US" sz="3300" dirty="0"/>
          </a:p>
        </p:txBody>
      </p:sp>
      <p:sp>
        <p:nvSpPr>
          <p:cNvPr id="4" name="Shape 2"/>
          <p:cNvSpPr/>
          <p:nvPr/>
        </p:nvSpPr>
        <p:spPr>
          <a:xfrm>
            <a:off x="640080" y="1417320"/>
            <a:ext cx="5349240" cy="1947672"/>
          </a:xfrm>
          <a:prstGeom prst="roundRect">
            <a:avLst>
              <a:gd name="adj" fmla="val 3286"/>
            </a:avLst>
          </a:prstGeom>
          <a:solidFill>
            <a:srgbClr val="F4F8FB"/>
          </a:solidFill>
          <a:ln w="12700">
            <a:solidFill>
              <a:srgbClr val="C28E2E"/>
            </a:solidFill>
            <a:prstDash val="solid"/>
          </a:ln>
        </p:spPr>
      </p:sp>
      <p:sp>
        <p:nvSpPr>
          <p:cNvPr id="5" name="Text 3"/>
          <p:cNvSpPr/>
          <p:nvPr/>
        </p:nvSpPr>
        <p:spPr>
          <a:xfrm>
            <a:off x="868680" y="1563624"/>
            <a:ext cx="4892040" cy="365760"/>
          </a:xfrm>
          <a:prstGeom prst="rect">
            <a:avLst/>
          </a:prstGeom>
          <a:noFill/>
          <a:ln/>
        </p:spPr>
        <p:txBody>
          <a:bodyPr wrap="square" lIns="0" tIns="0" rIns="0" bIns="0" rtlCol="0" anchor="ctr"/>
          <a:lstStyle/>
          <a:p>
            <a:pPr indent="0" marL="0">
              <a:buNone/>
            </a:pPr>
            <a:r>
              <a:rPr lang="en-US" sz="1700" b="1" dirty="0">
                <a:solidFill>
                  <a:srgbClr val="B07818"/>
                </a:solidFill>
                <a:latin typeface="Cambria" pitchFamily="34" charset="0"/>
                <a:ea typeface="Cambria" pitchFamily="34" charset="-122"/>
                <a:cs typeface="Cambria" pitchFamily="34" charset="-120"/>
              </a:rPr>
              <a:t>1 · The contrast corpus</a:t>
            </a:r>
            <a:endParaRPr lang="en-US" sz="1700" dirty="0"/>
          </a:p>
        </p:txBody>
      </p:sp>
      <p:sp>
        <p:nvSpPr>
          <p:cNvPr id="6" name="Text 4"/>
          <p:cNvSpPr/>
          <p:nvPr/>
        </p:nvSpPr>
        <p:spPr>
          <a:xfrm>
            <a:off x="868680" y="1920240"/>
            <a:ext cx="4892040" cy="1371600"/>
          </a:xfrm>
          <a:prstGeom prst="rect">
            <a:avLst/>
          </a:prstGeom>
          <a:noFill/>
          <a:ln/>
        </p:spPr>
        <p:txBody>
          <a:bodyPr wrap="square" lIns="0" tIns="0" rIns="0" bIns="0" rtlCol="0" anchor="ctr"/>
          <a:lstStyle/>
          <a:p>
            <a:pPr indent="0" marL="0">
              <a:buNone/>
            </a:pPr>
            <a:r>
              <a:rPr lang="en-US" sz="1400" dirty="0">
                <a:solidFill>
                  <a:srgbClr val="1A2732"/>
                </a:solidFill>
                <a:latin typeface="Calibri" pitchFamily="34" charset="0"/>
                <a:ea typeface="Calibri" pitchFamily="34" charset="-122"/>
                <a:cs typeface="Calibri" pitchFamily="34" charset="-120"/>
              </a:rPr>
              <a:t>Pick the 5–10 papers you want yours to read like, and 5–10 weak ones. AI reads all of them in full and audits what separates the piles: motivation, theory building, method depth, analysis. Every separator becomes a skill.</a:t>
            </a:r>
            <a:endParaRPr lang="en-US" sz="1400" dirty="0"/>
          </a:p>
        </p:txBody>
      </p:sp>
      <p:sp>
        <p:nvSpPr>
          <p:cNvPr id="7" name="Shape 5"/>
          <p:cNvSpPr/>
          <p:nvPr/>
        </p:nvSpPr>
        <p:spPr>
          <a:xfrm>
            <a:off x="6217920" y="1417320"/>
            <a:ext cx="5349240" cy="1947672"/>
          </a:xfrm>
          <a:prstGeom prst="roundRect">
            <a:avLst>
              <a:gd name="adj" fmla="val 3286"/>
            </a:avLst>
          </a:prstGeom>
          <a:solidFill>
            <a:srgbClr val="F4F8FB"/>
          </a:solidFill>
          <a:ln w="12700">
            <a:solidFill>
              <a:srgbClr val="D5DEE7"/>
            </a:solidFill>
            <a:prstDash val="solid"/>
          </a:ln>
        </p:spPr>
      </p:sp>
      <p:sp>
        <p:nvSpPr>
          <p:cNvPr id="8" name="Text 6"/>
          <p:cNvSpPr/>
          <p:nvPr/>
        </p:nvSpPr>
        <p:spPr>
          <a:xfrm>
            <a:off x="6446520" y="1563624"/>
            <a:ext cx="4892040" cy="36576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2 · The workflow inventory</a:t>
            </a:r>
            <a:endParaRPr lang="en-US" sz="1700" dirty="0"/>
          </a:p>
        </p:txBody>
      </p:sp>
      <p:sp>
        <p:nvSpPr>
          <p:cNvPr id="9" name="Text 7"/>
          <p:cNvSpPr/>
          <p:nvPr/>
        </p:nvSpPr>
        <p:spPr>
          <a:xfrm>
            <a:off x="6446520" y="1920240"/>
            <a:ext cx="4892040" cy="1371600"/>
          </a:xfrm>
          <a:prstGeom prst="rect">
            <a:avLst/>
          </a:prstGeom>
          <a:noFill/>
          <a:ln/>
        </p:spPr>
        <p:txBody>
          <a:bodyPr wrap="square" lIns="0" tIns="0" rIns="0" bIns="0" rtlCol="0" anchor="ctr"/>
          <a:lstStyle/>
          <a:p>
            <a:pPr indent="0" marL="0">
              <a:buNone/>
            </a:pPr>
            <a:r>
              <a:rPr lang="en-US" sz="1400" dirty="0">
                <a:solidFill>
                  <a:srgbClr val="1A2732"/>
                </a:solidFill>
                <a:latin typeface="Calibri" pitchFamily="34" charset="0"/>
                <a:ea typeface="Calibri" pitchFamily="34" charset="-122"/>
                <a:cs typeface="Calibri" pitchFamily="34" charset="-120"/>
              </a:rPr>
              <a:t>Walk your pipeline, ideation through R&amp;R, but never by hand: the AI interviews you by voice, one question at a time, or mines your old referee reports, tracked changes, and chats, then drafts the inventory for your corrections.</a:t>
            </a:r>
            <a:endParaRPr lang="en-US" sz="1400" dirty="0"/>
          </a:p>
        </p:txBody>
      </p:sp>
      <p:sp>
        <p:nvSpPr>
          <p:cNvPr id="10" name="Shape 8"/>
          <p:cNvSpPr/>
          <p:nvPr/>
        </p:nvSpPr>
        <p:spPr>
          <a:xfrm>
            <a:off x="640080" y="3502152"/>
            <a:ext cx="5349240" cy="1947672"/>
          </a:xfrm>
          <a:prstGeom prst="roundRect">
            <a:avLst>
              <a:gd name="adj" fmla="val 3286"/>
            </a:avLst>
          </a:prstGeom>
          <a:solidFill>
            <a:srgbClr val="F4F8FB"/>
          </a:solidFill>
          <a:ln w="12700">
            <a:solidFill>
              <a:srgbClr val="D5DEE7"/>
            </a:solidFill>
            <a:prstDash val="solid"/>
          </a:ln>
        </p:spPr>
      </p:sp>
      <p:sp>
        <p:nvSpPr>
          <p:cNvPr id="11" name="Text 9"/>
          <p:cNvSpPr/>
          <p:nvPr/>
        </p:nvSpPr>
        <p:spPr>
          <a:xfrm>
            <a:off x="868680" y="3648456"/>
            <a:ext cx="4892040" cy="36576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3 · Correction mining</a:t>
            </a:r>
            <a:endParaRPr lang="en-US" sz="1700" dirty="0"/>
          </a:p>
        </p:txBody>
      </p:sp>
      <p:sp>
        <p:nvSpPr>
          <p:cNvPr id="12" name="Text 10"/>
          <p:cNvSpPr/>
          <p:nvPr/>
        </p:nvSpPr>
        <p:spPr>
          <a:xfrm>
            <a:off x="868680" y="4005072"/>
            <a:ext cx="4892040" cy="1371600"/>
          </a:xfrm>
          <a:prstGeom prst="rect">
            <a:avLst/>
          </a:prstGeom>
          <a:noFill/>
          <a:ln/>
        </p:spPr>
        <p:txBody>
          <a:bodyPr wrap="square" lIns="0" tIns="0" rIns="0" bIns="0" rtlCol="0" anchor="ctr"/>
          <a:lstStyle/>
          <a:p>
            <a:pPr indent="0" marL="0">
              <a:buNone/>
            </a:pPr>
            <a:r>
              <a:rPr lang="en-US" sz="1400" dirty="0">
                <a:solidFill>
                  <a:srgbClr val="1A2732"/>
                </a:solidFill>
                <a:latin typeface="Calibri" pitchFamily="34" charset="0"/>
                <a:ea typeface="Calibri" pitchFamily="34" charset="-122"/>
                <a:cs typeface="Calibri" pitchFamily="34" charset="-120"/>
              </a:rPr>
              <a:t>Feed it your old referee reports, R&amp;R responses, and comments on student drafts. Cluster what you keep demanding. Each cluster is a standard you already enforce, waiting to be written down.</a:t>
            </a:r>
            <a:endParaRPr lang="en-US" sz="1400" dirty="0"/>
          </a:p>
        </p:txBody>
      </p:sp>
      <p:sp>
        <p:nvSpPr>
          <p:cNvPr id="13" name="Shape 11"/>
          <p:cNvSpPr/>
          <p:nvPr/>
        </p:nvSpPr>
        <p:spPr>
          <a:xfrm>
            <a:off x="6217920" y="3502152"/>
            <a:ext cx="5349240" cy="1947672"/>
          </a:xfrm>
          <a:prstGeom prst="roundRect">
            <a:avLst>
              <a:gd name="adj" fmla="val 3286"/>
            </a:avLst>
          </a:prstGeom>
          <a:solidFill>
            <a:srgbClr val="F4F8FB"/>
          </a:solidFill>
          <a:ln w="12700">
            <a:solidFill>
              <a:srgbClr val="D5DEE7"/>
            </a:solidFill>
            <a:prstDash val="solid"/>
          </a:ln>
        </p:spPr>
      </p:sp>
      <p:sp>
        <p:nvSpPr>
          <p:cNvPr id="14" name="Text 12"/>
          <p:cNvSpPr/>
          <p:nvPr/>
        </p:nvSpPr>
        <p:spPr>
          <a:xfrm>
            <a:off x="6446520" y="3648456"/>
            <a:ext cx="4892040" cy="36576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4 · The delegation test</a:t>
            </a:r>
            <a:endParaRPr lang="en-US" sz="1700" dirty="0"/>
          </a:p>
        </p:txBody>
      </p:sp>
      <p:sp>
        <p:nvSpPr>
          <p:cNvPr id="15" name="Text 13"/>
          <p:cNvSpPr/>
          <p:nvPr/>
        </p:nvSpPr>
        <p:spPr>
          <a:xfrm>
            <a:off x="6446520" y="4005072"/>
            <a:ext cx="4892040" cy="1371600"/>
          </a:xfrm>
          <a:prstGeom prst="rect">
            <a:avLst/>
          </a:prstGeom>
          <a:noFill/>
          <a:ln/>
        </p:spPr>
        <p:txBody>
          <a:bodyPr wrap="square" lIns="0" tIns="0" rIns="0" bIns="0" rtlCol="0" anchor="ctr"/>
          <a:lstStyle/>
          <a:p>
            <a:pPr indent="0" marL="0">
              <a:buNone/>
            </a:pPr>
            <a:r>
              <a:rPr lang="en-US" sz="1400" dirty="0">
                <a:solidFill>
                  <a:srgbClr val="1A2732"/>
                </a:solidFill>
                <a:latin typeface="Calibri" pitchFamily="34" charset="0"/>
                <a:ea typeface="Calibri" pitchFamily="34" charset="-122"/>
                <a:cs typeface="Calibri" pitchFamily="34" charset="-120"/>
              </a:rPr>
              <a:t>List everything you would hand a great doctoral student along with a checklist. Each of those checklists is a skill file waiting to exist.</a:t>
            </a:r>
            <a:endParaRPr lang="en-US" sz="1400" dirty="0"/>
          </a:p>
        </p:txBody>
      </p:sp>
      <p:sp>
        <p:nvSpPr>
          <p:cNvPr id="16" name="Shape 14"/>
          <p:cNvSpPr/>
          <p:nvPr/>
        </p:nvSpPr>
        <p:spPr>
          <a:xfrm>
            <a:off x="640080" y="5623560"/>
            <a:ext cx="10927080" cy="960120"/>
          </a:xfrm>
          <a:prstGeom prst="roundRect">
            <a:avLst>
              <a:gd name="adj" fmla="val 6667"/>
            </a:avLst>
          </a:prstGeom>
          <a:solidFill>
            <a:srgbClr val="002E5D"/>
          </a:solidFill>
          <a:ln w="12700">
            <a:solidFill>
              <a:srgbClr val="002E5D"/>
            </a:solidFill>
            <a:prstDash val="solid"/>
          </a:ln>
        </p:spPr>
      </p:sp>
      <p:sp>
        <p:nvSpPr>
          <p:cNvPr id="17" name="Text 15"/>
          <p:cNvSpPr/>
          <p:nvPr/>
        </p:nvSpPr>
        <p:spPr>
          <a:xfrm>
            <a:off x="960120" y="5715000"/>
            <a:ext cx="10332720" cy="777240"/>
          </a:xfrm>
          <a:prstGeom prst="rect">
            <a:avLst/>
          </a:prstGeom>
          <a:noFill/>
          <a:ln/>
        </p:spPr>
        <p:txBody>
          <a:bodyPr wrap="square" lIns="0" tIns="0" rIns="0" bIns="0" rtlCol="0" anchor="ctr"/>
          <a:lstStyle/>
          <a:p>
            <a:pPr indent="0" marL="0">
              <a:buNone/>
            </a:pPr>
            <a:r>
              <a:rPr lang="en-US" sz="1550" b="1" dirty="0">
                <a:solidFill>
                  <a:srgbClr val="FFFFFF"/>
                </a:solidFill>
                <a:latin typeface="Calibri" pitchFamily="34" charset="0"/>
                <a:ea typeface="Calibri" pitchFamily="34" charset="-122"/>
                <a:cs typeface="Calibri" pitchFamily="34" charset="-120"/>
              </a:rPr>
              <a:t>End with a map, not a pile. </a:t>
            </a:r>
            <a:pPr indent="0" marL="0">
              <a:buNone/>
            </a:pPr>
            <a:r>
              <a:rPr lang="en-US" sz="1550" dirty="0">
                <a:solidFill>
                  <a:srgbClr val="D6E2EE"/>
                </a:solidFill>
                <a:latin typeface="Calibri" pitchFamily="34" charset="0"/>
                <a:ea typeface="Calibri" pitchFamily="34" charset="-122"/>
                <a:cs typeface="Calibri" pitchFamily="34" charset="-120"/>
              </a:rPr>
              <a:t>SKILL_MAP.md: every planned skill, ranked by frequency times pain. Build the top five first; grow the rest bottom-up as repetitions appear.</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C28E2E"/>
                </a:solidFill>
                <a:latin typeface="Calibri" pitchFamily="34" charset="0"/>
                <a:ea typeface="Calibri" pitchFamily="34" charset="-122"/>
                <a:cs typeface="Calibri" pitchFamily="34" charset="-120"/>
              </a:rPr>
              <a:t>YOUR TURN · 6 MINUTES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Build your first research skill, now</a:t>
            </a:r>
            <a:endParaRPr lang="en-US" sz="3300" dirty="0"/>
          </a:p>
        </p:txBody>
      </p:sp>
      <p:sp>
        <p:nvSpPr>
          <p:cNvPr id="4" name="Text 2"/>
          <p:cNvSpPr/>
          <p:nvPr/>
        </p:nvSpPr>
        <p:spPr>
          <a:xfrm>
            <a:off x="640080" y="1417320"/>
            <a:ext cx="10927080" cy="868680"/>
          </a:xfrm>
          <a:prstGeom prst="rect">
            <a:avLst/>
          </a:prstGeom>
          <a:noFill/>
          <a:ln/>
        </p:spPr>
        <p:txBody>
          <a:bodyPr wrap="square" lIns="0" tIns="0" rIns="0" bIns="0" rtlCol="0" anchor="ctr"/>
          <a:lstStyle/>
          <a:p>
            <a:pPr indent="0" marL="0">
              <a:buNone/>
            </a:pPr>
            <a:r>
              <a:rPr lang="en-US" sz="1750" dirty="0">
                <a:solidFill>
                  <a:srgbClr val="1A2732"/>
                </a:solidFill>
                <a:latin typeface="Calibri" pitchFamily="34" charset="0"/>
                <a:ea typeface="Calibri" pitchFamily="34" charset="-122"/>
                <a:cs typeface="Calibri" pitchFamily="34" charset="-120"/>
              </a:rPr>
              <a:t>Pick the research chore you repeat most. Reference formatting, reviewer responses, power write-ups, interview summaries. Then fill this template in your AI and end with: “Save this as a reusable skill. When I say run it, follow it exactly.”</a:t>
            </a:r>
            <a:endParaRPr lang="en-US" sz="1750" dirty="0"/>
          </a:p>
        </p:txBody>
      </p:sp>
      <p:sp>
        <p:nvSpPr>
          <p:cNvPr id="5" name="Shape 3"/>
          <p:cNvSpPr/>
          <p:nvPr/>
        </p:nvSpPr>
        <p:spPr>
          <a:xfrm>
            <a:off x="640080" y="2377440"/>
            <a:ext cx="6949440" cy="3931920"/>
          </a:xfrm>
          <a:prstGeom prst="roundRect">
            <a:avLst>
              <a:gd name="adj" fmla="val 1628"/>
            </a:avLst>
          </a:prstGeom>
          <a:solidFill>
            <a:srgbClr val="F4F8FB"/>
          </a:solidFill>
          <a:ln w="12700">
            <a:solidFill>
              <a:srgbClr val="D5DEE7"/>
            </a:solidFill>
            <a:prstDash val="solid"/>
          </a:ln>
        </p:spPr>
      </p:sp>
      <p:sp>
        <p:nvSpPr>
          <p:cNvPr id="6" name="Text 4"/>
          <p:cNvSpPr/>
          <p:nvPr/>
        </p:nvSpPr>
        <p:spPr>
          <a:xfrm>
            <a:off x="914400" y="2606040"/>
            <a:ext cx="1737360" cy="384048"/>
          </a:xfrm>
          <a:prstGeom prst="rect">
            <a:avLst/>
          </a:prstGeom>
          <a:noFill/>
          <a:ln/>
        </p:spPr>
        <p:txBody>
          <a:bodyPr wrap="square" lIns="0" tIns="0" rIns="0" bIns="0" rtlCol="0" anchor="ctr"/>
          <a:lstStyle/>
          <a:p>
            <a:pPr indent="0" marL="0">
              <a:buNone/>
            </a:pPr>
            <a:r>
              <a:rPr lang="en-US" sz="1600" b="1" spc="100" kern="0" dirty="0">
                <a:solidFill>
                  <a:srgbClr val="0B5CAB"/>
                </a:solidFill>
                <a:latin typeface="Calibri" pitchFamily="34" charset="0"/>
                <a:ea typeface="Calibri" pitchFamily="34" charset="-122"/>
                <a:cs typeface="Calibri" pitchFamily="34" charset="-120"/>
              </a:rPr>
              <a:t>NAME</a:t>
            </a:r>
            <a:endParaRPr lang="en-US" sz="1600" dirty="0"/>
          </a:p>
        </p:txBody>
      </p:sp>
      <p:sp>
        <p:nvSpPr>
          <p:cNvPr id="7" name="Text 5"/>
          <p:cNvSpPr/>
          <p:nvPr/>
        </p:nvSpPr>
        <p:spPr>
          <a:xfrm>
            <a:off x="2743200" y="2606040"/>
            <a:ext cx="4663440" cy="384048"/>
          </a:xfrm>
          <a:prstGeom prst="rect">
            <a:avLst/>
          </a:prstGeom>
          <a:noFill/>
          <a:ln/>
        </p:spPr>
        <p:txBody>
          <a:bodyPr wrap="square" lIns="0" tIns="0" rIns="0" bIns="0" rtlCol="0" anchor="ctr"/>
          <a:lstStyle/>
          <a:p>
            <a:pPr indent="0" marL="0">
              <a:buNone/>
            </a:pPr>
            <a:r>
              <a:rPr lang="en-US" sz="1600" i="1" dirty="0">
                <a:solidFill>
                  <a:srgbClr val="5C6B7A"/>
                </a:solidFill>
                <a:latin typeface="Calibri" pitchFamily="34" charset="0"/>
                <a:ea typeface="Calibri" pitchFamily="34" charset="-122"/>
                <a:cs typeface="Calibri" pitchFamily="34" charset="-120"/>
              </a:rPr>
              <a:t>what you'll call it when you invoke it</a:t>
            </a:r>
            <a:endParaRPr lang="en-US" sz="1600" dirty="0"/>
          </a:p>
        </p:txBody>
      </p:sp>
      <p:sp>
        <p:nvSpPr>
          <p:cNvPr id="8" name="Text 6"/>
          <p:cNvSpPr/>
          <p:nvPr/>
        </p:nvSpPr>
        <p:spPr>
          <a:xfrm>
            <a:off x="914400" y="3200400"/>
            <a:ext cx="1737360" cy="384048"/>
          </a:xfrm>
          <a:prstGeom prst="rect">
            <a:avLst/>
          </a:prstGeom>
          <a:noFill/>
          <a:ln/>
        </p:spPr>
        <p:txBody>
          <a:bodyPr wrap="square" lIns="0" tIns="0" rIns="0" bIns="0" rtlCol="0" anchor="ctr"/>
          <a:lstStyle/>
          <a:p>
            <a:pPr indent="0" marL="0">
              <a:buNone/>
            </a:pPr>
            <a:r>
              <a:rPr lang="en-US" sz="1600" b="1" spc="100" kern="0" dirty="0">
                <a:solidFill>
                  <a:srgbClr val="0B5CAB"/>
                </a:solidFill>
                <a:latin typeface="Calibri" pitchFamily="34" charset="0"/>
                <a:ea typeface="Calibri" pitchFamily="34" charset="-122"/>
                <a:cs typeface="Calibri" pitchFamily="34" charset="-120"/>
              </a:rPr>
              <a:t>WHEN TO USE</a:t>
            </a:r>
            <a:endParaRPr lang="en-US" sz="1600" dirty="0"/>
          </a:p>
        </p:txBody>
      </p:sp>
      <p:sp>
        <p:nvSpPr>
          <p:cNvPr id="9" name="Text 7"/>
          <p:cNvSpPr/>
          <p:nvPr/>
        </p:nvSpPr>
        <p:spPr>
          <a:xfrm>
            <a:off x="2743200" y="3200400"/>
            <a:ext cx="4663440" cy="384048"/>
          </a:xfrm>
          <a:prstGeom prst="rect">
            <a:avLst/>
          </a:prstGeom>
          <a:noFill/>
          <a:ln/>
        </p:spPr>
        <p:txBody>
          <a:bodyPr wrap="square" lIns="0" tIns="0" rIns="0" bIns="0" rtlCol="0" anchor="ctr"/>
          <a:lstStyle/>
          <a:p>
            <a:pPr indent="0" marL="0">
              <a:buNone/>
            </a:pPr>
            <a:r>
              <a:rPr lang="en-US" sz="1600" i="1" dirty="0">
                <a:solidFill>
                  <a:srgbClr val="5C6B7A"/>
                </a:solidFill>
                <a:latin typeface="Calibri" pitchFamily="34" charset="0"/>
                <a:ea typeface="Calibri" pitchFamily="34" charset="-122"/>
                <a:cs typeface="Calibri" pitchFamily="34" charset="-120"/>
              </a:rPr>
              <a:t>the situation that triggers it</a:t>
            </a:r>
            <a:endParaRPr lang="en-US" sz="1600" dirty="0"/>
          </a:p>
        </p:txBody>
      </p:sp>
      <p:sp>
        <p:nvSpPr>
          <p:cNvPr id="10" name="Text 8"/>
          <p:cNvSpPr/>
          <p:nvPr/>
        </p:nvSpPr>
        <p:spPr>
          <a:xfrm>
            <a:off x="914400" y="3794760"/>
            <a:ext cx="1737360" cy="384048"/>
          </a:xfrm>
          <a:prstGeom prst="rect">
            <a:avLst/>
          </a:prstGeom>
          <a:noFill/>
          <a:ln/>
        </p:spPr>
        <p:txBody>
          <a:bodyPr wrap="square" lIns="0" tIns="0" rIns="0" bIns="0" rtlCol="0" anchor="ctr"/>
          <a:lstStyle/>
          <a:p>
            <a:pPr indent="0" marL="0">
              <a:buNone/>
            </a:pPr>
            <a:r>
              <a:rPr lang="en-US" sz="1600" b="1" spc="100" kern="0" dirty="0">
                <a:solidFill>
                  <a:srgbClr val="0B5CAB"/>
                </a:solidFill>
                <a:latin typeface="Calibri" pitchFamily="34" charset="0"/>
                <a:ea typeface="Calibri" pitchFamily="34" charset="-122"/>
                <a:cs typeface="Calibri" pitchFamily="34" charset="-120"/>
              </a:rPr>
              <a:t>INPUTS</a:t>
            </a:r>
            <a:endParaRPr lang="en-US" sz="1600" dirty="0"/>
          </a:p>
        </p:txBody>
      </p:sp>
      <p:sp>
        <p:nvSpPr>
          <p:cNvPr id="11" name="Text 9"/>
          <p:cNvSpPr/>
          <p:nvPr/>
        </p:nvSpPr>
        <p:spPr>
          <a:xfrm>
            <a:off x="2743200" y="3794760"/>
            <a:ext cx="4663440" cy="384048"/>
          </a:xfrm>
          <a:prstGeom prst="rect">
            <a:avLst/>
          </a:prstGeom>
          <a:noFill/>
          <a:ln/>
        </p:spPr>
        <p:txBody>
          <a:bodyPr wrap="square" lIns="0" tIns="0" rIns="0" bIns="0" rtlCol="0" anchor="ctr"/>
          <a:lstStyle/>
          <a:p>
            <a:pPr indent="0" marL="0">
              <a:buNone/>
            </a:pPr>
            <a:r>
              <a:rPr lang="en-US" sz="1600" i="1" dirty="0">
                <a:solidFill>
                  <a:srgbClr val="5C6B7A"/>
                </a:solidFill>
                <a:latin typeface="Calibri" pitchFamily="34" charset="0"/>
                <a:ea typeface="Calibri" pitchFamily="34" charset="-122"/>
                <a:cs typeface="Calibri" pitchFamily="34" charset="-120"/>
              </a:rPr>
              <a:t>what you will paste in each time</a:t>
            </a:r>
            <a:endParaRPr lang="en-US" sz="1600" dirty="0"/>
          </a:p>
        </p:txBody>
      </p:sp>
      <p:sp>
        <p:nvSpPr>
          <p:cNvPr id="12" name="Text 10"/>
          <p:cNvSpPr/>
          <p:nvPr/>
        </p:nvSpPr>
        <p:spPr>
          <a:xfrm>
            <a:off x="914400" y="4389120"/>
            <a:ext cx="1737360" cy="384048"/>
          </a:xfrm>
          <a:prstGeom prst="rect">
            <a:avLst/>
          </a:prstGeom>
          <a:noFill/>
          <a:ln/>
        </p:spPr>
        <p:txBody>
          <a:bodyPr wrap="square" lIns="0" tIns="0" rIns="0" bIns="0" rtlCol="0" anchor="ctr"/>
          <a:lstStyle/>
          <a:p>
            <a:pPr indent="0" marL="0">
              <a:buNone/>
            </a:pPr>
            <a:r>
              <a:rPr lang="en-US" sz="1600" b="1" spc="100" kern="0" dirty="0">
                <a:solidFill>
                  <a:srgbClr val="0B5CAB"/>
                </a:solidFill>
                <a:latin typeface="Calibri" pitchFamily="34" charset="0"/>
                <a:ea typeface="Calibri" pitchFamily="34" charset="-122"/>
                <a:cs typeface="Calibri" pitchFamily="34" charset="-120"/>
              </a:rPr>
              <a:t>STEPS</a:t>
            </a:r>
            <a:endParaRPr lang="en-US" sz="1600" dirty="0"/>
          </a:p>
        </p:txBody>
      </p:sp>
      <p:sp>
        <p:nvSpPr>
          <p:cNvPr id="13" name="Text 11"/>
          <p:cNvSpPr/>
          <p:nvPr/>
        </p:nvSpPr>
        <p:spPr>
          <a:xfrm>
            <a:off x="2743200" y="4389120"/>
            <a:ext cx="4663440" cy="384048"/>
          </a:xfrm>
          <a:prstGeom prst="rect">
            <a:avLst/>
          </a:prstGeom>
          <a:noFill/>
          <a:ln/>
        </p:spPr>
        <p:txBody>
          <a:bodyPr wrap="square" lIns="0" tIns="0" rIns="0" bIns="0" rtlCol="0" anchor="ctr"/>
          <a:lstStyle/>
          <a:p>
            <a:pPr indent="0" marL="0">
              <a:buNone/>
            </a:pPr>
            <a:r>
              <a:rPr lang="en-US" sz="1600" i="1" dirty="0">
                <a:solidFill>
                  <a:srgbClr val="5C6B7A"/>
                </a:solidFill>
                <a:latin typeface="Calibri" pitchFamily="34" charset="0"/>
                <a:ea typeface="Calibri" pitchFamily="34" charset="-122"/>
                <a:cs typeface="Calibri" pitchFamily="34" charset="-120"/>
              </a:rPr>
              <a:t>the procedure, in order, as you would teach a doctoral student</a:t>
            </a:r>
            <a:endParaRPr lang="en-US" sz="1600" dirty="0"/>
          </a:p>
        </p:txBody>
      </p:sp>
      <p:sp>
        <p:nvSpPr>
          <p:cNvPr id="14" name="Text 12"/>
          <p:cNvSpPr/>
          <p:nvPr/>
        </p:nvSpPr>
        <p:spPr>
          <a:xfrm>
            <a:off x="914400" y="4983480"/>
            <a:ext cx="1737360" cy="384048"/>
          </a:xfrm>
          <a:prstGeom prst="rect">
            <a:avLst/>
          </a:prstGeom>
          <a:noFill/>
          <a:ln/>
        </p:spPr>
        <p:txBody>
          <a:bodyPr wrap="square" lIns="0" tIns="0" rIns="0" bIns="0" rtlCol="0" anchor="ctr"/>
          <a:lstStyle/>
          <a:p>
            <a:pPr indent="0" marL="0">
              <a:buNone/>
            </a:pPr>
            <a:r>
              <a:rPr lang="en-US" sz="1600" b="1" spc="100" kern="0" dirty="0">
                <a:solidFill>
                  <a:srgbClr val="0B5CAB"/>
                </a:solidFill>
                <a:latin typeface="Calibri" pitchFamily="34" charset="0"/>
                <a:ea typeface="Calibri" pitchFamily="34" charset="-122"/>
                <a:cs typeface="Calibri" pitchFamily="34" charset="-120"/>
              </a:rPr>
              <a:t>CHECKS</a:t>
            </a:r>
            <a:endParaRPr lang="en-US" sz="1600" dirty="0"/>
          </a:p>
        </p:txBody>
      </p:sp>
      <p:sp>
        <p:nvSpPr>
          <p:cNvPr id="15" name="Text 13"/>
          <p:cNvSpPr/>
          <p:nvPr/>
        </p:nvSpPr>
        <p:spPr>
          <a:xfrm>
            <a:off x="2743200" y="4983480"/>
            <a:ext cx="4663440" cy="384048"/>
          </a:xfrm>
          <a:prstGeom prst="rect">
            <a:avLst/>
          </a:prstGeom>
          <a:noFill/>
          <a:ln/>
        </p:spPr>
        <p:txBody>
          <a:bodyPr wrap="square" lIns="0" tIns="0" rIns="0" bIns="0" rtlCol="0" anchor="ctr"/>
          <a:lstStyle/>
          <a:p>
            <a:pPr indent="0" marL="0">
              <a:buNone/>
            </a:pPr>
            <a:r>
              <a:rPr lang="en-US" sz="1600" i="1" dirty="0">
                <a:solidFill>
                  <a:srgbClr val="5C6B7A"/>
                </a:solidFill>
                <a:latin typeface="Calibri" pitchFamily="34" charset="0"/>
                <a:ea typeface="Calibri" pitchFamily="34" charset="-122"/>
                <a:cs typeface="Calibri" pitchFamily="34" charset="-120"/>
              </a:rPr>
              <a:t>what must be verified before the output counts</a:t>
            </a:r>
            <a:endParaRPr lang="en-US" sz="1600" dirty="0"/>
          </a:p>
        </p:txBody>
      </p:sp>
      <p:sp>
        <p:nvSpPr>
          <p:cNvPr id="16" name="Text 14"/>
          <p:cNvSpPr/>
          <p:nvPr/>
        </p:nvSpPr>
        <p:spPr>
          <a:xfrm>
            <a:off x="914400" y="5577840"/>
            <a:ext cx="1737360" cy="384048"/>
          </a:xfrm>
          <a:prstGeom prst="rect">
            <a:avLst/>
          </a:prstGeom>
          <a:noFill/>
          <a:ln/>
        </p:spPr>
        <p:txBody>
          <a:bodyPr wrap="square" lIns="0" tIns="0" rIns="0" bIns="0" rtlCol="0" anchor="ctr"/>
          <a:lstStyle/>
          <a:p>
            <a:pPr indent="0" marL="0">
              <a:buNone/>
            </a:pPr>
            <a:r>
              <a:rPr lang="en-US" sz="1600" b="1" spc="100" kern="0" dirty="0">
                <a:solidFill>
                  <a:srgbClr val="0B5CAB"/>
                </a:solidFill>
                <a:latin typeface="Calibri" pitchFamily="34" charset="0"/>
                <a:ea typeface="Calibri" pitchFamily="34" charset="-122"/>
                <a:cs typeface="Calibri" pitchFamily="34" charset="-120"/>
              </a:rPr>
              <a:t>OUTPUT</a:t>
            </a:r>
            <a:endParaRPr lang="en-US" sz="1600" dirty="0"/>
          </a:p>
        </p:txBody>
      </p:sp>
      <p:sp>
        <p:nvSpPr>
          <p:cNvPr id="17" name="Text 15"/>
          <p:cNvSpPr/>
          <p:nvPr/>
        </p:nvSpPr>
        <p:spPr>
          <a:xfrm>
            <a:off x="2743200" y="5577840"/>
            <a:ext cx="4663440" cy="384048"/>
          </a:xfrm>
          <a:prstGeom prst="rect">
            <a:avLst/>
          </a:prstGeom>
          <a:noFill/>
          <a:ln/>
        </p:spPr>
        <p:txBody>
          <a:bodyPr wrap="square" lIns="0" tIns="0" rIns="0" bIns="0" rtlCol="0" anchor="ctr"/>
          <a:lstStyle/>
          <a:p>
            <a:pPr indent="0" marL="0">
              <a:buNone/>
            </a:pPr>
            <a:r>
              <a:rPr lang="en-US" sz="1600" i="1" dirty="0">
                <a:solidFill>
                  <a:srgbClr val="5C6B7A"/>
                </a:solidFill>
                <a:latin typeface="Calibri" pitchFamily="34" charset="0"/>
                <a:ea typeface="Calibri" pitchFamily="34" charset="-122"/>
                <a:cs typeface="Calibri" pitchFamily="34" charset="-120"/>
              </a:rPr>
              <a:t>the exact format you want back, every time</a:t>
            </a:r>
            <a:endParaRPr lang="en-US" sz="1600" dirty="0"/>
          </a:p>
        </p:txBody>
      </p:sp>
      <p:sp>
        <p:nvSpPr>
          <p:cNvPr id="18" name="Shape 16"/>
          <p:cNvSpPr/>
          <p:nvPr/>
        </p:nvSpPr>
        <p:spPr>
          <a:xfrm>
            <a:off x="7863840" y="2377440"/>
            <a:ext cx="3703320" cy="3931920"/>
          </a:xfrm>
          <a:prstGeom prst="roundRect">
            <a:avLst>
              <a:gd name="adj" fmla="val 1728"/>
            </a:avLst>
          </a:prstGeom>
          <a:solidFill>
            <a:srgbClr val="002E5D"/>
          </a:solidFill>
          <a:ln w="12700">
            <a:solidFill>
              <a:srgbClr val="002E5D"/>
            </a:solidFill>
            <a:prstDash val="solid"/>
          </a:ln>
        </p:spPr>
      </p:sp>
      <p:sp>
        <p:nvSpPr>
          <p:cNvPr id="19" name="Text 17"/>
          <p:cNvSpPr/>
          <p:nvPr/>
        </p:nvSpPr>
        <p:spPr>
          <a:xfrm>
            <a:off x="8138160" y="2651760"/>
            <a:ext cx="3154680" cy="164592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The CHECKS line is the one that separates this room from everyone else writing prompts today.</a:t>
            </a:r>
            <a:endParaRPr lang="en-US" sz="1800" dirty="0"/>
          </a:p>
        </p:txBody>
      </p:sp>
      <p:sp>
        <p:nvSpPr>
          <p:cNvPr id="20" name="Text 18"/>
          <p:cNvSpPr/>
          <p:nvPr/>
        </p:nvSpPr>
        <p:spPr>
          <a:xfrm>
            <a:off x="8138160" y="4389120"/>
            <a:ext cx="3154680" cy="1645920"/>
          </a:xfrm>
          <a:prstGeom prst="rect">
            <a:avLst/>
          </a:prstGeom>
          <a:noFill/>
          <a:ln/>
        </p:spPr>
        <p:txBody>
          <a:bodyPr wrap="square" lIns="0" tIns="0" rIns="0" bIns="0" rtlCol="0" anchor="ctr"/>
          <a:lstStyle/>
          <a:p>
            <a:pPr indent="0" marL="0">
              <a:buNone/>
            </a:pPr>
            <a:r>
              <a:rPr lang="en-US" sz="1600" dirty="0">
                <a:solidFill>
                  <a:srgbClr val="D6E2EE"/>
                </a:solidFill>
                <a:latin typeface="Calibri" pitchFamily="34" charset="0"/>
                <a:ea typeface="Calibri" pitchFamily="34" charset="-122"/>
                <a:cs typeface="Calibri" pitchFamily="34" charset="-120"/>
              </a:rPr>
              <a:t>A skill without a verification step is an automation. A skill with one is research infrastructure.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0:20 · SETUP</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Six files do almost all the work</a:t>
            </a:r>
            <a:endParaRPr lang="en-US" sz="3300" dirty="0"/>
          </a:p>
        </p:txBody>
      </p:sp>
      <p:sp>
        <p:nvSpPr>
          <p:cNvPr id="4" name="Text 2"/>
          <p:cNvSpPr/>
          <p:nvPr/>
        </p:nvSpPr>
        <p:spPr>
          <a:xfrm>
            <a:off x="640080" y="1389888"/>
            <a:ext cx="3017520" cy="411480"/>
          </a:xfrm>
          <a:prstGeom prst="rect">
            <a:avLst/>
          </a:prstGeom>
          <a:noFill/>
          <a:ln/>
        </p:spPr>
        <p:txBody>
          <a:bodyPr wrap="square" lIns="0" tIns="0" rIns="0" bIns="0" rtlCol="0" anchor="ctr"/>
          <a:lstStyle/>
          <a:p>
            <a:pPr indent="0" marL="0">
              <a:buNone/>
            </a:pPr>
            <a:r>
              <a:rPr lang="en-US" sz="1600" b="1" dirty="0">
                <a:solidFill>
                  <a:srgbClr val="0B5CAB"/>
                </a:solidFill>
                <a:latin typeface="Courier New" pitchFamily="34" charset="0"/>
                <a:ea typeface="Courier New" pitchFamily="34" charset="-122"/>
                <a:cs typeface="Courier New" pitchFamily="34" charset="-120"/>
              </a:rPr>
              <a:t>PROJECT_CONTEXT.md</a:t>
            </a:r>
            <a:endParaRPr lang="en-US" sz="1600" dirty="0"/>
          </a:p>
        </p:txBody>
      </p:sp>
      <p:sp>
        <p:nvSpPr>
          <p:cNvPr id="5" name="Text 3"/>
          <p:cNvSpPr/>
          <p:nvPr/>
        </p:nvSpPr>
        <p:spPr>
          <a:xfrm>
            <a:off x="3794760" y="1371600"/>
            <a:ext cx="7772400" cy="512064"/>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RQ, hypotheses as originally formulated, design, decisions with dates. Survives across sessions. Doubles as your HARKing defense.</a:t>
            </a:r>
            <a:endParaRPr lang="en-US" sz="1600" dirty="0"/>
          </a:p>
        </p:txBody>
      </p:sp>
      <p:sp>
        <p:nvSpPr>
          <p:cNvPr id="6" name="Shape 4"/>
          <p:cNvSpPr/>
          <p:nvPr/>
        </p:nvSpPr>
        <p:spPr>
          <a:xfrm>
            <a:off x="640080" y="1901952"/>
            <a:ext cx="10927080" cy="0"/>
          </a:xfrm>
          <a:prstGeom prst="line">
            <a:avLst/>
          </a:prstGeom>
          <a:noFill/>
          <a:ln w="9525">
            <a:solidFill>
              <a:srgbClr val="D5DEE7"/>
            </a:solidFill>
            <a:prstDash val="solid"/>
          </a:ln>
        </p:spPr>
      </p:sp>
      <p:sp>
        <p:nvSpPr>
          <p:cNvPr id="7" name="Text 5"/>
          <p:cNvSpPr/>
          <p:nvPr/>
        </p:nvSpPr>
        <p:spPr>
          <a:xfrm>
            <a:off x="640080" y="1975104"/>
            <a:ext cx="3017520" cy="411480"/>
          </a:xfrm>
          <a:prstGeom prst="rect">
            <a:avLst/>
          </a:prstGeom>
          <a:noFill/>
          <a:ln/>
        </p:spPr>
        <p:txBody>
          <a:bodyPr wrap="square" lIns="0" tIns="0" rIns="0" bIns="0" rtlCol="0" anchor="ctr"/>
          <a:lstStyle/>
          <a:p>
            <a:pPr indent="0" marL="0">
              <a:buNone/>
            </a:pPr>
            <a:r>
              <a:rPr lang="en-US" sz="1600" b="1" dirty="0">
                <a:solidFill>
                  <a:srgbClr val="0B5CAB"/>
                </a:solidFill>
                <a:latin typeface="Courier New" pitchFamily="34" charset="0"/>
                <a:ea typeface="Courier New" pitchFamily="34" charset="-122"/>
                <a:cs typeface="Courier New" pitchFamily="34" charset="-120"/>
              </a:rPr>
              <a:t>OUTLINE.md</a:t>
            </a:r>
            <a:endParaRPr lang="en-US" sz="1600" dirty="0"/>
          </a:p>
        </p:txBody>
      </p:sp>
      <p:sp>
        <p:nvSpPr>
          <p:cNvPr id="8" name="Text 6"/>
          <p:cNvSpPr/>
          <p:nvPr/>
        </p:nvSpPr>
        <p:spPr>
          <a:xfrm>
            <a:off x="3794760" y="1956816"/>
            <a:ext cx="7772400" cy="512064"/>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The master outline the drafting stage executes against.</a:t>
            </a:r>
            <a:endParaRPr lang="en-US" sz="1600" dirty="0"/>
          </a:p>
        </p:txBody>
      </p:sp>
      <p:sp>
        <p:nvSpPr>
          <p:cNvPr id="9" name="Shape 7"/>
          <p:cNvSpPr/>
          <p:nvPr/>
        </p:nvSpPr>
        <p:spPr>
          <a:xfrm>
            <a:off x="640080" y="2487168"/>
            <a:ext cx="10927080" cy="0"/>
          </a:xfrm>
          <a:prstGeom prst="line">
            <a:avLst/>
          </a:prstGeom>
          <a:noFill/>
          <a:ln w="9525">
            <a:solidFill>
              <a:srgbClr val="D5DEE7"/>
            </a:solidFill>
            <a:prstDash val="solid"/>
          </a:ln>
        </p:spPr>
      </p:sp>
      <p:sp>
        <p:nvSpPr>
          <p:cNvPr id="10" name="Text 8"/>
          <p:cNvSpPr/>
          <p:nvPr/>
        </p:nvSpPr>
        <p:spPr>
          <a:xfrm>
            <a:off x="640080" y="2560320"/>
            <a:ext cx="3017520" cy="411480"/>
          </a:xfrm>
          <a:prstGeom prst="rect">
            <a:avLst/>
          </a:prstGeom>
          <a:noFill/>
          <a:ln/>
        </p:spPr>
        <p:txBody>
          <a:bodyPr wrap="square" lIns="0" tIns="0" rIns="0" bIns="0" rtlCol="0" anchor="ctr"/>
          <a:lstStyle/>
          <a:p>
            <a:pPr indent="0" marL="0">
              <a:buNone/>
            </a:pPr>
            <a:r>
              <a:rPr lang="en-US" sz="1600" b="1" dirty="0">
                <a:solidFill>
                  <a:srgbClr val="0B5CAB"/>
                </a:solidFill>
                <a:latin typeface="Courier New" pitchFamily="34" charset="0"/>
                <a:ea typeface="Courier New" pitchFamily="34" charset="-122"/>
                <a:cs typeface="Courier New" pitchFamily="34" charset="-120"/>
              </a:rPr>
              <a:t>LITERATURE_MAP.md</a:t>
            </a:r>
            <a:endParaRPr lang="en-US" sz="1600" dirty="0"/>
          </a:p>
        </p:txBody>
      </p:sp>
      <p:sp>
        <p:nvSpPr>
          <p:cNvPr id="11" name="Text 9"/>
          <p:cNvSpPr/>
          <p:nvPr/>
        </p:nvSpPr>
        <p:spPr>
          <a:xfrm>
            <a:off x="3794760" y="2542032"/>
            <a:ext cx="7772400" cy="512064"/>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What each source says and which claim it supports. Kills “cited but never read.”</a:t>
            </a:r>
            <a:endParaRPr lang="en-US" sz="1600" dirty="0"/>
          </a:p>
        </p:txBody>
      </p:sp>
      <p:sp>
        <p:nvSpPr>
          <p:cNvPr id="12" name="Shape 10"/>
          <p:cNvSpPr/>
          <p:nvPr/>
        </p:nvSpPr>
        <p:spPr>
          <a:xfrm>
            <a:off x="640080" y="3072384"/>
            <a:ext cx="10927080" cy="0"/>
          </a:xfrm>
          <a:prstGeom prst="line">
            <a:avLst/>
          </a:prstGeom>
          <a:noFill/>
          <a:ln w="9525">
            <a:solidFill>
              <a:srgbClr val="D5DEE7"/>
            </a:solidFill>
            <a:prstDash val="solid"/>
          </a:ln>
        </p:spPr>
      </p:sp>
      <p:sp>
        <p:nvSpPr>
          <p:cNvPr id="13" name="Text 11"/>
          <p:cNvSpPr/>
          <p:nvPr/>
        </p:nvSpPr>
        <p:spPr>
          <a:xfrm>
            <a:off x="640080" y="3145536"/>
            <a:ext cx="3017520" cy="411480"/>
          </a:xfrm>
          <a:prstGeom prst="rect">
            <a:avLst/>
          </a:prstGeom>
          <a:noFill/>
          <a:ln/>
        </p:spPr>
        <p:txBody>
          <a:bodyPr wrap="square" lIns="0" tIns="0" rIns="0" bIns="0" rtlCol="0" anchor="ctr"/>
          <a:lstStyle/>
          <a:p>
            <a:pPr indent="0" marL="0">
              <a:buNone/>
            </a:pPr>
            <a:r>
              <a:rPr lang="en-US" sz="1600" b="1" dirty="0">
                <a:solidFill>
                  <a:srgbClr val="0B5CAB"/>
                </a:solidFill>
                <a:latin typeface="Courier New" pitchFamily="34" charset="0"/>
                <a:ea typeface="Courier New" pitchFamily="34" charset="-122"/>
                <a:cs typeface="Courier New" pitchFamily="34" charset="-120"/>
              </a:rPr>
              <a:t>TONE_CARD.md</a:t>
            </a:r>
            <a:endParaRPr lang="en-US" sz="1600" dirty="0"/>
          </a:p>
        </p:txBody>
      </p:sp>
      <p:sp>
        <p:nvSpPr>
          <p:cNvPr id="14" name="Text 12"/>
          <p:cNvSpPr/>
          <p:nvPr/>
        </p:nvSpPr>
        <p:spPr>
          <a:xfrm>
            <a:off x="3794760" y="3127248"/>
            <a:ext cx="7772400" cy="512064"/>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Your voice, in rules, applied at revision.</a:t>
            </a:r>
            <a:endParaRPr lang="en-US" sz="1600" dirty="0"/>
          </a:p>
        </p:txBody>
      </p:sp>
      <p:sp>
        <p:nvSpPr>
          <p:cNvPr id="15" name="Shape 13"/>
          <p:cNvSpPr/>
          <p:nvPr/>
        </p:nvSpPr>
        <p:spPr>
          <a:xfrm>
            <a:off x="640080" y="3657600"/>
            <a:ext cx="10927080" cy="0"/>
          </a:xfrm>
          <a:prstGeom prst="line">
            <a:avLst/>
          </a:prstGeom>
          <a:noFill/>
          <a:ln w="9525">
            <a:solidFill>
              <a:srgbClr val="D5DEE7"/>
            </a:solidFill>
            <a:prstDash val="solid"/>
          </a:ln>
        </p:spPr>
      </p:sp>
      <p:sp>
        <p:nvSpPr>
          <p:cNvPr id="16" name="Text 14"/>
          <p:cNvSpPr/>
          <p:nvPr/>
        </p:nvSpPr>
        <p:spPr>
          <a:xfrm>
            <a:off x="640080" y="3730752"/>
            <a:ext cx="3017520" cy="411480"/>
          </a:xfrm>
          <a:prstGeom prst="rect">
            <a:avLst/>
          </a:prstGeom>
          <a:noFill/>
          <a:ln/>
        </p:spPr>
        <p:txBody>
          <a:bodyPr wrap="square" lIns="0" tIns="0" rIns="0" bIns="0" rtlCol="0" anchor="ctr"/>
          <a:lstStyle/>
          <a:p>
            <a:pPr indent="0" marL="0">
              <a:buNone/>
            </a:pPr>
            <a:r>
              <a:rPr lang="en-US" sz="1600" b="1" dirty="0">
                <a:solidFill>
                  <a:srgbClr val="0B5CAB"/>
                </a:solidFill>
                <a:latin typeface="Courier New" pitchFamily="34" charset="0"/>
                <a:ea typeface="Courier New" pitchFamily="34" charset="-122"/>
                <a:cs typeface="Courier New" pitchFamily="34" charset="-120"/>
              </a:rPr>
              <a:t>REVISION_PLAN.md</a:t>
            </a:r>
            <a:endParaRPr lang="en-US" sz="1600" dirty="0"/>
          </a:p>
        </p:txBody>
      </p:sp>
      <p:sp>
        <p:nvSpPr>
          <p:cNvPr id="17" name="Text 15"/>
          <p:cNvSpPr/>
          <p:nvPr/>
        </p:nvSpPr>
        <p:spPr>
          <a:xfrm>
            <a:off x="3794760" y="3712464"/>
            <a:ext cx="7772400" cy="512064"/>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Diagnoses first, from each deep-dive review, before any fixing.</a:t>
            </a:r>
            <a:endParaRPr lang="en-US" sz="1600" dirty="0"/>
          </a:p>
        </p:txBody>
      </p:sp>
      <p:sp>
        <p:nvSpPr>
          <p:cNvPr id="18" name="Shape 16"/>
          <p:cNvSpPr/>
          <p:nvPr/>
        </p:nvSpPr>
        <p:spPr>
          <a:xfrm>
            <a:off x="640080" y="4242816"/>
            <a:ext cx="10927080" cy="0"/>
          </a:xfrm>
          <a:prstGeom prst="line">
            <a:avLst/>
          </a:prstGeom>
          <a:noFill/>
          <a:ln w="9525">
            <a:solidFill>
              <a:srgbClr val="D5DEE7"/>
            </a:solidFill>
            <a:prstDash val="solid"/>
          </a:ln>
        </p:spPr>
      </p:sp>
      <p:sp>
        <p:nvSpPr>
          <p:cNvPr id="19" name="Text 17"/>
          <p:cNvSpPr/>
          <p:nvPr/>
        </p:nvSpPr>
        <p:spPr>
          <a:xfrm>
            <a:off x="640080" y="4315968"/>
            <a:ext cx="3017520" cy="411480"/>
          </a:xfrm>
          <a:prstGeom prst="rect">
            <a:avLst/>
          </a:prstGeom>
          <a:noFill/>
          <a:ln/>
        </p:spPr>
        <p:txBody>
          <a:bodyPr wrap="square" lIns="0" tIns="0" rIns="0" bIns="0" rtlCol="0" anchor="ctr"/>
          <a:lstStyle/>
          <a:p>
            <a:pPr indent="0" marL="0">
              <a:buNone/>
            </a:pPr>
            <a:r>
              <a:rPr lang="en-US" sz="1600" b="1" dirty="0">
                <a:solidFill>
                  <a:srgbClr val="0B5CAB"/>
                </a:solidFill>
                <a:latin typeface="Courier New" pitchFamily="34" charset="0"/>
                <a:ea typeface="Courier New" pitchFamily="34" charset="-122"/>
                <a:cs typeface="Courier New" pitchFamily="34" charset="-120"/>
              </a:rPr>
              <a:t>REVIEWER_RESPONSE.md</a:t>
            </a:r>
            <a:endParaRPr lang="en-US" sz="1600" dirty="0"/>
          </a:p>
        </p:txBody>
      </p:sp>
      <p:sp>
        <p:nvSpPr>
          <p:cNvPr id="20" name="Text 18"/>
          <p:cNvSpPr/>
          <p:nvPr/>
        </p:nvSpPr>
        <p:spPr>
          <a:xfrm>
            <a:off x="3794760" y="4297680"/>
            <a:ext cx="7772400" cy="512064"/>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The point-by-point R&amp;R response in progress.</a:t>
            </a:r>
            <a:endParaRPr lang="en-US" sz="1600" dirty="0"/>
          </a:p>
        </p:txBody>
      </p:sp>
      <p:sp>
        <p:nvSpPr>
          <p:cNvPr id="21" name="Shape 19"/>
          <p:cNvSpPr/>
          <p:nvPr/>
        </p:nvSpPr>
        <p:spPr>
          <a:xfrm>
            <a:off x="640080" y="4828032"/>
            <a:ext cx="10927080" cy="0"/>
          </a:xfrm>
          <a:prstGeom prst="line">
            <a:avLst/>
          </a:prstGeom>
          <a:noFill/>
          <a:ln w="9525">
            <a:solidFill>
              <a:srgbClr val="D5DEE7"/>
            </a:solidFill>
            <a:prstDash val="solid"/>
          </a:ln>
        </p:spPr>
      </p:sp>
      <p:sp>
        <p:nvSpPr>
          <p:cNvPr id="22" name="Shape 20"/>
          <p:cNvSpPr/>
          <p:nvPr/>
        </p:nvSpPr>
        <p:spPr>
          <a:xfrm>
            <a:off x="640080" y="5029200"/>
            <a:ext cx="10927080" cy="1463040"/>
          </a:xfrm>
          <a:prstGeom prst="roundRect">
            <a:avLst>
              <a:gd name="adj" fmla="val 4375"/>
            </a:avLst>
          </a:prstGeom>
          <a:solidFill>
            <a:srgbClr val="002E5D"/>
          </a:solidFill>
          <a:ln w="12700">
            <a:solidFill>
              <a:srgbClr val="002E5D"/>
            </a:solidFill>
            <a:prstDash val="solid"/>
          </a:ln>
        </p:spPr>
      </p:sp>
      <p:sp>
        <p:nvSpPr>
          <p:cNvPr id="23" name="Text 21"/>
          <p:cNvSpPr/>
          <p:nvPr/>
        </p:nvSpPr>
        <p:spPr>
          <a:xfrm>
            <a:off x="960120" y="5138928"/>
            <a:ext cx="10332720" cy="128016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Create them all at once, then make it a rule.  </a:t>
            </a:r>
            <a:pPr indent="0" marL="0">
              <a:buNone/>
            </a:pPr>
            <a:r>
              <a:rPr lang="en-US" sz="1500" i="1" dirty="0">
                <a:solidFill>
                  <a:srgbClr val="D6E2EE"/>
                </a:solidFill>
                <a:latin typeface="Calibri" pitchFamily="34" charset="0"/>
                <a:ea typeface="Calibri" pitchFamily="34" charset="-122"/>
                <a:cs typeface="Calibri" pitchFamily="34" charset="-120"/>
              </a:rPr>
              <a:t>“Set up my research project folder: create PROJECT_CONTEXT.md by interviewing me one question at a time, then OUTLINE.md, LITERATURE_MAP.md, TONE_CARD.md, REVISION_PLAN.md, and REVIEWER_RESPONSE.md as stubs with usage instructions at the top of each. Save this procedure as a skill named project-scaffold.”</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SETUP, CONTINUED</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Connect real literature databases first</a:t>
            </a:r>
            <a:endParaRPr lang="en-US" sz="3300" dirty="0"/>
          </a:p>
        </p:txBody>
      </p:sp>
      <p:sp>
        <p:nvSpPr>
          <p:cNvPr id="4" name="Shape 2"/>
          <p:cNvSpPr/>
          <p:nvPr/>
        </p:nvSpPr>
        <p:spPr>
          <a:xfrm>
            <a:off x="640080" y="1463040"/>
            <a:ext cx="5349240" cy="2286000"/>
          </a:xfrm>
          <a:prstGeom prst="roundRect">
            <a:avLst>
              <a:gd name="adj" fmla="val 2800"/>
            </a:avLst>
          </a:prstGeom>
          <a:solidFill>
            <a:srgbClr val="F4F8FB"/>
          </a:solidFill>
          <a:ln w="12700">
            <a:solidFill>
              <a:srgbClr val="D5DEE7"/>
            </a:solidFill>
            <a:prstDash val="solid"/>
          </a:ln>
        </p:spPr>
      </p:sp>
      <p:sp>
        <p:nvSpPr>
          <p:cNvPr id="5" name="Text 3"/>
          <p:cNvSpPr/>
          <p:nvPr/>
        </p:nvSpPr>
        <p:spPr>
          <a:xfrm>
            <a:off x="914400" y="169164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Consensus.ai</a:t>
            </a:r>
            <a:endParaRPr lang="en-US" sz="1900" dirty="0"/>
          </a:p>
        </p:txBody>
      </p:sp>
      <p:sp>
        <p:nvSpPr>
          <p:cNvPr id="6" name="Text 4"/>
          <p:cNvSpPr/>
          <p:nvPr/>
        </p:nvSpPr>
        <p:spPr>
          <a:xfrm>
            <a:off x="914400" y="2103120"/>
            <a:ext cx="4846320" cy="146304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Searches 200M+ peer-reviewed papers, returns evidence-linked synthesis. Use for discovery and terminology.</a:t>
            </a:r>
            <a:endParaRPr lang="en-US" sz="1600" dirty="0"/>
          </a:p>
        </p:txBody>
      </p:sp>
      <p:sp>
        <p:nvSpPr>
          <p:cNvPr id="7" name="Shape 5"/>
          <p:cNvSpPr/>
          <p:nvPr/>
        </p:nvSpPr>
        <p:spPr>
          <a:xfrm>
            <a:off x="6217920" y="1463040"/>
            <a:ext cx="5349240" cy="2286000"/>
          </a:xfrm>
          <a:prstGeom prst="roundRect">
            <a:avLst>
              <a:gd name="adj" fmla="val 2800"/>
            </a:avLst>
          </a:prstGeom>
          <a:solidFill>
            <a:srgbClr val="F4F8FB"/>
          </a:solidFill>
          <a:ln w="12700">
            <a:solidFill>
              <a:srgbClr val="D5DEE7"/>
            </a:solidFill>
            <a:prstDash val="solid"/>
          </a:ln>
        </p:spPr>
      </p:sp>
      <p:sp>
        <p:nvSpPr>
          <p:cNvPr id="8" name="Text 6"/>
          <p:cNvSpPr/>
          <p:nvPr/>
        </p:nvSpPr>
        <p:spPr>
          <a:xfrm>
            <a:off x="6492240" y="169164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Scholar Gateway</a:t>
            </a:r>
            <a:endParaRPr lang="en-US" sz="1900" dirty="0"/>
          </a:p>
        </p:txBody>
      </p:sp>
      <p:sp>
        <p:nvSpPr>
          <p:cNvPr id="9" name="Text 7"/>
          <p:cNvSpPr/>
          <p:nvPr/>
        </p:nvSpPr>
        <p:spPr>
          <a:xfrm>
            <a:off x="6492240" y="2103120"/>
            <a:ext cx="4846320" cy="146304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Bibliographic metadata, full citation details, abstracts. Use for verification.</a:t>
            </a:r>
            <a:endParaRPr lang="en-US" sz="1600" dirty="0"/>
          </a:p>
        </p:txBody>
      </p:sp>
      <p:sp>
        <p:nvSpPr>
          <p:cNvPr id="10" name="Shape 8"/>
          <p:cNvSpPr/>
          <p:nvPr/>
        </p:nvSpPr>
        <p:spPr>
          <a:xfrm>
            <a:off x="640080" y="4023360"/>
            <a:ext cx="10927080" cy="1737360"/>
          </a:xfrm>
          <a:prstGeom prst="roundRect">
            <a:avLst>
              <a:gd name="adj" fmla="val 3684"/>
            </a:avLst>
          </a:prstGeom>
          <a:solidFill>
            <a:srgbClr val="002E5D"/>
          </a:solidFill>
          <a:ln w="12700">
            <a:solidFill>
              <a:srgbClr val="002E5D"/>
            </a:solidFill>
            <a:prstDash val="solid"/>
          </a:ln>
        </p:spPr>
      </p:sp>
      <p:sp>
        <p:nvSpPr>
          <p:cNvPr id="11" name="Text 9"/>
          <p:cNvSpPr/>
          <p:nvPr/>
        </p:nvSpPr>
        <p:spPr>
          <a:xfrm>
            <a:off x="960120" y="4160520"/>
            <a:ext cx="10332720" cy="146304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Neither replaces Scopus, Web of Science, AIS eLibrary, ACM, or IEEE for a formal, reproducible search count. </a:t>
            </a:r>
            <a:pPr indent="0" marL="0">
              <a:buNone/>
            </a:pPr>
            <a:r>
              <a:rPr lang="en-US" sz="1700" dirty="0">
                <a:solidFill>
                  <a:srgbClr val="D6E2EE"/>
                </a:solidFill>
                <a:latin typeface="Calibri" pitchFamily="34" charset="0"/>
                <a:ea typeface="Calibri" pitchFamily="34" charset="-122"/>
                <a:cs typeface="Calibri" pitchFamily="34" charset="-120"/>
              </a:rPr>
              <a:t>Connected databases mean retrieval is grounded instead of from memory. And for the papers that carry your argument, download the full text and have it read completely. Nothing assumed, nothing inferred from an abstract.</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0:23 · YOU CHOOSE</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Where do we go next?</a:t>
            </a:r>
            <a:endParaRPr lang="en-US" sz="3300" dirty="0"/>
          </a:p>
        </p:txBody>
      </p:sp>
      <p:sp>
        <p:nvSpPr>
          <p:cNvPr id="4" name="Text 2"/>
          <p:cNvSpPr/>
          <p:nvPr/>
        </p:nvSpPr>
        <p:spPr>
          <a:xfrm>
            <a:off x="640080" y="1188720"/>
            <a:ext cx="10927080" cy="347472"/>
          </a:xfrm>
          <a:prstGeom prst="rect">
            <a:avLst/>
          </a:prstGeom>
          <a:noFill/>
          <a:ln/>
        </p:spPr>
        <p:txBody>
          <a:bodyPr wrap="square" lIns="0" tIns="0" rIns="0" bIns="0" rtlCol="0" anchor="ctr"/>
          <a:lstStyle/>
          <a:p>
            <a:pPr indent="0" marL="0">
              <a:buNone/>
            </a:pPr>
            <a:r>
              <a:rPr lang="en-US" sz="1600" dirty="0">
                <a:solidFill>
                  <a:srgbClr val="5C6B7A"/>
                </a:solidFill>
                <a:latin typeface="Calibri" pitchFamily="34" charset="0"/>
                <a:ea typeface="Calibri" pitchFamily="34" charset="-122"/>
                <a:cs typeface="Calibri" pitchFamily="34" charset="-120"/>
              </a:rPr>
              <a:t>Every stop below has slides and a working skill behind it. Call them out; we go where the room wants.</a:t>
            </a:r>
            <a:endParaRPr lang="en-US" sz="1600" dirty="0"/>
          </a:p>
        </p:txBody>
      </p:sp>
      <p:sp>
        <p:nvSpPr>
          <p:cNvPr id="5" name="Shape 3"/>
          <p:cNvSpPr/>
          <p:nvPr/>
        </p:nvSpPr>
        <p:spPr>
          <a:xfrm>
            <a:off x="640080" y="1627632"/>
            <a:ext cx="5349240" cy="777240"/>
          </a:xfrm>
          <a:prstGeom prst="roundRect">
            <a:avLst>
              <a:gd name="adj" fmla="val 8235"/>
            </a:avLst>
          </a:prstGeom>
          <a:solidFill>
            <a:srgbClr val="F4F8FB"/>
          </a:solidFill>
          <a:ln w="12700">
            <a:solidFill>
              <a:srgbClr val="D5DEE7"/>
            </a:solidFill>
            <a:prstDash val="solid"/>
          </a:ln>
        </p:spPr>
      </p:sp>
      <p:sp>
        <p:nvSpPr>
          <p:cNvPr id="6" name="Text 4"/>
          <p:cNvSpPr/>
          <p:nvPr/>
        </p:nvSpPr>
        <p:spPr>
          <a:xfrm>
            <a:off x="868680" y="167335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Systematic review at scale  </a:t>
            </a:r>
            <a:pPr indent="0" marL="0">
              <a:buNone/>
            </a:pPr>
            <a:r>
              <a:rPr lang="en-US" sz="1200" dirty="0">
                <a:solidFill>
                  <a:srgbClr val="5C6B7A"/>
                </a:solidFill>
                <a:latin typeface="Calibri" pitchFamily="34" charset="0"/>
                <a:ea typeface="Calibri" pitchFamily="34" charset="-122"/>
                <a:cs typeface="Calibri" pitchFamily="34" charset="-120"/>
              </a:rPr>
              <a:t>plan, search, screen, log</a:t>
            </a:r>
            <a:endParaRPr lang="en-US" sz="1500" dirty="0"/>
          </a:p>
        </p:txBody>
      </p:sp>
      <p:sp>
        <p:nvSpPr>
          <p:cNvPr id="7" name="Shape 5"/>
          <p:cNvSpPr/>
          <p:nvPr/>
        </p:nvSpPr>
        <p:spPr>
          <a:xfrm>
            <a:off x="5413248" y="1819656"/>
            <a:ext cx="402336" cy="402336"/>
          </a:xfrm>
          <a:prstGeom prst="ellipse">
            <a:avLst/>
          </a:prstGeom>
          <a:solidFill>
            <a:srgbClr val="C28E2E"/>
          </a:solidFill>
          <a:ln w="12700">
            <a:solidFill>
              <a:srgbClr val="C28E2E"/>
            </a:solidFill>
            <a:prstDash val="solid"/>
          </a:ln>
        </p:spPr>
      </p:sp>
      <p:sp>
        <p:nvSpPr>
          <p:cNvPr id="8" name="Text 6"/>
          <p:cNvSpPr/>
          <p:nvPr/>
        </p:nvSpPr>
        <p:spPr>
          <a:xfrm>
            <a:off x="5321808" y="181965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15</a:t>
            </a:r>
            <a:endParaRPr lang="en-US" sz="1500" dirty="0"/>
          </a:p>
        </p:txBody>
      </p:sp>
      <p:sp>
        <p:nvSpPr>
          <p:cNvPr id="9" name="Shape 7"/>
          <p:cNvSpPr/>
          <p:nvPr/>
        </p:nvSpPr>
        <p:spPr>
          <a:xfrm>
            <a:off x="6217920" y="1627632"/>
            <a:ext cx="5349240" cy="777240"/>
          </a:xfrm>
          <a:prstGeom prst="roundRect">
            <a:avLst>
              <a:gd name="adj" fmla="val 8235"/>
            </a:avLst>
          </a:prstGeom>
          <a:solidFill>
            <a:srgbClr val="F4F8FB"/>
          </a:solidFill>
          <a:ln w="12700">
            <a:solidFill>
              <a:srgbClr val="D5DEE7"/>
            </a:solidFill>
            <a:prstDash val="solid"/>
          </a:ln>
        </p:spPr>
      </p:sp>
      <p:sp>
        <p:nvSpPr>
          <p:cNvPr id="10" name="Text 8"/>
          <p:cNvSpPr/>
          <p:nvPr/>
        </p:nvSpPr>
        <p:spPr>
          <a:xfrm>
            <a:off x="6446520" y="167335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Citation integrity  </a:t>
            </a:r>
            <a:pPr indent="0" marL="0">
              <a:buNone/>
            </a:pPr>
            <a:r>
              <a:rPr lang="en-US" sz="1200" dirty="0">
                <a:solidFill>
                  <a:srgbClr val="5C6B7A"/>
                </a:solidFill>
                <a:latin typeface="Calibri" pitchFamily="34" charset="0"/>
                <a:ea typeface="Calibri" pitchFamily="34" charset="-122"/>
                <a:cs typeface="Calibri" pitchFamily="34" charset="-120"/>
              </a:rPr>
              <a:t>four failure types + the skill that catches them</a:t>
            </a:r>
            <a:endParaRPr lang="en-US" sz="1500" dirty="0"/>
          </a:p>
        </p:txBody>
      </p:sp>
      <p:sp>
        <p:nvSpPr>
          <p:cNvPr id="11" name="Shape 9"/>
          <p:cNvSpPr/>
          <p:nvPr/>
        </p:nvSpPr>
        <p:spPr>
          <a:xfrm>
            <a:off x="10991088" y="1819656"/>
            <a:ext cx="402336" cy="402336"/>
          </a:xfrm>
          <a:prstGeom prst="ellipse">
            <a:avLst/>
          </a:prstGeom>
          <a:solidFill>
            <a:srgbClr val="C28E2E"/>
          </a:solidFill>
          <a:ln w="12700">
            <a:solidFill>
              <a:srgbClr val="C28E2E"/>
            </a:solidFill>
            <a:prstDash val="solid"/>
          </a:ln>
        </p:spPr>
      </p:sp>
      <p:sp>
        <p:nvSpPr>
          <p:cNvPr id="12" name="Text 10"/>
          <p:cNvSpPr/>
          <p:nvPr/>
        </p:nvSpPr>
        <p:spPr>
          <a:xfrm>
            <a:off x="10899648" y="181965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16</a:t>
            </a:r>
            <a:endParaRPr lang="en-US" sz="1500" dirty="0"/>
          </a:p>
        </p:txBody>
      </p:sp>
      <p:sp>
        <p:nvSpPr>
          <p:cNvPr id="13" name="Shape 11"/>
          <p:cNvSpPr/>
          <p:nvPr/>
        </p:nvSpPr>
        <p:spPr>
          <a:xfrm>
            <a:off x="640080" y="2496312"/>
            <a:ext cx="5349240" cy="777240"/>
          </a:xfrm>
          <a:prstGeom prst="roundRect">
            <a:avLst>
              <a:gd name="adj" fmla="val 8235"/>
            </a:avLst>
          </a:prstGeom>
          <a:solidFill>
            <a:srgbClr val="F4F8FB"/>
          </a:solidFill>
          <a:ln w="12700">
            <a:solidFill>
              <a:srgbClr val="D5DEE7"/>
            </a:solidFill>
            <a:prstDash val="solid"/>
          </a:ln>
        </p:spPr>
      </p:sp>
      <p:sp>
        <p:nvSpPr>
          <p:cNvPr id="14" name="Text 12"/>
          <p:cNvSpPr/>
          <p:nvPr/>
        </p:nvSpPr>
        <p:spPr>
          <a:xfrm>
            <a:off x="868680" y="254203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Reviewer 2, before submission  </a:t>
            </a:r>
            <a:pPr indent="0" marL="0">
              <a:buNone/>
            </a:pPr>
            <a:r>
              <a:rPr lang="en-US" sz="1200" dirty="0">
                <a:solidFill>
                  <a:srgbClr val="5C6B7A"/>
                </a:solidFill>
                <a:latin typeface="Calibri" pitchFamily="34" charset="0"/>
                <a:ea typeface="Calibri" pitchFamily="34" charset="-122"/>
                <a:cs typeface="Calibri" pitchFamily="34" charset="-120"/>
              </a:rPr>
              <a:t>a mock referee report on a real manuscript</a:t>
            </a:r>
            <a:endParaRPr lang="en-US" sz="1500" dirty="0"/>
          </a:p>
        </p:txBody>
      </p:sp>
      <p:sp>
        <p:nvSpPr>
          <p:cNvPr id="15" name="Shape 13"/>
          <p:cNvSpPr/>
          <p:nvPr/>
        </p:nvSpPr>
        <p:spPr>
          <a:xfrm>
            <a:off x="5413248" y="2688336"/>
            <a:ext cx="402336" cy="402336"/>
          </a:xfrm>
          <a:prstGeom prst="ellipse">
            <a:avLst/>
          </a:prstGeom>
          <a:solidFill>
            <a:srgbClr val="C28E2E"/>
          </a:solidFill>
          <a:ln w="12700">
            <a:solidFill>
              <a:srgbClr val="C28E2E"/>
            </a:solidFill>
            <a:prstDash val="solid"/>
          </a:ln>
        </p:spPr>
      </p:sp>
      <p:sp>
        <p:nvSpPr>
          <p:cNvPr id="16" name="Text 14"/>
          <p:cNvSpPr/>
          <p:nvPr/>
        </p:nvSpPr>
        <p:spPr>
          <a:xfrm>
            <a:off x="5321808" y="268833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17</a:t>
            </a:r>
            <a:endParaRPr lang="en-US" sz="1500" dirty="0"/>
          </a:p>
        </p:txBody>
      </p:sp>
      <p:sp>
        <p:nvSpPr>
          <p:cNvPr id="17" name="Shape 15"/>
          <p:cNvSpPr/>
          <p:nvPr/>
        </p:nvSpPr>
        <p:spPr>
          <a:xfrm>
            <a:off x="6217920" y="2496312"/>
            <a:ext cx="5349240" cy="777240"/>
          </a:xfrm>
          <a:prstGeom prst="roundRect">
            <a:avLst>
              <a:gd name="adj" fmla="val 8235"/>
            </a:avLst>
          </a:prstGeom>
          <a:solidFill>
            <a:srgbClr val="F4F8FB"/>
          </a:solidFill>
          <a:ln w="12700">
            <a:solidFill>
              <a:srgbClr val="D5DEE7"/>
            </a:solidFill>
            <a:prstDash val="solid"/>
          </a:ln>
        </p:spPr>
      </p:sp>
      <p:sp>
        <p:nvSpPr>
          <p:cNvPr id="18" name="Text 16"/>
          <p:cNvSpPr/>
          <p:nvPr/>
        </p:nvSpPr>
        <p:spPr>
          <a:xfrm>
            <a:off x="6446520" y="254203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The IRB application  </a:t>
            </a:r>
            <a:pPr indent="0" marL="0">
              <a:buNone/>
            </a:pPr>
            <a:r>
              <a:rPr lang="en-US" sz="1200" dirty="0">
                <a:solidFill>
                  <a:srgbClr val="5C6B7A"/>
                </a:solidFill>
                <a:latin typeface="Calibri" pitchFamily="34" charset="0"/>
                <a:ea typeface="Calibri" pitchFamily="34" charset="-122"/>
                <a:cs typeface="Calibri" pitchFamily="34" charset="-120"/>
              </a:rPr>
              <a:t>protocol, consent, recruitment text, drafted</a:t>
            </a:r>
            <a:endParaRPr lang="en-US" sz="1500" dirty="0"/>
          </a:p>
        </p:txBody>
      </p:sp>
      <p:sp>
        <p:nvSpPr>
          <p:cNvPr id="19" name="Shape 17"/>
          <p:cNvSpPr/>
          <p:nvPr/>
        </p:nvSpPr>
        <p:spPr>
          <a:xfrm>
            <a:off x="10991088" y="2688336"/>
            <a:ext cx="402336" cy="402336"/>
          </a:xfrm>
          <a:prstGeom prst="ellipse">
            <a:avLst/>
          </a:prstGeom>
          <a:solidFill>
            <a:srgbClr val="C28E2E"/>
          </a:solidFill>
          <a:ln w="12700">
            <a:solidFill>
              <a:srgbClr val="C28E2E"/>
            </a:solidFill>
            <a:prstDash val="solid"/>
          </a:ln>
        </p:spPr>
      </p:sp>
      <p:sp>
        <p:nvSpPr>
          <p:cNvPr id="20" name="Text 18"/>
          <p:cNvSpPr/>
          <p:nvPr/>
        </p:nvSpPr>
        <p:spPr>
          <a:xfrm>
            <a:off x="10899648" y="268833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18</a:t>
            </a:r>
            <a:endParaRPr lang="en-US" sz="1500" dirty="0"/>
          </a:p>
        </p:txBody>
      </p:sp>
      <p:sp>
        <p:nvSpPr>
          <p:cNvPr id="21" name="Shape 19"/>
          <p:cNvSpPr/>
          <p:nvPr/>
        </p:nvSpPr>
        <p:spPr>
          <a:xfrm>
            <a:off x="640080" y="3364992"/>
            <a:ext cx="5349240" cy="777240"/>
          </a:xfrm>
          <a:prstGeom prst="roundRect">
            <a:avLst>
              <a:gd name="adj" fmla="val 8235"/>
            </a:avLst>
          </a:prstGeom>
          <a:solidFill>
            <a:srgbClr val="F4F8FB"/>
          </a:solidFill>
          <a:ln w="12700">
            <a:solidFill>
              <a:srgbClr val="D5DEE7"/>
            </a:solidFill>
            <a:prstDash val="solid"/>
          </a:ln>
        </p:spPr>
      </p:sp>
      <p:sp>
        <p:nvSpPr>
          <p:cNvPr id="22" name="Text 20"/>
          <p:cNvSpPr/>
          <p:nvPr/>
        </p:nvSpPr>
        <p:spPr>
          <a:xfrm>
            <a:off x="868680" y="341071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Preregistration + OSF  </a:t>
            </a:r>
            <a:pPr indent="0" marL="0">
              <a:buNone/>
            </a:pPr>
            <a:r>
              <a:rPr lang="en-US" sz="1200" dirty="0">
                <a:solidFill>
                  <a:srgbClr val="5C6B7A"/>
                </a:solidFill>
                <a:latin typeface="Calibri" pitchFamily="34" charset="0"/>
                <a:ea typeface="Calibri" pitchFamily="34" charset="-122"/>
                <a:cs typeface="Calibri" pitchFamily="34" charset="-120"/>
              </a:rPr>
              <a:t>the registration and the upload bundle</a:t>
            </a:r>
            <a:endParaRPr lang="en-US" sz="1500" dirty="0"/>
          </a:p>
        </p:txBody>
      </p:sp>
      <p:sp>
        <p:nvSpPr>
          <p:cNvPr id="23" name="Shape 21"/>
          <p:cNvSpPr/>
          <p:nvPr/>
        </p:nvSpPr>
        <p:spPr>
          <a:xfrm>
            <a:off x="5413248" y="3557016"/>
            <a:ext cx="402336" cy="402336"/>
          </a:xfrm>
          <a:prstGeom prst="ellipse">
            <a:avLst/>
          </a:prstGeom>
          <a:solidFill>
            <a:srgbClr val="C28E2E"/>
          </a:solidFill>
          <a:ln w="12700">
            <a:solidFill>
              <a:srgbClr val="C28E2E"/>
            </a:solidFill>
            <a:prstDash val="solid"/>
          </a:ln>
        </p:spPr>
      </p:sp>
      <p:sp>
        <p:nvSpPr>
          <p:cNvPr id="24" name="Text 22"/>
          <p:cNvSpPr/>
          <p:nvPr/>
        </p:nvSpPr>
        <p:spPr>
          <a:xfrm>
            <a:off x="5321808" y="355701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19</a:t>
            </a:r>
            <a:endParaRPr lang="en-US" sz="1500" dirty="0"/>
          </a:p>
        </p:txBody>
      </p:sp>
      <p:sp>
        <p:nvSpPr>
          <p:cNvPr id="25" name="Shape 23"/>
          <p:cNvSpPr/>
          <p:nvPr/>
        </p:nvSpPr>
        <p:spPr>
          <a:xfrm>
            <a:off x="6217920" y="3364992"/>
            <a:ext cx="5349240" cy="777240"/>
          </a:xfrm>
          <a:prstGeom prst="roundRect">
            <a:avLst>
              <a:gd name="adj" fmla="val 8235"/>
            </a:avLst>
          </a:prstGeom>
          <a:solidFill>
            <a:srgbClr val="F4F8FB"/>
          </a:solidFill>
          <a:ln w="12700">
            <a:solidFill>
              <a:srgbClr val="D5DEE7"/>
            </a:solidFill>
            <a:prstDash val="solid"/>
          </a:ln>
        </p:spPr>
      </p:sp>
      <p:sp>
        <p:nvSpPr>
          <p:cNvPr id="26" name="Text 24"/>
          <p:cNvSpPr/>
          <p:nvPr/>
        </p:nvSpPr>
        <p:spPr>
          <a:xfrm>
            <a:off x="6446520" y="341071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Qualtrics, generated  </a:t>
            </a:r>
            <a:pPr indent="0" marL="0">
              <a:buNone/>
            </a:pPr>
            <a:r>
              <a:rPr lang="en-US" sz="1200" dirty="0">
                <a:solidFill>
                  <a:srgbClr val="5C6B7A"/>
                </a:solidFill>
                <a:latin typeface="Calibri" pitchFamily="34" charset="0"/>
                <a:ea typeface="Calibri" pitchFamily="34" charset="-122"/>
                <a:cs typeface="Calibri" pitchFamily="34" charset="-120"/>
              </a:rPr>
              <a:t>your survey built through the API</a:t>
            </a:r>
            <a:endParaRPr lang="en-US" sz="1500" dirty="0"/>
          </a:p>
        </p:txBody>
      </p:sp>
      <p:sp>
        <p:nvSpPr>
          <p:cNvPr id="27" name="Shape 25"/>
          <p:cNvSpPr/>
          <p:nvPr/>
        </p:nvSpPr>
        <p:spPr>
          <a:xfrm>
            <a:off x="10991088" y="3557016"/>
            <a:ext cx="402336" cy="402336"/>
          </a:xfrm>
          <a:prstGeom prst="ellipse">
            <a:avLst/>
          </a:prstGeom>
          <a:solidFill>
            <a:srgbClr val="C28E2E"/>
          </a:solidFill>
          <a:ln w="12700">
            <a:solidFill>
              <a:srgbClr val="C28E2E"/>
            </a:solidFill>
            <a:prstDash val="solid"/>
          </a:ln>
        </p:spPr>
      </p:sp>
      <p:sp>
        <p:nvSpPr>
          <p:cNvPr id="28" name="Text 26"/>
          <p:cNvSpPr/>
          <p:nvPr/>
        </p:nvSpPr>
        <p:spPr>
          <a:xfrm>
            <a:off x="10899648" y="355701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20</a:t>
            </a:r>
            <a:endParaRPr lang="en-US" sz="1500" dirty="0"/>
          </a:p>
        </p:txBody>
      </p:sp>
      <p:sp>
        <p:nvSpPr>
          <p:cNvPr id="29" name="Shape 27"/>
          <p:cNvSpPr/>
          <p:nvPr/>
        </p:nvSpPr>
        <p:spPr>
          <a:xfrm>
            <a:off x="640080" y="4233672"/>
            <a:ext cx="5349240" cy="777240"/>
          </a:xfrm>
          <a:prstGeom prst="roundRect">
            <a:avLst>
              <a:gd name="adj" fmla="val 8235"/>
            </a:avLst>
          </a:prstGeom>
          <a:solidFill>
            <a:srgbClr val="F4F8FB"/>
          </a:solidFill>
          <a:ln w="12700">
            <a:solidFill>
              <a:srgbClr val="D5DEE7"/>
            </a:solidFill>
            <a:prstDash val="solid"/>
          </a:ln>
        </p:spPr>
      </p:sp>
      <p:sp>
        <p:nvSpPr>
          <p:cNvPr id="30" name="Text 28"/>
          <p:cNvSpPr/>
          <p:nvPr/>
        </p:nvSpPr>
        <p:spPr>
          <a:xfrm>
            <a:off x="868680" y="427939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Your tone card  </a:t>
            </a:r>
            <a:pPr indent="0" marL="0">
              <a:buNone/>
            </a:pPr>
            <a:r>
              <a:rPr lang="en-US" sz="1200" dirty="0">
                <a:solidFill>
                  <a:srgbClr val="5C6B7A"/>
                </a:solidFill>
                <a:latin typeface="Calibri" pitchFamily="34" charset="0"/>
                <a:ea typeface="Calibri" pitchFamily="34" charset="-122"/>
                <a:cs typeface="Calibri" pitchFamily="34" charset="-120"/>
              </a:rPr>
              <a:t>your voice, extracted into rules</a:t>
            </a:r>
            <a:endParaRPr lang="en-US" sz="1500" dirty="0"/>
          </a:p>
        </p:txBody>
      </p:sp>
      <p:sp>
        <p:nvSpPr>
          <p:cNvPr id="31" name="Shape 29"/>
          <p:cNvSpPr/>
          <p:nvPr/>
        </p:nvSpPr>
        <p:spPr>
          <a:xfrm>
            <a:off x="5413248" y="4425696"/>
            <a:ext cx="402336" cy="402336"/>
          </a:xfrm>
          <a:prstGeom prst="ellipse">
            <a:avLst/>
          </a:prstGeom>
          <a:solidFill>
            <a:srgbClr val="C28E2E"/>
          </a:solidFill>
          <a:ln w="12700">
            <a:solidFill>
              <a:srgbClr val="C28E2E"/>
            </a:solidFill>
            <a:prstDash val="solid"/>
          </a:ln>
        </p:spPr>
      </p:sp>
      <p:sp>
        <p:nvSpPr>
          <p:cNvPr id="32" name="Text 30"/>
          <p:cNvSpPr/>
          <p:nvPr/>
        </p:nvSpPr>
        <p:spPr>
          <a:xfrm>
            <a:off x="5321808" y="442569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21</a:t>
            </a:r>
            <a:endParaRPr lang="en-US" sz="1500" dirty="0"/>
          </a:p>
        </p:txBody>
      </p:sp>
      <p:sp>
        <p:nvSpPr>
          <p:cNvPr id="33" name="Shape 31"/>
          <p:cNvSpPr/>
          <p:nvPr/>
        </p:nvSpPr>
        <p:spPr>
          <a:xfrm>
            <a:off x="6217920" y="4233672"/>
            <a:ext cx="5349240" cy="777240"/>
          </a:xfrm>
          <a:prstGeom prst="roundRect">
            <a:avLst>
              <a:gd name="adj" fmla="val 8235"/>
            </a:avLst>
          </a:prstGeom>
          <a:solidFill>
            <a:srgbClr val="F4F8FB"/>
          </a:solidFill>
          <a:ln w="12700">
            <a:solidFill>
              <a:srgbClr val="D5DEE7"/>
            </a:solidFill>
            <a:prstDash val="solid"/>
          </a:ln>
        </p:spPr>
      </p:sp>
      <p:sp>
        <p:nvSpPr>
          <p:cNvPr id="34" name="Text 32"/>
          <p:cNvSpPr/>
          <p:nvPr/>
        </p:nvSpPr>
        <p:spPr>
          <a:xfrm>
            <a:off x="6446520" y="427939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Benchmark against the best  </a:t>
            </a:r>
            <a:pPr indent="0" marL="0">
              <a:buNone/>
            </a:pPr>
            <a:r>
              <a:rPr lang="en-US" sz="1200" dirty="0">
                <a:solidFill>
                  <a:srgbClr val="5C6B7A"/>
                </a:solidFill>
                <a:latin typeface="Calibri" pitchFamily="34" charset="0"/>
                <a:ea typeface="Calibri" pitchFamily="34" charset="-122"/>
                <a:cs typeface="Calibri" pitchFamily="34" charset="-120"/>
              </a:rPr>
              <a:t>your draft vs. the closest published papers</a:t>
            </a:r>
            <a:endParaRPr lang="en-US" sz="1500" dirty="0"/>
          </a:p>
        </p:txBody>
      </p:sp>
      <p:sp>
        <p:nvSpPr>
          <p:cNvPr id="35" name="Shape 33"/>
          <p:cNvSpPr/>
          <p:nvPr/>
        </p:nvSpPr>
        <p:spPr>
          <a:xfrm>
            <a:off x="10991088" y="4425696"/>
            <a:ext cx="402336" cy="402336"/>
          </a:xfrm>
          <a:prstGeom prst="ellipse">
            <a:avLst/>
          </a:prstGeom>
          <a:solidFill>
            <a:srgbClr val="C28E2E"/>
          </a:solidFill>
          <a:ln w="12700">
            <a:solidFill>
              <a:srgbClr val="C28E2E"/>
            </a:solidFill>
            <a:prstDash val="solid"/>
          </a:ln>
        </p:spPr>
      </p:sp>
      <p:sp>
        <p:nvSpPr>
          <p:cNvPr id="36" name="Text 34"/>
          <p:cNvSpPr/>
          <p:nvPr/>
        </p:nvSpPr>
        <p:spPr>
          <a:xfrm>
            <a:off x="10899648" y="442569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22</a:t>
            </a:r>
            <a:endParaRPr lang="en-US" sz="1500" dirty="0"/>
          </a:p>
        </p:txBody>
      </p:sp>
      <p:sp>
        <p:nvSpPr>
          <p:cNvPr id="37" name="Shape 35"/>
          <p:cNvSpPr/>
          <p:nvPr/>
        </p:nvSpPr>
        <p:spPr>
          <a:xfrm>
            <a:off x="640080" y="5102352"/>
            <a:ext cx="5349240" cy="777240"/>
          </a:xfrm>
          <a:prstGeom prst="roundRect">
            <a:avLst>
              <a:gd name="adj" fmla="val 8235"/>
            </a:avLst>
          </a:prstGeom>
          <a:solidFill>
            <a:srgbClr val="F4F8FB"/>
          </a:solidFill>
          <a:ln w="12700">
            <a:solidFill>
              <a:srgbClr val="D5DEE7"/>
            </a:solidFill>
            <a:prstDash val="solid"/>
          </a:ln>
        </p:spPr>
      </p:sp>
      <p:sp>
        <p:nvSpPr>
          <p:cNvPr id="38" name="Text 36"/>
          <p:cNvSpPr/>
          <p:nvPr/>
        </p:nvSpPr>
        <p:spPr>
          <a:xfrm>
            <a:off x="868680" y="514807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The calibration passes  </a:t>
            </a:r>
            <a:pPr indent="0" marL="0">
              <a:buNone/>
            </a:pPr>
            <a:r>
              <a:rPr lang="en-US" sz="1200" dirty="0">
                <a:solidFill>
                  <a:srgbClr val="5C6B7A"/>
                </a:solidFill>
                <a:latin typeface="Calibri" pitchFamily="34" charset="0"/>
                <a:ea typeface="Calibri" pitchFamily="34" charset="-122"/>
                <a:cs typeface="Calibri" pitchFamily="34" charset="-120"/>
              </a:rPr>
              <a:t>fix overstatement, then relocate the hedging</a:t>
            </a:r>
            <a:endParaRPr lang="en-US" sz="1500" dirty="0"/>
          </a:p>
        </p:txBody>
      </p:sp>
      <p:sp>
        <p:nvSpPr>
          <p:cNvPr id="39" name="Shape 37"/>
          <p:cNvSpPr/>
          <p:nvPr/>
        </p:nvSpPr>
        <p:spPr>
          <a:xfrm>
            <a:off x="5413248" y="5294376"/>
            <a:ext cx="402336" cy="402336"/>
          </a:xfrm>
          <a:prstGeom prst="ellipse">
            <a:avLst/>
          </a:prstGeom>
          <a:solidFill>
            <a:srgbClr val="C28E2E"/>
          </a:solidFill>
          <a:ln w="12700">
            <a:solidFill>
              <a:srgbClr val="C28E2E"/>
            </a:solidFill>
            <a:prstDash val="solid"/>
          </a:ln>
        </p:spPr>
      </p:sp>
      <p:sp>
        <p:nvSpPr>
          <p:cNvPr id="40" name="Text 38"/>
          <p:cNvSpPr/>
          <p:nvPr/>
        </p:nvSpPr>
        <p:spPr>
          <a:xfrm>
            <a:off x="5321808" y="529437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23</a:t>
            </a:r>
            <a:endParaRPr lang="en-US" sz="1500" dirty="0"/>
          </a:p>
        </p:txBody>
      </p:sp>
      <p:sp>
        <p:nvSpPr>
          <p:cNvPr id="41" name="Shape 39"/>
          <p:cNvSpPr/>
          <p:nvPr/>
        </p:nvSpPr>
        <p:spPr>
          <a:xfrm>
            <a:off x="6217920" y="5102352"/>
            <a:ext cx="5349240" cy="777240"/>
          </a:xfrm>
          <a:prstGeom prst="roundRect">
            <a:avLst>
              <a:gd name="adj" fmla="val 8235"/>
            </a:avLst>
          </a:prstGeom>
          <a:solidFill>
            <a:srgbClr val="F4F8FB"/>
          </a:solidFill>
          <a:ln w="12700">
            <a:solidFill>
              <a:srgbClr val="D5DEE7"/>
            </a:solidFill>
            <a:prstDash val="solid"/>
          </a:ln>
        </p:spPr>
      </p:sp>
      <p:sp>
        <p:nvSpPr>
          <p:cNvPr id="42" name="Text 40"/>
          <p:cNvSpPr/>
          <p:nvPr/>
        </p:nvSpPr>
        <p:spPr>
          <a:xfrm>
            <a:off x="6446520" y="514807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Robustness battery  </a:t>
            </a:r>
            <a:pPr indent="0" marL="0">
              <a:buNone/>
            </a:pPr>
            <a:r>
              <a:rPr lang="en-US" sz="1200" dirty="0">
                <a:solidFill>
                  <a:srgbClr val="5C6B7A"/>
                </a:solidFill>
                <a:latin typeface="Calibri" pitchFamily="34" charset="0"/>
                <a:ea typeface="Calibri" pitchFamily="34" charset="-122"/>
                <a:cs typeface="Calibri" pitchFamily="34" charset="-120"/>
              </a:rPr>
              <a:t>six categories, run early not late</a:t>
            </a:r>
            <a:endParaRPr lang="en-US" sz="1500" dirty="0"/>
          </a:p>
        </p:txBody>
      </p:sp>
      <p:sp>
        <p:nvSpPr>
          <p:cNvPr id="43" name="Shape 41"/>
          <p:cNvSpPr/>
          <p:nvPr/>
        </p:nvSpPr>
        <p:spPr>
          <a:xfrm>
            <a:off x="10991088" y="5294376"/>
            <a:ext cx="402336" cy="402336"/>
          </a:xfrm>
          <a:prstGeom prst="ellipse">
            <a:avLst/>
          </a:prstGeom>
          <a:solidFill>
            <a:srgbClr val="C28E2E"/>
          </a:solidFill>
          <a:ln w="12700">
            <a:solidFill>
              <a:srgbClr val="C28E2E"/>
            </a:solidFill>
            <a:prstDash val="solid"/>
          </a:ln>
        </p:spPr>
      </p:sp>
      <p:sp>
        <p:nvSpPr>
          <p:cNvPr id="44" name="Text 42"/>
          <p:cNvSpPr/>
          <p:nvPr/>
        </p:nvSpPr>
        <p:spPr>
          <a:xfrm>
            <a:off x="10899648" y="529437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24</a:t>
            </a:r>
            <a:endParaRPr lang="en-US" sz="1500" dirty="0"/>
          </a:p>
        </p:txBody>
      </p:sp>
      <p:sp>
        <p:nvSpPr>
          <p:cNvPr id="45" name="Shape 43"/>
          <p:cNvSpPr/>
          <p:nvPr/>
        </p:nvSpPr>
        <p:spPr>
          <a:xfrm>
            <a:off x="640080" y="5971032"/>
            <a:ext cx="5349240" cy="777240"/>
          </a:xfrm>
          <a:prstGeom prst="roundRect">
            <a:avLst>
              <a:gd name="adj" fmla="val 8235"/>
            </a:avLst>
          </a:prstGeom>
          <a:solidFill>
            <a:srgbClr val="F4F8FB"/>
          </a:solidFill>
          <a:ln w="12700">
            <a:solidFill>
              <a:srgbClr val="D5DEE7"/>
            </a:solidFill>
            <a:prstDash val="solid"/>
          </a:ln>
        </p:spPr>
      </p:sp>
      <p:sp>
        <p:nvSpPr>
          <p:cNvPr id="46" name="Text 44"/>
          <p:cNvSpPr/>
          <p:nvPr/>
        </p:nvSpPr>
        <p:spPr>
          <a:xfrm>
            <a:off x="868680" y="601675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Models reviewing each other  </a:t>
            </a:r>
            <a:pPr indent="0" marL="0">
              <a:buNone/>
            </a:pPr>
            <a:r>
              <a:rPr lang="en-US" sz="1200" dirty="0">
                <a:solidFill>
                  <a:srgbClr val="5C6B7A"/>
                </a:solidFill>
                <a:latin typeface="Calibri" pitchFamily="34" charset="0"/>
                <a:ea typeface="Calibri" pitchFamily="34" charset="-122"/>
                <a:cs typeface="Calibri" pitchFamily="34" charset="-120"/>
              </a:rPr>
              <a:t>cross-review, the failed panel, the scaffolding</a:t>
            </a:r>
            <a:endParaRPr lang="en-US" sz="1500" dirty="0"/>
          </a:p>
        </p:txBody>
      </p:sp>
      <p:sp>
        <p:nvSpPr>
          <p:cNvPr id="47" name="Shape 45"/>
          <p:cNvSpPr/>
          <p:nvPr/>
        </p:nvSpPr>
        <p:spPr>
          <a:xfrm>
            <a:off x="5413248" y="6163056"/>
            <a:ext cx="402336" cy="402336"/>
          </a:xfrm>
          <a:prstGeom prst="ellipse">
            <a:avLst/>
          </a:prstGeom>
          <a:solidFill>
            <a:srgbClr val="C28E2E"/>
          </a:solidFill>
          <a:ln w="12700">
            <a:solidFill>
              <a:srgbClr val="C28E2E"/>
            </a:solidFill>
            <a:prstDash val="solid"/>
          </a:ln>
        </p:spPr>
      </p:sp>
      <p:sp>
        <p:nvSpPr>
          <p:cNvPr id="48" name="Text 46"/>
          <p:cNvSpPr/>
          <p:nvPr/>
        </p:nvSpPr>
        <p:spPr>
          <a:xfrm>
            <a:off x="5321808" y="616305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25</a:t>
            </a:r>
            <a:endParaRPr lang="en-US" sz="1500" dirty="0"/>
          </a:p>
        </p:txBody>
      </p:sp>
      <p:sp>
        <p:nvSpPr>
          <p:cNvPr id="49" name="Shape 47"/>
          <p:cNvSpPr/>
          <p:nvPr/>
        </p:nvSpPr>
        <p:spPr>
          <a:xfrm>
            <a:off x="6217920" y="5971032"/>
            <a:ext cx="5349240" cy="777240"/>
          </a:xfrm>
          <a:prstGeom prst="roundRect">
            <a:avLst>
              <a:gd name="adj" fmla="val 8235"/>
            </a:avLst>
          </a:prstGeom>
          <a:solidFill>
            <a:srgbClr val="F4F8FB"/>
          </a:solidFill>
          <a:ln w="12700">
            <a:solidFill>
              <a:srgbClr val="D5DEE7"/>
            </a:solidFill>
            <a:prstDash val="solid"/>
          </a:ln>
        </p:spPr>
      </p:sp>
      <p:sp>
        <p:nvSpPr>
          <p:cNvPr id="50" name="Text 48"/>
          <p:cNvSpPr/>
          <p:nvPr/>
        </p:nvSpPr>
        <p:spPr>
          <a:xfrm>
            <a:off x="6446520" y="6016752"/>
            <a:ext cx="4434840" cy="68580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Research while you sleep  </a:t>
            </a:r>
            <a:pPr indent="0" marL="0">
              <a:buNone/>
            </a:pPr>
            <a:r>
              <a:rPr lang="en-US" sz="1200" dirty="0">
                <a:solidFill>
                  <a:srgbClr val="5C6B7A"/>
                </a:solidFill>
                <a:latin typeface="Calibri" pitchFamily="34" charset="0"/>
                <a:ea typeface="Calibri" pitchFamily="34" charset="-122"/>
                <a:cs typeface="Calibri" pitchFamily="34" charset="-120"/>
              </a:rPr>
              <a:t>agents on long-running jobs</a:t>
            </a:r>
            <a:endParaRPr lang="en-US" sz="1500" dirty="0"/>
          </a:p>
        </p:txBody>
      </p:sp>
      <p:sp>
        <p:nvSpPr>
          <p:cNvPr id="51" name="Shape 49"/>
          <p:cNvSpPr/>
          <p:nvPr/>
        </p:nvSpPr>
        <p:spPr>
          <a:xfrm>
            <a:off x="10991088" y="6163056"/>
            <a:ext cx="402336" cy="402336"/>
          </a:xfrm>
          <a:prstGeom prst="ellipse">
            <a:avLst/>
          </a:prstGeom>
          <a:solidFill>
            <a:srgbClr val="C28E2E"/>
          </a:solidFill>
          <a:ln w="12700">
            <a:solidFill>
              <a:srgbClr val="C28E2E"/>
            </a:solidFill>
            <a:prstDash val="solid"/>
          </a:ln>
        </p:spPr>
      </p:sp>
      <p:sp>
        <p:nvSpPr>
          <p:cNvPr id="52" name="Text 50"/>
          <p:cNvSpPr/>
          <p:nvPr/>
        </p:nvSpPr>
        <p:spPr>
          <a:xfrm>
            <a:off x="10899648" y="6163056"/>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28</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SYSTEMATIC REVIEW AT SCALE</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Run a real systematic review</a:t>
            </a:r>
            <a:endParaRPr lang="en-US" sz="3300" dirty="0"/>
          </a:p>
        </p:txBody>
      </p:sp>
      <p:sp>
        <p:nvSpPr>
          <p:cNvPr id="4" name="Shape 2"/>
          <p:cNvSpPr/>
          <p:nvPr/>
        </p:nvSpPr>
        <p:spPr>
          <a:xfrm>
            <a:off x="640080" y="1417320"/>
            <a:ext cx="5989320" cy="3017520"/>
          </a:xfrm>
          <a:prstGeom prst="roundRect">
            <a:avLst>
              <a:gd name="adj" fmla="val 2121"/>
            </a:avLst>
          </a:prstGeom>
          <a:solidFill>
            <a:srgbClr val="F4F8FB"/>
          </a:solidFill>
          <a:ln w="12700">
            <a:solidFill>
              <a:srgbClr val="D5DEE7"/>
            </a:solidFill>
            <a:prstDash val="solid"/>
          </a:ln>
        </p:spPr>
      </p:sp>
      <p:sp>
        <p:nvSpPr>
          <p:cNvPr id="5" name="Text 3"/>
          <p:cNvSpPr/>
          <p:nvPr/>
        </p:nvSpPr>
        <p:spPr>
          <a:xfrm>
            <a:off x="914400" y="1600200"/>
            <a:ext cx="5486400" cy="36576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Start with this prompt</a:t>
            </a:r>
            <a:endParaRPr lang="en-US" sz="1750" dirty="0"/>
          </a:p>
        </p:txBody>
      </p:sp>
      <p:sp>
        <p:nvSpPr>
          <p:cNvPr id="6" name="Text 4"/>
          <p:cNvSpPr/>
          <p:nvPr/>
        </p:nvSpPr>
        <p:spPr>
          <a:xfrm>
            <a:off x="914400" y="2011680"/>
            <a:ext cx="5440680" cy="2331720"/>
          </a:xfrm>
          <a:prstGeom prst="rect">
            <a:avLst/>
          </a:prstGeom>
          <a:noFill/>
          <a:ln/>
        </p:spPr>
        <p:txBody>
          <a:bodyPr wrap="square" lIns="0" tIns="0" rIns="0" bIns="0" rtlCol="0" anchor="ctr"/>
          <a:lstStyle/>
          <a:p>
            <a:pPr indent="0" marL="0">
              <a:buNone/>
            </a:pPr>
            <a:r>
              <a:rPr lang="en-US" sz="1600" i="1" dirty="0">
                <a:solidFill>
                  <a:srgbClr val="1A2732"/>
                </a:solidFill>
                <a:latin typeface="Calibri" pitchFamily="34" charset="0"/>
                <a:ea typeface="Calibri" pitchFamily="34" charset="-122"/>
                <a:cs typeface="Calibri" pitchFamily="34" charset="-120"/>
              </a:rPr>
              <a:t>“I want to run a formal systematic literature review on [your topic]. Before you search anything, plan it with me: the concept blocks and synonyms for the search strings, the databases we will query and which give reproducible counts, the inclusion and exclusion criteria, and the screening rules. Write the plan to SLR_PLAN.md and stop for my approval.”</a:t>
            </a:r>
            <a:endParaRPr lang="en-US" sz="1600" dirty="0"/>
          </a:p>
        </p:txBody>
      </p:sp>
      <p:sp>
        <p:nvSpPr>
          <p:cNvPr id="7" name="Shape 5"/>
          <p:cNvSpPr/>
          <p:nvPr/>
        </p:nvSpPr>
        <p:spPr>
          <a:xfrm>
            <a:off x="6858000" y="1417320"/>
            <a:ext cx="4709160" cy="3017520"/>
          </a:xfrm>
          <a:prstGeom prst="roundRect">
            <a:avLst>
              <a:gd name="adj" fmla="val 2121"/>
            </a:avLst>
          </a:prstGeom>
          <a:solidFill>
            <a:srgbClr val="002E5D"/>
          </a:solidFill>
          <a:ln w="12700">
            <a:solidFill>
              <a:srgbClr val="002E5D"/>
            </a:solidFill>
            <a:prstDash val="solid"/>
          </a:ln>
        </p:spPr>
      </p:sp>
      <p:sp>
        <p:nvSpPr>
          <p:cNvPr id="8" name="Text 6"/>
          <p:cNvSpPr/>
          <p:nvPr/>
        </p:nvSpPr>
        <p:spPr>
          <a:xfrm>
            <a:off x="7132320" y="1600200"/>
            <a:ext cx="4206240" cy="365760"/>
          </a:xfrm>
          <a:prstGeom prst="rect">
            <a:avLst/>
          </a:prstGeom>
          <a:noFill/>
          <a:ln/>
        </p:spPr>
        <p:txBody>
          <a:bodyPr wrap="square" lIns="0" tIns="0" rIns="0" bIns="0" rtlCol="0" anchor="ctr"/>
          <a:lstStyle/>
          <a:p>
            <a:pPr indent="0" marL="0">
              <a:buNone/>
            </a:pPr>
            <a:r>
              <a:rPr lang="en-US" sz="1750" b="1" dirty="0">
                <a:solidFill>
                  <a:srgbClr val="FFFFFF"/>
                </a:solidFill>
                <a:latin typeface="Cambria" pitchFamily="34" charset="0"/>
                <a:ea typeface="Cambria" pitchFamily="34" charset="-122"/>
                <a:cs typeface="Cambria" pitchFamily="34" charset="-120"/>
              </a:rPr>
              <a:t>Then the machine runs</a:t>
            </a:r>
            <a:endParaRPr lang="en-US" sz="1750" dirty="0"/>
          </a:p>
        </p:txBody>
      </p:sp>
      <p:sp>
        <p:nvSpPr>
          <p:cNvPr id="9" name="Text 7"/>
          <p:cNvSpPr/>
          <p:nvPr/>
        </p:nvSpPr>
        <p:spPr>
          <a:xfrm>
            <a:off x="7132320" y="2057400"/>
            <a:ext cx="4206240" cy="822960"/>
          </a:xfrm>
          <a:prstGeom prst="rect">
            <a:avLst/>
          </a:prstGeom>
          <a:noFill/>
          <a:ln/>
        </p:spPr>
        <p:txBody>
          <a:bodyPr wrap="square" lIns="0" tIns="0" rIns="0" bIns="0" rtlCol="0" anchor="ctr"/>
          <a:lstStyle/>
          <a:p>
            <a:pPr indent="0" marL="0">
              <a:buNone/>
            </a:pPr>
            <a:r>
              <a:rPr lang="en-US" sz="1500" dirty="0">
                <a:solidFill>
                  <a:srgbClr val="D6E2EE"/>
                </a:solidFill>
                <a:latin typeface="Calibri" pitchFamily="34" charset="0"/>
                <a:ea typeface="Calibri" pitchFamily="34" charset="-122"/>
                <a:cs typeface="Calibri" pitchFamily="34" charset="-120"/>
              </a:rPr>
              <a:t>•  Connect the databases: Consensus + Scholar Gateway in your AI; Scopus and Web of Science through your library login</a:t>
            </a:r>
            <a:endParaRPr lang="en-US" sz="1500" dirty="0"/>
          </a:p>
        </p:txBody>
      </p:sp>
      <p:sp>
        <p:nvSpPr>
          <p:cNvPr id="10" name="Text 8"/>
          <p:cNvSpPr/>
          <p:nvPr/>
        </p:nvSpPr>
        <p:spPr>
          <a:xfrm>
            <a:off x="7132320" y="2843784"/>
            <a:ext cx="4206240" cy="822960"/>
          </a:xfrm>
          <a:prstGeom prst="rect">
            <a:avLst/>
          </a:prstGeom>
          <a:noFill/>
          <a:ln/>
        </p:spPr>
        <p:txBody>
          <a:bodyPr wrap="square" lIns="0" tIns="0" rIns="0" bIns="0" rtlCol="0" anchor="ctr"/>
          <a:lstStyle/>
          <a:p>
            <a:pPr indent="0" marL="0">
              <a:buNone/>
            </a:pPr>
            <a:r>
              <a:rPr lang="en-US" sz="1500" dirty="0">
                <a:solidFill>
                  <a:srgbClr val="D6E2EE"/>
                </a:solidFill>
                <a:latin typeface="Calibri" pitchFamily="34" charset="0"/>
                <a:ea typeface="Calibri" pitchFamily="34" charset="-122"/>
                <a:cs typeface="Calibri" pitchFamily="34" charset="-120"/>
              </a:rPr>
              <a:t>•  Each named query runs separately; every count is logged and reproducible</a:t>
            </a:r>
            <a:endParaRPr lang="en-US" sz="1500" dirty="0"/>
          </a:p>
        </p:txBody>
      </p:sp>
      <p:sp>
        <p:nvSpPr>
          <p:cNvPr id="11" name="Text 9"/>
          <p:cNvSpPr/>
          <p:nvPr/>
        </p:nvSpPr>
        <p:spPr>
          <a:xfrm>
            <a:off x="7132320" y="3630168"/>
            <a:ext cx="4206240" cy="822960"/>
          </a:xfrm>
          <a:prstGeom prst="rect">
            <a:avLst/>
          </a:prstGeom>
          <a:noFill/>
          <a:ln/>
        </p:spPr>
        <p:txBody>
          <a:bodyPr wrap="square" lIns="0" tIns="0" rIns="0" bIns="0" rtlCol="0" anchor="ctr"/>
          <a:lstStyle/>
          <a:p>
            <a:pPr indent="0" marL="0">
              <a:buNone/>
            </a:pPr>
            <a:r>
              <a:rPr lang="en-US" sz="1500" dirty="0">
                <a:solidFill>
                  <a:srgbClr val="D6E2EE"/>
                </a:solidFill>
                <a:latin typeface="Calibri" pitchFamily="34" charset="0"/>
                <a:ea typeface="Calibri" pitchFamily="34" charset="-122"/>
                <a:cs typeface="Calibri" pitchFamily="34" charset="-120"/>
              </a:rPr>
              <a:t>•  AI screens titles and abstracts against your criteria; anything unclear routes to you</a:t>
            </a:r>
            <a:endParaRPr lang="en-US" sz="1500" dirty="0"/>
          </a:p>
        </p:txBody>
      </p:sp>
      <p:sp>
        <p:nvSpPr>
          <p:cNvPr id="12" name="Text 10"/>
          <p:cNvSpPr/>
          <p:nvPr/>
        </p:nvSpPr>
        <p:spPr>
          <a:xfrm>
            <a:off x="640080" y="4709160"/>
            <a:ext cx="2651760" cy="777240"/>
          </a:xfrm>
          <a:prstGeom prst="rect">
            <a:avLst/>
          </a:prstGeom>
          <a:noFill/>
          <a:ln/>
        </p:spPr>
        <p:txBody>
          <a:bodyPr wrap="square" lIns="0" tIns="0" rIns="0" bIns="0" rtlCol="0" anchor="ctr"/>
          <a:lstStyle/>
          <a:p>
            <a:pPr algn="l" indent="0" marL="0">
              <a:buNone/>
            </a:pPr>
            <a:r>
              <a:rPr lang="en-US" sz="3000" b="1" dirty="0">
                <a:solidFill>
                  <a:srgbClr val="002E5D"/>
                </a:solidFill>
                <a:latin typeface="Cambria" pitchFamily="34" charset="0"/>
                <a:ea typeface="Cambria" pitchFamily="34" charset="-122"/>
                <a:cs typeface="Cambria" pitchFamily="34" charset="-120"/>
              </a:rPr>
              <a:t>23,402</a:t>
            </a:r>
            <a:endParaRPr lang="en-US" sz="3000" dirty="0"/>
          </a:p>
        </p:txBody>
      </p:sp>
      <p:sp>
        <p:nvSpPr>
          <p:cNvPr id="13" name="Text 11"/>
          <p:cNvSpPr/>
          <p:nvPr/>
        </p:nvSpPr>
        <p:spPr>
          <a:xfrm>
            <a:off x="640080" y="5440680"/>
            <a:ext cx="2651760" cy="777240"/>
          </a:xfrm>
          <a:prstGeom prst="rect">
            <a:avLst/>
          </a:prstGeom>
          <a:noFill/>
          <a:ln/>
        </p:spPr>
        <p:txBody>
          <a:bodyPr wrap="square" lIns="0" tIns="0" rIns="0" bIns="0" rtlCol="0" anchor="ctr"/>
          <a:lstStyle/>
          <a:p>
            <a:pPr algn="l" indent="0" marL="0">
              <a:buNone/>
            </a:pPr>
            <a:r>
              <a:rPr lang="en-US" sz="1450" dirty="0">
                <a:solidFill>
                  <a:srgbClr val="5C6B7A"/>
                </a:solidFill>
                <a:latin typeface="Calibri" pitchFamily="34" charset="0"/>
                <a:ea typeface="Calibri" pitchFamily="34" charset="-122"/>
                <a:cs typeface="Calibri" pitchFamily="34" charset="-120"/>
              </a:rPr>
              <a:t>records in the cross-source screen, my own running review</a:t>
            </a:r>
            <a:endParaRPr lang="en-US" sz="1450" dirty="0"/>
          </a:p>
        </p:txBody>
      </p:sp>
      <p:sp>
        <p:nvSpPr>
          <p:cNvPr id="14" name="Text 12"/>
          <p:cNvSpPr/>
          <p:nvPr/>
        </p:nvSpPr>
        <p:spPr>
          <a:xfrm>
            <a:off x="3520440" y="4709160"/>
            <a:ext cx="2651760" cy="777240"/>
          </a:xfrm>
          <a:prstGeom prst="rect">
            <a:avLst/>
          </a:prstGeom>
          <a:noFill/>
          <a:ln/>
        </p:spPr>
        <p:txBody>
          <a:bodyPr wrap="square" lIns="0" tIns="0" rIns="0" bIns="0" rtlCol="0" anchor="ctr"/>
          <a:lstStyle/>
          <a:p>
            <a:pPr algn="l" indent="0" marL="0">
              <a:buNone/>
            </a:pPr>
            <a:r>
              <a:rPr lang="en-US" sz="3000" b="1" dirty="0">
                <a:solidFill>
                  <a:srgbClr val="002E5D"/>
                </a:solidFill>
                <a:latin typeface="Cambria" pitchFamily="34" charset="0"/>
                <a:ea typeface="Cambria" pitchFamily="34" charset="-122"/>
                <a:cs typeface="Cambria" pitchFamily="34" charset="-120"/>
              </a:rPr>
              <a:t>90</a:t>
            </a:r>
            <a:endParaRPr lang="en-US" sz="3000" dirty="0"/>
          </a:p>
        </p:txBody>
      </p:sp>
      <p:sp>
        <p:nvSpPr>
          <p:cNvPr id="15" name="Text 13"/>
          <p:cNvSpPr/>
          <p:nvPr/>
        </p:nvSpPr>
        <p:spPr>
          <a:xfrm>
            <a:off x="3520440" y="5440680"/>
            <a:ext cx="2651760" cy="777240"/>
          </a:xfrm>
          <a:prstGeom prst="rect">
            <a:avLst/>
          </a:prstGeom>
          <a:noFill/>
          <a:ln/>
        </p:spPr>
        <p:txBody>
          <a:bodyPr wrap="square" lIns="0" tIns="0" rIns="0" bIns="0" rtlCol="0" anchor="ctr"/>
          <a:lstStyle/>
          <a:p>
            <a:pPr algn="l" indent="0" marL="0">
              <a:buNone/>
            </a:pPr>
            <a:r>
              <a:rPr lang="en-US" sz="1450" dirty="0">
                <a:solidFill>
                  <a:srgbClr val="5C6B7A"/>
                </a:solidFill>
                <a:latin typeface="Calibri" pitchFamily="34" charset="0"/>
                <a:ea typeface="Calibri" pitchFamily="34" charset="-122"/>
                <a:cs typeface="Calibri" pitchFamily="34" charset="-120"/>
              </a:rPr>
              <a:t>reports in the appraised evidence map, frozen and hash-verified</a:t>
            </a:r>
            <a:endParaRPr lang="en-US" sz="1450" dirty="0"/>
          </a:p>
        </p:txBody>
      </p:sp>
      <p:sp>
        <p:nvSpPr>
          <p:cNvPr id="16" name="Text 14"/>
          <p:cNvSpPr/>
          <p:nvPr/>
        </p:nvSpPr>
        <p:spPr>
          <a:xfrm>
            <a:off x="6400800" y="4709160"/>
            <a:ext cx="2651760" cy="777240"/>
          </a:xfrm>
          <a:prstGeom prst="rect">
            <a:avLst/>
          </a:prstGeom>
          <a:noFill/>
          <a:ln/>
        </p:spPr>
        <p:txBody>
          <a:bodyPr wrap="square" lIns="0" tIns="0" rIns="0" bIns="0" rtlCol="0" anchor="ctr"/>
          <a:lstStyle/>
          <a:p>
            <a:pPr algn="l" indent="0" marL="0">
              <a:buNone/>
            </a:pPr>
            <a:r>
              <a:rPr lang="en-US" sz="3000" b="1" dirty="0">
                <a:solidFill>
                  <a:srgbClr val="C28E2E"/>
                </a:solidFill>
                <a:latin typeface="Cambria" pitchFamily="34" charset="0"/>
                <a:ea typeface="Cambria" pitchFamily="34" charset="-122"/>
                <a:cs typeface="Cambria" pitchFamily="34" charset="-120"/>
              </a:rPr>
              <a:t>2</a:t>
            </a:r>
            <a:endParaRPr lang="en-US" sz="3000" dirty="0"/>
          </a:p>
        </p:txBody>
      </p:sp>
      <p:sp>
        <p:nvSpPr>
          <p:cNvPr id="17" name="Text 15"/>
          <p:cNvSpPr/>
          <p:nvPr/>
        </p:nvSpPr>
        <p:spPr>
          <a:xfrm>
            <a:off x="6400800" y="5440680"/>
            <a:ext cx="2651760" cy="777240"/>
          </a:xfrm>
          <a:prstGeom prst="rect">
            <a:avLst/>
          </a:prstGeom>
          <a:noFill/>
          <a:ln/>
        </p:spPr>
        <p:txBody>
          <a:bodyPr wrap="square" lIns="0" tIns="0" rIns="0" bIns="0" rtlCol="0" anchor="ctr"/>
          <a:lstStyle/>
          <a:p>
            <a:pPr algn="l" indent="0" marL="0">
              <a:buNone/>
            </a:pPr>
            <a:r>
              <a:rPr lang="en-US" sz="1450" dirty="0">
                <a:solidFill>
                  <a:srgbClr val="5C6B7A"/>
                </a:solidFill>
                <a:latin typeface="Calibri" pitchFamily="34" charset="0"/>
                <a:ea typeface="Calibri" pitchFamily="34" charset="-122"/>
                <a:cs typeface="Calibri" pitchFamily="34" charset="-120"/>
              </a:rPr>
              <a:t>independent AI reviewers, decision-blinded, then reconciled</a:t>
            </a:r>
            <a:endParaRPr lang="en-US" sz="1450" dirty="0"/>
          </a:p>
        </p:txBody>
      </p:sp>
      <p:sp>
        <p:nvSpPr>
          <p:cNvPr id="18" name="Text 16"/>
          <p:cNvSpPr/>
          <p:nvPr/>
        </p:nvSpPr>
        <p:spPr>
          <a:xfrm>
            <a:off x="9281160" y="4709160"/>
            <a:ext cx="2286000" cy="777240"/>
          </a:xfrm>
          <a:prstGeom prst="rect">
            <a:avLst/>
          </a:prstGeom>
          <a:noFill/>
          <a:ln/>
        </p:spPr>
        <p:txBody>
          <a:bodyPr wrap="square" lIns="0" tIns="0" rIns="0" bIns="0" rtlCol="0" anchor="ctr"/>
          <a:lstStyle/>
          <a:p>
            <a:pPr algn="l" indent="0" marL="0">
              <a:buNone/>
            </a:pPr>
            <a:r>
              <a:rPr lang="en-US" sz="3000" b="1" dirty="0">
                <a:solidFill>
                  <a:srgbClr val="A83E32"/>
                </a:solidFill>
                <a:latin typeface="Cambria" pitchFamily="34" charset="0"/>
                <a:ea typeface="Cambria" pitchFamily="34" charset="-122"/>
                <a:cs typeface="Cambria" pitchFamily="34" charset="-120"/>
              </a:rPr>
              <a:t>0</a:t>
            </a:r>
            <a:endParaRPr lang="en-US" sz="3000" dirty="0"/>
          </a:p>
        </p:txBody>
      </p:sp>
      <p:sp>
        <p:nvSpPr>
          <p:cNvPr id="19" name="Text 17"/>
          <p:cNvSpPr/>
          <p:nvPr/>
        </p:nvSpPr>
        <p:spPr>
          <a:xfrm>
            <a:off x="9281160" y="5440680"/>
            <a:ext cx="2286000" cy="777240"/>
          </a:xfrm>
          <a:prstGeom prst="rect">
            <a:avLst/>
          </a:prstGeom>
          <a:noFill/>
          <a:ln/>
        </p:spPr>
        <p:txBody>
          <a:bodyPr wrap="square" lIns="0" tIns="0" rIns="0" bIns="0" rtlCol="0" anchor="ctr"/>
          <a:lstStyle/>
          <a:p>
            <a:pPr algn="l" indent="0" marL="0">
              <a:buNone/>
            </a:pPr>
            <a:r>
              <a:rPr lang="en-US" sz="1450" dirty="0">
                <a:solidFill>
                  <a:srgbClr val="5C6B7A"/>
                </a:solidFill>
                <a:latin typeface="Calibri" pitchFamily="34" charset="0"/>
                <a:ea typeface="Calibri" pitchFamily="34" charset="-122"/>
                <a:cs typeface="Calibri" pitchFamily="34" charset="-120"/>
              </a:rPr>
              <a:t>unverified citations allowed to support anything</a:t>
            </a:r>
            <a:endParaRPr lang="en-US" sz="1450" dirty="0"/>
          </a:p>
        </p:txBody>
      </p:sp>
      <p:sp>
        <p:nvSpPr>
          <p:cNvPr id="20" name="Text 18"/>
          <p:cNvSpPr/>
          <p:nvPr/>
        </p:nvSpPr>
        <p:spPr>
          <a:xfrm>
            <a:off x="640080" y="6172200"/>
            <a:ext cx="10927080" cy="41148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No waiting today: the output on screen is the real study list and run log from this review.</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CITATION INTEGRITY</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four ways a citation is wrong</a:t>
            </a:r>
            <a:endParaRPr lang="en-US" sz="3300" dirty="0"/>
          </a:p>
        </p:txBody>
      </p:sp>
      <p:sp>
        <p:nvSpPr>
          <p:cNvPr id="4" name="Shape 2"/>
          <p:cNvSpPr/>
          <p:nvPr/>
        </p:nvSpPr>
        <p:spPr>
          <a:xfrm>
            <a:off x="640080" y="1417320"/>
            <a:ext cx="6949440" cy="713232"/>
          </a:xfrm>
          <a:prstGeom prst="roundRect">
            <a:avLst>
              <a:gd name="adj" fmla="val 8974"/>
            </a:avLst>
          </a:prstGeom>
          <a:solidFill>
            <a:srgbClr val="F4F8FB"/>
          </a:solidFill>
          <a:ln w="12700">
            <a:solidFill>
              <a:srgbClr val="D5DEE7"/>
            </a:solidFill>
            <a:prstDash val="solid"/>
          </a:ln>
        </p:spPr>
      </p:sp>
      <p:sp>
        <p:nvSpPr>
          <p:cNvPr id="5" name="Text 3"/>
          <p:cNvSpPr/>
          <p:nvPr/>
        </p:nvSpPr>
        <p:spPr>
          <a:xfrm>
            <a:off x="914400" y="1472184"/>
            <a:ext cx="6400800" cy="603504"/>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Ghost reference:  </a:t>
            </a:r>
            <a:pPr indent="0" marL="0">
              <a:buNone/>
            </a:pPr>
            <a:r>
              <a:rPr lang="en-US" sz="1600" dirty="0">
                <a:solidFill>
                  <a:srgbClr val="1A2732"/>
                </a:solidFill>
                <a:latin typeface="Calibri" pitchFamily="34" charset="0"/>
                <a:ea typeface="Calibri" pitchFamily="34" charset="-122"/>
                <a:cs typeface="Calibri" pitchFamily="34" charset="-120"/>
              </a:rPr>
              <a:t>cited in text, absent from the reference list</a:t>
            </a:r>
            <a:endParaRPr lang="en-US" sz="1600" dirty="0"/>
          </a:p>
        </p:txBody>
      </p:sp>
      <p:sp>
        <p:nvSpPr>
          <p:cNvPr id="6" name="Shape 4"/>
          <p:cNvSpPr/>
          <p:nvPr/>
        </p:nvSpPr>
        <p:spPr>
          <a:xfrm>
            <a:off x="640080" y="2267712"/>
            <a:ext cx="6949440" cy="713232"/>
          </a:xfrm>
          <a:prstGeom prst="roundRect">
            <a:avLst>
              <a:gd name="adj" fmla="val 8974"/>
            </a:avLst>
          </a:prstGeom>
          <a:solidFill>
            <a:srgbClr val="F4F8FB"/>
          </a:solidFill>
          <a:ln w="12700">
            <a:solidFill>
              <a:srgbClr val="D5DEE7"/>
            </a:solidFill>
            <a:prstDash val="solid"/>
          </a:ln>
        </p:spPr>
      </p:sp>
      <p:sp>
        <p:nvSpPr>
          <p:cNvPr id="7" name="Text 5"/>
          <p:cNvSpPr/>
          <p:nvPr/>
        </p:nvSpPr>
        <p:spPr>
          <a:xfrm>
            <a:off x="914400" y="2322576"/>
            <a:ext cx="6400800" cy="603504"/>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Orphan reference:  </a:t>
            </a:r>
            <a:pPr indent="0" marL="0">
              <a:buNone/>
            </a:pPr>
            <a:r>
              <a:rPr lang="en-US" sz="1600" dirty="0">
                <a:solidFill>
                  <a:srgbClr val="1A2732"/>
                </a:solidFill>
                <a:latin typeface="Calibri" pitchFamily="34" charset="0"/>
                <a:ea typeface="Calibri" pitchFamily="34" charset="-122"/>
                <a:cs typeface="Calibri" pitchFamily="34" charset="-120"/>
              </a:rPr>
              <a:t>in the list, never cited</a:t>
            </a:r>
            <a:endParaRPr lang="en-US" sz="1600" dirty="0"/>
          </a:p>
        </p:txBody>
      </p:sp>
      <p:sp>
        <p:nvSpPr>
          <p:cNvPr id="8" name="Shape 6"/>
          <p:cNvSpPr/>
          <p:nvPr/>
        </p:nvSpPr>
        <p:spPr>
          <a:xfrm>
            <a:off x="640080" y="3118104"/>
            <a:ext cx="6949440" cy="713232"/>
          </a:xfrm>
          <a:prstGeom prst="roundRect">
            <a:avLst>
              <a:gd name="adj" fmla="val 8974"/>
            </a:avLst>
          </a:prstGeom>
          <a:solidFill>
            <a:srgbClr val="F4F8FB"/>
          </a:solidFill>
          <a:ln w="12700">
            <a:solidFill>
              <a:srgbClr val="D5DEE7"/>
            </a:solidFill>
            <a:prstDash val="solid"/>
          </a:ln>
        </p:spPr>
      </p:sp>
      <p:sp>
        <p:nvSpPr>
          <p:cNvPr id="9" name="Text 7"/>
          <p:cNvSpPr/>
          <p:nvPr/>
        </p:nvSpPr>
        <p:spPr>
          <a:xfrm>
            <a:off x="914400" y="3172968"/>
            <a:ext cx="6400800" cy="603504"/>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Bad bibliographic detail:  </a:t>
            </a:r>
            <a:pPr indent="0" marL="0">
              <a:buNone/>
            </a:pPr>
            <a:r>
              <a:rPr lang="en-US" sz="1600" dirty="0">
                <a:solidFill>
                  <a:srgbClr val="1A2732"/>
                </a:solidFill>
                <a:latin typeface="Calibri" pitchFamily="34" charset="0"/>
                <a:ea typeface="Calibri" pitchFamily="34" charset="-122"/>
                <a:cs typeface="Calibri" pitchFamily="34" charset="-120"/>
              </a:rPr>
              <a:t>wrong year, volume, pages, journal, or authors</a:t>
            </a:r>
            <a:endParaRPr lang="en-US" sz="1600" dirty="0"/>
          </a:p>
        </p:txBody>
      </p:sp>
      <p:sp>
        <p:nvSpPr>
          <p:cNvPr id="10" name="Shape 8"/>
          <p:cNvSpPr/>
          <p:nvPr/>
        </p:nvSpPr>
        <p:spPr>
          <a:xfrm>
            <a:off x="640080" y="3968496"/>
            <a:ext cx="6949440" cy="1234440"/>
          </a:xfrm>
          <a:prstGeom prst="roundRect">
            <a:avLst>
              <a:gd name="adj" fmla="val 5185"/>
            </a:avLst>
          </a:prstGeom>
          <a:solidFill>
            <a:srgbClr val="F7ECEA"/>
          </a:solidFill>
          <a:ln w="12700">
            <a:solidFill>
              <a:srgbClr val="E0C4BF"/>
            </a:solidFill>
            <a:prstDash val="solid"/>
          </a:ln>
        </p:spPr>
      </p:sp>
      <p:sp>
        <p:nvSpPr>
          <p:cNvPr id="11" name="Text 9"/>
          <p:cNvSpPr/>
          <p:nvPr/>
        </p:nvSpPr>
        <p:spPr>
          <a:xfrm>
            <a:off x="914400" y="4023360"/>
            <a:ext cx="6400800" cy="1124712"/>
          </a:xfrm>
          <a:prstGeom prst="rect">
            <a:avLst/>
          </a:prstGeom>
          <a:noFill/>
          <a:ln/>
        </p:spPr>
        <p:txBody>
          <a:bodyPr wrap="square" lIns="0" tIns="0" rIns="0" bIns="0" rtlCol="0" anchor="ctr"/>
          <a:lstStyle/>
          <a:p>
            <a:pPr indent="0" marL="0">
              <a:buNone/>
            </a:pPr>
            <a:r>
              <a:rPr lang="en-US" sz="1600" b="1" dirty="0">
                <a:solidFill>
                  <a:srgbClr val="A83E32"/>
                </a:solidFill>
                <a:latin typeface="Calibri" pitchFamily="34" charset="0"/>
                <a:ea typeface="Calibri" pitchFamily="34" charset="-122"/>
                <a:cs typeface="Calibri" pitchFamily="34" charset="-120"/>
              </a:rPr>
              <a:t>Misattributed finding:  </a:t>
            </a:r>
            <a:pPr indent="0" marL="0">
              <a:buNone/>
            </a:pPr>
            <a:r>
              <a:rPr lang="en-US" sz="1600" dirty="0">
                <a:solidFill>
                  <a:srgbClr val="1A2732"/>
                </a:solidFill>
                <a:latin typeface="Calibri" pitchFamily="34" charset="0"/>
                <a:ea typeface="Calibri" pitchFamily="34" charset="-122"/>
                <a:cs typeface="Calibri" pitchFamily="34" charset="-120"/>
              </a:rPr>
              <a:t>the source exists, is formatted perfectly, and does not say what your sentence claims. Invisible to every citation manager. This is the one that ends careers.</a:t>
            </a:r>
            <a:endParaRPr lang="en-US" sz="1600" dirty="0"/>
          </a:p>
        </p:txBody>
      </p:sp>
      <p:sp>
        <p:nvSpPr>
          <p:cNvPr id="12" name="Shape 10"/>
          <p:cNvSpPr/>
          <p:nvPr/>
        </p:nvSpPr>
        <p:spPr>
          <a:xfrm>
            <a:off x="7863840" y="1417320"/>
            <a:ext cx="3703320" cy="4343400"/>
          </a:xfrm>
          <a:prstGeom prst="roundRect">
            <a:avLst>
              <a:gd name="adj" fmla="val 1728"/>
            </a:avLst>
          </a:prstGeom>
          <a:solidFill>
            <a:srgbClr val="002E5D"/>
          </a:solidFill>
          <a:ln w="12700">
            <a:solidFill>
              <a:srgbClr val="002E5D"/>
            </a:solidFill>
            <a:prstDash val="solid"/>
          </a:ln>
        </p:spPr>
      </p:sp>
      <p:sp>
        <p:nvSpPr>
          <p:cNvPr id="13" name="Text 11"/>
          <p:cNvSpPr/>
          <p:nvPr/>
        </p:nvSpPr>
        <p:spPr>
          <a:xfrm>
            <a:off x="8138160" y="1645920"/>
            <a:ext cx="3154680" cy="548640"/>
          </a:xfrm>
          <a:prstGeom prst="rect">
            <a:avLst/>
          </a:prstGeom>
          <a:noFill/>
          <a:ln/>
        </p:spPr>
        <p:txBody>
          <a:bodyPr wrap="square" lIns="0" tIns="0" rIns="0" bIns="0" rtlCol="0" anchor="ctr"/>
          <a:lstStyle/>
          <a:p>
            <a:pPr indent="0" marL="0">
              <a:buNone/>
            </a:pPr>
            <a:r>
              <a:rPr lang="en-US" sz="1450" b="1" spc="100" kern="0" dirty="0">
                <a:solidFill>
                  <a:srgbClr val="C28E2E"/>
                </a:solidFill>
                <a:latin typeface="Calibri" pitchFamily="34" charset="0"/>
                <a:ea typeface="Calibri" pitchFamily="34" charset="-122"/>
                <a:cs typeface="Calibri" pitchFamily="34" charset="-120"/>
              </a:rPr>
              <a:t>BUILD THE SKILL THAT CATCHES ALL FOUR</a:t>
            </a:r>
            <a:endParaRPr lang="en-US" sz="1450" dirty="0"/>
          </a:p>
        </p:txBody>
      </p:sp>
      <p:sp>
        <p:nvSpPr>
          <p:cNvPr id="14" name="Text 12"/>
          <p:cNvSpPr/>
          <p:nvPr/>
        </p:nvSpPr>
        <p:spPr>
          <a:xfrm>
            <a:off x="8138160" y="2240280"/>
            <a:ext cx="3154680" cy="3383280"/>
          </a:xfrm>
          <a:prstGeom prst="rect">
            <a:avLst/>
          </a:prstGeom>
          <a:noFill/>
          <a:ln/>
        </p:spPr>
        <p:txBody>
          <a:bodyPr wrap="square" lIns="0" tIns="0" rIns="0" bIns="0" rtlCol="0" anchor="ctr"/>
          <a:lstStyle/>
          <a:p>
            <a:pPr indent="0" marL="0">
              <a:buNone/>
            </a:pPr>
            <a:r>
              <a:rPr lang="en-US" sz="1350" i="1" dirty="0">
                <a:solidFill>
                  <a:srgbClr val="D6E2EE"/>
                </a:solidFill>
                <a:latin typeface="Calibri" pitchFamily="34" charset="0"/>
                <a:ea typeface="Calibri" pitchFamily="34" charset="-122"/>
                <a:cs typeface="Calibri" pitchFamily="34" charset="-120"/>
              </a:rPr>
              <a:t>“Create a skill named reference-audit. WHEN TO USE: before any submission. STEPS: confirm every in-text citation appears in the reference list and the reverse; verify authors, year, journal, volume, and pages against the real record; open every DOI; then check each abstract against the sentence that cites it and flag any mismatch. CHECKS: no reference accepted from memory. OUTPUT: a pass/fail table with a fix for every flag.”</a:t>
            </a:r>
            <a:endParaRPr lang="en-US" sz="1350" dirty="0"/>
          </a:p>
        </p:txBody>
      </p:sp>
      <p:sp>
        <p:nvSpPr>
          <p:cNvPr id="15" name="Text 13"/>
          <p:cNvSpPr/>
          <p:nvPr/>
        </p:nvSpPr>
        <p:spPr>
          <a:xfrm>
            <a:off x="640080" y="5943600"/>
            <a:ext cx="10927080" cy="41148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The fourth one is invisible to software. Only reading the source catches it, so the skill makes reading the source a rule.</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REVIEWER 2, BEFORE SUBMISSION</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Get the referee report before you submit</a:t>
            </a:r>
            <a:endParaRPr lang="en-US" sz="3300" dirty="0"/>
          </a:p>
        </p:txBody>
      </p:sp>
      <p:sp>
        <p:nvSpPr>
          <p:cNvPr id="4" name="Text 2"/>
          <p:cNvSpPr/>
          <p:nvPr/>
        </p:nvSpPr>
        <p:spPr>
          <a:xfrm>
            <a:off x="640080" y="1298448"/>
            <a:ext cx="10927080" cy="502920"/>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Every submission eventually meets a skeptical Reviewer 2. </a:t>
            </a:r>
            <a:pPr indent="0" marL="0">
              <a:buNone/>
            </a:pPr>
            <a:r>
              <a:rPr lang="en-US" sz="1500" dirty="0">
                <a:solidFill>
                  <a:srgbClr val="1A2732"/>
                </a:solidFill>
                <a:latin typeface="Calibri" pitchFamily="34" charset="0"/>
                <a:ea typeface="Calibri" pitchFamily="34" charset="-122"/>
                <a:cs typeface="Calibri" pitchFamily="34" charset="-120"/>
              </a:rPr>
              <a:t>This skill plays that reviewer today, while everything it finds is still cheap to fix. And here is the entire skill:</a:t>
            </a:r>
            <a:endParaRPr lang="en-US" sz="1500" dirty="0"/>
          </a:p>
        </p:txBody>
      </p:sp>
      <p:sp>
        <p:nvSpPr>
          <p:cNvPr id="5" name="Shape 3"/>
          <p:cNvSpPr/>
          <p:nvPr/>
        </p:nvSpPr>
        <p:spPr>
          <a:xfrm>
            <a:off x="640080" y="1874520"/>
            <a:ext cx="6172200" cy="4572000"/>
          </a:xfrm>
          <a:prstGeom prst="roundRect">
            <a:avLst>
              <a:gd name="adj" fmla="val 1400"/>
            </a:avLst>
          </a:prstGeom>
          <a:solidFill>
            <a:srgbClr val="F4F8FB"/>
          </a:solidFill>
          <a:ln w="12700">
            <a:solidFill>
              <a:srgbClr val="D5DEE7"/>
            </a:solidFill>
            <a:prstDash val="solid"/>
          </a:ln>
        </p:spPr>
      </p:sp>
      <p:sp>
        <p:nvSpPr>
          <p:cNvPr id="6" name="Text 4"/>
          <p:cNvSpPr/>
          <p:nvPr/>
        </p:nvSpPr>
        <p:spPr>
          <a:xfrm>
            <a:off x="914400" y="2057400"/>
            <a:ext cx="5669280" cy="365760"/>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reviewer-simulator/SKILL.md, the whole file</a:t>
            </a:r>
            <a:endParaRPr lang="en-US" sz="1550" dirty="0"/>
          </a:p>
        </p:txBody>
      </p:sp>
      <p:sp>
        <p:nvSpPr>
          <p:cNvPr id="7" name="Text 5"/>
          <p:cNvSpPr/>
          <p:nvPr/>
        </p:nvSpPr>
        <p:spPr>
          <a:xfrm>
            <a:off x="914400" y="2532888"/>
            <a:ext cx="1691640" cy="411480"/>
          </a:xfrm>
          <a:prstGeom prst="rect">
            <a:avLst/>
          </a:prstGeom>
          <a:noFill/>
          <a:ln/>
        </p:spPr>
        <p:txBody>
          <a:bodyPr wrap="square" lIns="0" tIns="0" rIns="0" bIns="0" rtlCol="0" anchor="ctr"/>
          <a:lstStyle/>
          <a:p>
            <a:pPr indent="0" marL="0">
              <a:buNone/>
            </a:pPr>
            <a:r>
              <a:rPr lang="en-US" sz="1200" b="1" dirty="0">
                <a:solidFill>
                  <a:srgbClr val="0B5CAB"/>
                </a:solidFill>
                <a:latin typeface="Courier New" pitchFamily="34" charset="0"/>
                <a:ea typeface="Courier New" pitchFamily="34" charset="-122"/>
                <a:cs typeface="Courier New" pitchFamily="34" charset="-120"/>
              </a:rPr>
              <a:t>NAME</a:t>
            </a:r>
            <a:endParaRPr lang="en-US" sz="1200" dirty="0"/>
          </a:p>
        </p:txBody>
      </p:sp>
      <p:sp>
        <p:nvSpPr>
          <p:cNvPr id="8" name="Text 6"/>
          <p:cNvSpPr/>
          <p:nvPr/>
        </p:nvSpPr>
        <p:spPr>
          <a:xfrm>
            <a:off x="2651760" y="2514600"/>
            <a:ext cx="3977640" cy="384048"/>
          </a:xfrm>
          <a:prstGeom prst="rect">
            <a:avLst/>
          </a:prstGeom>
          <a:noFill/>
          <a:ln/>
        </p:spPr>
        <p:txBody>
          <a:bodyPr wrap="square" lIns="0" tIns="0" rIns="0" bIns="0" rtlCol="0" anchor="ctr"/>
          <a:lstStyle/>
          <a:p>
            <a:pPr indent="0" marL="0">
              <a:buNone/>
            </a:pPr>
            <a:r>
              <a:rPr lang="en-US" sz="1250" dirty="0">
                <a:solidFill>
                  <a:srgbClr val="1A2732"/>
                </a:solidFill>
                <a:latin typeface="Calibri" pitchFamily="34" charset="0"/>
                <a:ea typeface="Calibri" pitchFamily="34" charset="-122"/>
                <a:cs typeface="Calibri" pitchFamily="34" charset="-120"/>
              </a:rPr>
              <a:t>reviewer-simulator</a:t>
            </a:r>
            <a:endParaRPr lang="en-US" sz="1250" dirty="0"/>
          </a:p>
        </p:txBody>
      </p:sp>
      <p:sp>
        <p:nvSpPr>
          <p:cNvPr id="9" name="Text 7"/>
          <p:cNvSpPr/>
          <p:nvPr/>
        </p:nvSpPr>
        <p:spPr>
          <a:xfrm>
            <a:off x="914400" y="2962656"/>
            <a:ext cx="1691640" cy="411480"/>
          </a:xfrm>
          <a:prstGeom prst="rect">
            <a:avLst/>
          </a:prstGeom>
          <a:noFill/>
          <a:ln/>
        </p:spPr>
        <p:txBody>
          <a:bodyPr wrap="square" lIns="0" tIns="0" rIns="0" bIns="0" rtlCol="0" anchor="ctr"/>
          <a:lstStyle/>
          <a:p>
            <a:pPr indent="0" marL="0">
              <a:buNone/>
            </a:pPr>
            <a:r>
              <a:rPr lang="en-US" sz="1200" b="1" dirty="0">
                <a:solidFill>
                  <a:srgbClr val="0B5CAB"/>
                </a:solidFill>
                <a:latin typeface="Courier New" pitchFamily="34" charset="0"/>
                <a:ea typeface="Courier New" pitchFamily="34" charset="-122"/>
                <a:cs typeface="Courier New" pitchFamily="34" charset="-120"/>
              </a:rPr>
              <a:t>WHEN TO USE</a:t>
            </a:r>
            <a:endParaRPr lang="en-US" sz="1200" dirty="0"/>
          </a:p>
        </p:txBody>
      </p:sp>
      <p:sp>
        <p:nvSpPr>
          <p:cNvPr id="10" name="Text 8"/>
          <p:cNvSpPr/>
          <p:nvPr/>
        </p:nvSpPr>
        <p:spPr>
          <a:xfrm>
            <a:off x="2651760" y="2944368"/>
            <a:ext cx="3977640" cy="384048"/>
          </a:xfrm>
          <a:prstGeom prst="rect">
            <a:avLst/>
          </a:prstGeom>
          <a:noFill/>
          <a:ln/>
        </p:spPr>
        <p:txBody>
          <a:bodyPr wrap="square" lIns="0" tIns="0" rIns="0" bIns="0" rtlCol="0" anchor="ctr"/>
          <a:lstStyle/>
          <a:p>
            <a:pPr indent="0" marL="0">
              <a:buNone/>
            </a:pPr>
            <a:r>
              <a:rPr lang="en-US" sz="1250" dirty="0">
                <a:solidFill>
                  <a:srgbClr val="1A2732"/>
                </a:solidFill>
                <a:latin typeface="Calibri" pitchFamily="34" charset="0"/>
                <a:ea typeface="Calibri" pitchFamily="34" charset="-122"/>
                <a:cs typeface="Calibri" pitchFamily="34" charset="-120"/>
              </a:rPr>
              <a:t>full draft ready, before any submission</a:t>
            </a:r>
            <a:endParaRPr lang="en-US" sz="1250" dirty="0"/>
          </a:p>
        </p:txBody>
      </p:sp>
      <p:sp>
        <p:nvSpPr>
          <p:cNvPr id="11" name="Text 9"/>
          <p:cNvSpPr/>
          <p:nvPr/>
        </p:nvSpPr>
        <p:spPr>
          <a:xfrm>
            <a:off x="914400" y="3392424"/>
            <a:ext cx="1691640" cy="411480"/>
          </a:xfrm>
          <a:prstGeom prst="rect">
            <a:avLst/>
          </a:prstGeom>
          <a:noFill/>
          <a:ln/>
        </p:spPr>
        <p:txBody>
          <a:bodyPr wrap="square" lIns="0" tIns="0" rIns="0" bIns="0" rtlCol="0" anchor="ctr"/>
          <a:lstStyle/>
          <a:p>
            <a:pPr indent="0" marL="0">
              <a:buNone/>
            </a:pPr>
            <a:r>
              <a:rPr lang="en-US" sz="1200" b="1" dirty="0">
                <a:solidFill>
                  <a:srgbClr val="0B5CAB"/>
                </a:solidFill>
                <a:latin typeface="Courier New" pitchFamily="34" charset="0"/>
                <a:ea typeface="Courier New" pitchFamily="34" charset="-122"/>
                <a:cs typeface="Courier New" pitchFamily="34" charset="-120"/>
              </a:rPr>
              <a:t>INPUTS</a:t>
            </a:r>
            <a:endParaRPr lang="en-US" sz="1200" dirty="0"/>
          </a:p>
        </p:txBody>
      </p:sp>
      <p:sp>
        <p:nvSpPr>
          <p:cNvPr id="12" name="Text 10"/>
          <p:cNvSpPr/>
          <p:nvPr/>
        </p:nvSpPr>
        <p:spPr>
          <a:xfrm>
            <a:off x="2651760" y="3374136"/>
            <a:ext cx="3977640" cy="384048"/>
          </a:xfrm>
          <a:prstGeom prst="rect">
            <a:avLst/>
          </a:prstGeom>
          <a:noFill/>
          <a:ln/>
        </p:spPr>
        <p:txBody>
          <a:bodyPr wrap="square" lIns="0" tIns="0" rIns="0" bIns="0" rtlCol="0" anchor="ctr"/>
          <a:lstStyle/>
          <a:p>
            <a:pPr indent="0" marL="0">
              <a:buNone/>
            </a:pPr>
            <a:r>
              <a:rPr lang="en-US" sz="1250" dirty="0">
                <a:solidFill>
                  <a:srgbClr val="1A2732"/>
                </a:solidFill>
                <a:latin typeface="Calibri" pitchFamily="34" charset="0"/>
                <a:ea typeface="Calibri" pitchFamily="34" charset="-122"/>
                <a:cs typeface="Calibri" pitchFamily="34" charset="-120"/>
              </a:rPr>
              <a:t>the manuscript + the target journal</a:t>
            </a:r>
            <a:endParaRPr lang="en-US" sz="1250" dirty="0"/>
          </a:p>
        </p:txBody>
      </p:sp>
      <p:sp>
        <p:nvSpPr>
          <p:cNvPr id="13" name="Text 11"/>
          <p:cNvSpPr/>
          <p:nvPr/>
        </p:nvSpPr>
        <p:spPr>
          <a:xfrm>
            <a:off x="914400" y="3822192"/>
            <a:ext cx="1691640" cy="411480"/>
          </a:xfrm>
          <a:prstGeom prst="rect">
            <a:avLst/>
          </a:prstGeom>
          <a:noFill/>
          <a:ln/>
        </p:spPr>
        <p:txBody>
          <a:bodyPr wrap="square" lIns="0" tIns="0" rIns="0" bIns="0" rtlCol="0" anchor="ctr"/>
          <a:lstStyle/>
          <a:p>
            <a:pPr indent="0" marL="0">
              <a:buNone/>
            </a:pPr>
            <a:r>
              <a:rPr lang="en-US" sz="1200" b="1" dirty="0">
                <a:solidFill>
                  <a:srgbClr val="0B5CAB"/>
                </a:solidFill>
                <a:latin typeface="Courier New" pitchFamily="34" charset="0"/>
                <a:ea typeface="Courier New" pitchFamily="34" charset="-122"/>
                <a:cs typeface="Courier New" pitchFamily="34" charset="-120"/>
              </a:rPr>
              <a:t>STEPS</a:t>
            </a:r>
            <a:endParaRPr lang="en-US" sz="1200" dirty="0"/>
          </a:p>
        </p:txBody>
      </p:sp>
      <p:sp>
        <p:nvSpPr>
          <p:cNvPr id="14" name="Text 12"/>
          <p:cNvSpPr/>
          <p:nvPr/>
        </p:nvSpPr>
        <p:spPr>
          <a:xfrm>
            <a:off x="2651760" y="3803904"/>
            <a:ext cx="3977640" cy="1234440"/>
          </a:xfrm>
          <a:prstGeom prst="rect">
            <a:avLst/>
          </a:prstGeom>
          <a:noFill/>
          <a:ln/>
        </p:spPr>
        <p:txBody>
          <a:bodyPr wrap="square" lIns="0" tIns="0" rIns="0" bIns="0" rtlCol="0" anchor="ctr"/>
          <a:lstStyle/>
          <a:p>
            <a:pPr indent="0" marL="0">
              <a:buNone/>
            </a:pPr>
            <a:r>
              <a:rPr lang="en-US" sz="1250" dirty="0">
                <a:solidFill>
                  <a:srgbClr val="1A2732"/>
                </a:solidFill>
                <a:latin typeface="Calibri" pitchFamily="34" charset="0"/>
                <a:ea typeface="Calibri" pitchFamily="34" charset="-122"/>
                <a:cs typeface="Calibri" pitchFamily="34" charset="-120"/>
              </a:rPr>
              <a:t>become the toughest referee at that journal; judge contribution, theory, method, analysis, and writing against its published standards; write the structured report: summary, major concerns, minor concerns, recommendation</a:t>
            </a:r>
            <a:endParaRPr lang="en-US" sz="1250" dirty="0"/>
          </a:p>
        </p:txBody>
      </p:sp>
      <p:sp>
        <p:nvSpPr>
          <p:cNvPr id="15" name="Text 13"/>
          <p:cNvSpPr/>
          <p:nvPr/>
        </p:nvSpPr>
        <p:spPr>
          <a:xfrm>
            <a:off x="914400" y="5102352"/>
            <a:ext cx="1691640" cy="411480"/>
          </a:xfrm>
          <a:prstGeom prst="rect">
            <a:avLst/>
          </a:prstGeom>
          <a:noFill/>
          <a:ln/>
        </p:spPr>
        <p:txBody>
          <a:bodyPr wrap="square" lIns="0" tIns="0" rIns="0" bIns="0" rtlCol="0" anchor="ctr"/>
          <a:lstStyle/>
          <a:p>
            <a:pPr indent="0" marL="0">
              <a:buNone/>
            </a:pPr>
            <a:r>
              <a:rPr lang="en-US" sz="1200" b="1" dirty="0">
                <a:solidFill>
                  <a:srgbClr val="0B5CAB"/>
                </a:solidFill>
                <a:latin typeface="Courier New" pitchFamily="34" charset="0"/>
                <a:ea typeface="Courier New" pitchFamily="34" charset="-122"/>
                <a:cs typeface="Courier New" pitchFamily="34" charset="-120"/>
              </a:rPr>
              <a:t>CHECKS</a:t>
            </a:r>
            <a:endParaRPr lang="en-US" sz="1200" dirty="0"/>
          </a:p>
        </p:txBody>
      </p:sp>
      <p:sp>
        <p:nvSpPr>
          <p:cNvPr id="16" name="Text 14"/>
          <p:cNvSpPr/>
          <p:nvPr/>
        </p:nvSpPr>
        <p:spPr>
          <a:xfrm>
            <a:off x="2651760" y="5084064"/>
            <a:ext cx="3977640" cy="777240"/>
          </a:xfrm>
          <a:prstGeom prst="rect">
            <a:avLst/>
          </a:prstGeom>
          <a:noFill/>
          <a:ln/>
        </p:spPr>
        <p:txBody>
          <a:bodyPr wrap="square" lIns="0" tIns="0" rIns="0" bIns="0" rtlCol="0" anchor="ctr"/>
          <a:lstStyle/>
          <a:p>
            <a:pPr indent="0" marL="0">
              <a:buNone/>
            </a:pPr>
            <a:r>
              <a:rPr lang="en-US" sz="1250" dirty="0">
                <a:solidFill>
                  <a:srgbClr val="1A2732"/>
                </a:solidFill>
                <a:latin typeface="Calibri" pitchFamily="34" charset="0"/>
                <a:ea typeface="Calibri" pitchFamily="34" charset="-122"/>
                <a:cs typeface="Calibri" pitchFamily="34" charset="-120"/>
              </a:rPr>
              <a:t>every objection cites a page or passage; no generic praise; at least one concern serious enough to justify rejection</a:t>
            </a:r>
            <a:endParaRPr lang="en-US" sz="1250" dirty="0"/>
          </a:p>
        </p:txBody>
      </p:sp>
      <p:sp>
        <p:nvSpPr>
          <p:cNvPr id="17" name="Text 15"/>
          <p:cNvSpPr/>
          <p:nvPr/>
        </p:nvSpPr>
        <p:spPr>
          <a:xfrm>
            <a:off x="914400" y="5925312"/>
            <a:ext cx="1691640" cy="411480"/>
          </a:xfrm>
          <a:prstGeom prst="rect">
            <a:avLst/>
          </a:prstGeom>
          <a:noFill/>
          <a:ln/>
        </p:spPr>
        <p:txBody>
          <a:bodyPr wrap="square" lIns="0" tIns="0" rIns="0" bIns="0" rtlCol="0" anchor="ctr"/>
          <a:lstStyle/>
          <a:p>
            <a:pPr indent="0" marL="0">
              <a:buNone/>
            </a:pPr>
            <a:r>
              <a:rPr lang="en-US" sz="1200" b="1" dirty="0">
                <a:solidFill>
                  <a:srgbClr val="0B5CAB"/>
                </a:solidFill>
                <a:latin typeface="Courier New" pitchFamily="34" charset="0"/>
                <a:ea typeface="Courier New" pitchFamily="34" charset="-122"/>
                <a:cs typeface="Courier New" pitchFamily="34" charset="-120"/>
              </a:rPr>
              <a:t>OUTPUT</a:t>
            </a:r>
            <a:endParaRPr lang="en-US" sz="1200" dirty="0"/>
          </a:p>
        </p:txBody>
      </p:sp>
      <p:sp>
        <p:nvSpPr>
          <p:cNvPr id="18" name="Text 16"/>
          <p:cNvSpPr/>
          <p:nvPr/>
        </p:nvSpPr>
        <p:spPr>
          <a:xfrm>
            <a:off x="2651760" y="5907024"/>
            <a:ext cx="3977640" cy="548640"/>
          </a:xfrm>
          <a:prstGeom prst="rect">
            <a:avLst/>
          </a:prstGeom>
          <a:noFill/>
          <a:ln/>
        </p:spPr>
        <p:txBody>
          <a:bodyPr wrap="square" lIns="0" tIns="0" rIns="0" bIns="0" rtlCol="0" anchor="ctr"/>
          <a:lstStyle/>
          <a:p>
            <a:pPr indent="0" marL="0">
              <a:buNone/>
            </a:pPr>
            <a:r>
              <a:rPr lang="en-US" sz="1250" dirty="0">
                <a:solidFill>
                  <a:srgbClr val="1A2732"/>
                </a:solidFill>
                <a:latin typeface="Calibri" pitchFamily="34" charset="0"/>
                <a:ea typeface="Calibri" pitchFamily="34" charset="-122"/>
                <a:cs typeface="Calibri" pitchFamily="34" charset="-120"/>
              </a:rPr>
              <a:t>a referee report formatted like the journal's real ones</a:t>
            </a:r>
            <a:endParaRPr lang="en-US" sz="1250" dirty="0"/>
          </a:p>
        </p:txBody>
      </p:sp>
      <p:sp>
        <p:nvSpPr>
          <p:cNvPr id="19" name="Shape 17"/>
          <p:cNvSpPr/>
          <p:nvPr/>
        </p:nvSpPr>
        <p:spPr>
          <a:xfrm>
            <a:off x="6995160" y="1874520"/>
            <a:ext cx="4572000" cy="4572000"/>
          </a:xfrm>
          <a:prstGeom prst="roundRect">
            <a:avLst>
              <a:gd name="adj" fmla="val 1400"/>
            </a:avLst>
          </a:prstGeom>
          <a:solidFill>
            <a:srgbClr val="002E5D"/>
          </a:solidFill>
          <a:ln w="12700">
            <a:solidFill>
              <a:srgbClr val="002E5D"/>
            </a:solidFill>
            <a:prstDash val="solid"/>
          </a:ln>
        </p:spPr>
      </p:sp>
      <p:sp>
        <p:nvSpPr>
          <p:cNvPr id="20" name="Text 18"/>
          <p:cNvSpPr/>
          <p:nvPr/>
        </p:nvSpPr>
        <p:spPr>
          <a:xfrm>
            <a:off x="7269480" y="2057400"/>
            <a:ext cx="4023360" cy="365760"/>
          </a:xfrm>
          <a:prstGeom prst="rect">
            <a:avLst/>
          </a:prstGeom>
          <a:noFill/>
          <a:ln/>
        </p:spPr>
        <p:txBody>
          <a:bodyPr wrap="square" lIns="0" tIns="0" rIns="0" bIns="0" rtlCol="0" anchor="ctr"/>
          <a:lstStyle/>
          <a:p>
            <a:pPr indent="0" marL="0">
              <a:buNone/>
            </a:pPr>
            <a:r>
              <a:rPr lang="en-US" sz="1550" b="1" dirty="0">
                <a:solidFill>
                  <a:srgbClr val="FFFFFF"/>
                </a:solidFill>
                <a:latin typeface="Cambria" pitchFamily="34" charset="0"/>
                <a:ea typeface="Cambria" pitchFamily="34" charset="-122"/>
                <a:cs typeface="Cambria" pitchFamily="34" charset="-120"/>
              </a:rPr>
              <a:t>Run it live</a:t>
            </a:r>
            <a:endParaRPr lang="en-US" sz="1550" dirty="0"/>
          </a:p>
        </p:txBody>
      </p:sp>
      <p:sp>
        <p:nvSpPr>
          <p:cNvPr id="21" name="Shape 19"/>
          <p:cNvSpPr/>
          <p:nvPr/>
        </p:nvSpPr>
        <p:spPr>
          <a:xfrm>
            <a:off x="7269480" y="2578608"/>
            <a:ext cx="365760" cy="365760"/>
          </a:xfrm>
          <a:prstGeom prst="ellipse">
            <a:avLst/>
          </a:prstGeom>
          <a:solidFill>
            <a:srgbClr val="C28E2E"/>
          </a:solidFill>
          <a:ln w="12700">
            <a:solidFill>
              <a:srgbClr val="C28E2E"/>
            </a:solidFill>
            <a:prstDash val="solid"/>
          </a:ln>
        </p:spPr>
      </p:sp>
      <p:sp>
        <p:nvSpPr>
          <p:cNvPr id="22" name="Text 20"/>
          <p:cNvSpPr/>
          <p:nvPr/>
        </p:nvSpPr>
        <p:spPr>
          <a:xfrm>
            <a:off x="7178040" y="2578608"/>
            <a:ext cx="54864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23" name="Text 21"/>
          <p:cNvSpPr/>
          <p:nvPr/>
        </p:nvSpPr>
        <p:spPr>
          <a:xfrm>
            <a:off x="7772400" y="2560320"/>
            <a:ext cx="3611880" cy="914400"/>
          </a:xfrm>
          <a:prstGeom prst="rect">
            <a:avLst/>
          </a:prstGeom>
          <a:noFill/>
          <a:ln/>
        </p:spPr>
        <p:txBody>
          <a:bodyPr wrap="square" lIns="0" tIns="0" rIns="0" bIns="0" rtlCol="0" anchor="ctr"/>
          <a:lstStyle/>
          <a:p>
            <a:pPr indent="0" marL="0">
              <a:buNone/>
            </a:pPr>
            <a:r>
              <a:rPr lang="en-US" sz="1250" dirty="0">
                <a:solidFill>
                  <a:srgbClr val="D6E2EE"/>
                </a:solidFill>
                <a:latin typeface="Calibri" pitchFamily="34" charset="0"/>
                <a:ea typeface="Calibri" pitchFamily="34" charset="-122"/>
                <a:cs typeface="Calibri" pitchFamily="34" charset="-120"/>
              </a:rPr>
              <a:t>Open a manuscript in progress. A real one.</a:t>
            </a:r>
            <a:endParaRPr lang="en-US" sz="1250" dirty="0"/>
          </a:p>
        </p:txBody>
      </p:sp>
      <p:sp>
        <p:nvSpPr>
          <p:cNvPr id="24" name="Shape 22"/>
          <p:cNvSpPr/>
          <p:nvPr/>
        </p:nvSpPr>
        <p:spPr>
          <a:xfrm>
            <a:off x="7269480" y="3566160"/>
            <a:ext cx="365760" cy="365760"/>
          </a:xfrm>
          <a:prstGeom prst="ellipse">
            <a:avLst/>
          </a:prstGeom>
          <a:solidFill>
            <a:srgbClr val="C28E2E"/>
          </a:solidFill>
          <a:ln w="12700">
            <a:solidFill>
              <a:srgbClr val="C28E2E"/>
            </a:solidFill>
            <a:prstDash val="solid"/>
          </a:ln>
        </p:spPr>
      </p:sp>
      <p:sp>
        <p:nvSpPr>
          <p:cNvPr id="25" name="Text 23"/>
          <p:cNvSpPr/>
          <p:nvPr/>
        </p:nvSpPr>
        <p:spPr>
          <a:xfrm>
            <a:off x="7178040" y="3566160"/>
            <a:ext cx="54864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26" name="Text 24"/>
          <p:cNvSpPr/>
          <p:nvPr/>
        </p:nvSpPr>
        <p:spPr>
          <a:xfrm>
            <a:off x="7772400" y="3547872"/>
            <a:ext cx="3611880" cy="914400"/>
          </a:xfrm>
          <a:prstGeom prst="rect">
            <a:avLst/>
          </a:prstGeom>
          <a:noFill/>
          <a:ln/>
        </p:spPr>
        <p:txBody>
          <a:bodyPr wrap="square" lIns="0" tIns="0" rIns="0" bIns="0" rtlCol="0" anchor="ctr"/>
          <a:lstStyle/>
          <a:p>
            <a:pPr indent="0" marL="0">
              <a:buNone/>
            </a:pPr>
            <a:r>
              <a:rPr lang="en-US" sz="1250" dirty="0">
                <a:solidFill>
                  <a:srgbClr val="D6E2EE"/>
                </a:solidFill>
                <a:latin typeface="Calibri" pitchFamily="34" charset="0"/>
                <a:ea typeface="Calibri" pitchFamily="34" charset="-122"/>
                <a:cs typeface="Calibri" pitchFamily="34" charset="-120"/>
              </a:rPr>
              <a:t>One line: “Run reviewer-simulator on this manuscript for [journal].” The file above IS the prompt.</a:t>
            </a:r>
            <a:endParaRPr lang="en-US" sz="1250" dirty="0"/>
          </a:p>
        </p:txBody>
      </p:sp>
      <p:sp>
        <p:nvSpPr>
          <p:cNvPr id="27" name="Shape 25"/>
          <p:cNvSpPr/>
          <p:nvPr/>
        </p:nvSpPr>
        <p:spPr>
          <a:xfrm>
            <a:off x="7269480" y="4553712"/>
            <a:ext cx="365760" cy="365760"/>
          </a:xfrm>
          <a:prstGeom prst="ellipse">
            <a:avLst/>
          </a:prstGeom>
          <a:solidFill>
            <a:srgbClr val="C28E2E"/>
          </a:solidFill>
          <a:ln w="12700">
            <a:solidFill>
              <a:srgbClr val="C28E2E"/>
            </a:solidFill>
            <a:prstDash val="solid"/>
          </a:ln>
        </p:spPr>
      </p:sp>
      <p:sp>
        <p:nvSpPr>
          <p:cNvPr id="28" name="Text 26"/>
          <p:cNvSpPr/>
          <p:nvPr/>
        </p:nvSpPr>
        <p:spPr>
          <a:xfrm>
            <a:off x="7178040" y="4553712"/>
            <a:ext cx="54864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29" name="Text 27"/>
          <p:cNvSpPr/>
          <p:nvPr/>
        </p:nvSpPr>
        <p:spPr>
          <a:xfrm>
            <a:off x="7772400" y="4535424"/>
            <a:ext cx="3611880" cy="914400"/>
          </a:xfrm>
          <a:prstGeom prst="rect">
            <a:avLst/>
          </a:prstGeom>
          <a:noFill/>
          <a:ln/>
        </p:spPr>
        <p:txBody>
          <a:bodyPr wrap="square" lIns="0" tIns="0" rIns="0" bIns="0" rtlCol="0" anchor="ctr"/>
          <a:lstStyle/>
          <a:p>
            <a:pPr indent="0" marL="0">
              <a:buNone/>
            </a:pPr>
            <a:r>
              <a:rPr lang="en-US" sz="1250" dirty="0">
                <a:solidFill>
                  <a:srgbClr val="D6E2EE"/>
                </a:solidFill>
                <a:latin typeface="Calibri" pitchFamily="34" charset="0"/>
                <a:ea typeface="Calibri" pitchFamily="34" charset="-122"/>
                <a:cs typeface="Calibri" pitchFamily="34" charset="-120"/>
              </a:rPr>
              <a:t>Read two or three objections aloud. Fix them months before a real reviewer finds them.</a:t>
            </a:r>
            <a:endParaRPr lang="en-US" sz="1250" dirty="0"/>
          </a:p>
        </p:txBody>
      </p:sp>
      <p:sp>
        <p:nvSpPr>
          <p:cNvPr id="30" name="Text 28"/>
          <p:cNvSpPr/>
          <p:nvPr/>
        </p:nvSpPr>
        <p:spPr>
          <a:xfrm>
            <a:off x="7269480" y="5577840"/>
            <a:ext cx="4023360" cy="777240"/>
          </a:xfrm>
          <a:prstGeom prst="rect">
            <a:avLst/>
          </a:prstGeom>
          <a:noFill/>
          <a:ln/>
        </p:spPr>
        <p:txBody>
          <a:bodyPr wrap="square" lIns="0" tIns="0" rIns="0" bIns="0" rtlCol="0" anchor="ctr"/>
          <a:lstStyle/>
          <a:p>
            <a:pPr indent="0" marL="0">
              <a:buNone/>
            </a:pPr>
            <a:r>
              <a:rPr lang="en-US" sz="1300" b="1" dirty="0">
                <a:solidFill>
                  <a:srgbClr val="C28E2E"/>
                </a:solidFill>
                <a:latin typeface="Calibri" pitchFamily="34" charset="0"/>
                <a:ea typeface="Calibri" pitchFamily="34" charset="-122"/>
                <a:cs typeface="Calibri" pitchFamily="34" charset="-120"/>
              </a:rPr>
              <a:t>A real Reviewer 2 costs four months and a rejection. This costs four minutes.</a:t>
            </a:r>
            <a:endParaRPr lang="en-US" sz="1300" dirty="0"/>
          </a:p>
        </p:txBody>
      </p:sp>
      <p:sp>
        <p:nvSpPr>
          <p:cNvPr id="31" name="Text 29"/>
          <p:cNvSpPr/>
          <p:nvPr/>
        </p:nvSpPr>
        <p:spPr>
          <a:xfrm>
            <a:off x="640080" y="6510528"/>
            <a:ext cx="10927080" cy="347472"/>
          </a:xfrm>
          <a:prstGeom prst="rect">
            <a:avLst/>
          </a:prstGeom>
          <a:noFill/>
          <a:ln/>
        </p:spPr>
        <p:txBody>
          <a:bodyPr wrap="square" lIns="0" tIns="0" rIns="0" bIns="0" rtlCol="0" anchor="ctr"/>
          <a:lstStyle/>
          <a:p>
            <a:pPr indent="0" marL="0">
              <a:buNone/>
            </a:pPr>
            <a:r>
              <a:rPr lang="en-US" sz="1400" b="1" dirty="0">
                <a:solidFill>
                  <a:srgbClr val="002E5D"/>
                </a:solidFill>
                <a:latin typeface="Cambria" pitchFamily="34" charset="0"/>
                <a:ea typeface="Cambria" pitchFamily="34" charset="-122"/>
                <a:cs typeface="Cambria" pitchFamily="34" charset="-120"/>
              </a:rPr>
              <a:t>The same six fields you filled in the hands-on. Plain text. Mine just encodes twenty years of being reviewed.</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THE IRB APPLICATION</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Protocol, consent, and recruitment text, drafted</a:t>
            </a:r>
            <a:endParaRPr lang="en-US" sz="3300" dirty="0"/>
          </a:p>
        </p:txBody>
      </p:sp>
      <p:sp>
        <p:nvSpPr>
          <p:cNvPr id="4" name="Shape 2"/>
          <p:cNvSpPr/>
          <p:nvPr/>
        </p:nvSpPr>
        <p:spPr>
          <a:xfrm>
            <a:off x="640080" y="1417320"/>
            <a:ext cx="5349240" cy="4480560"/>
          </a:xfrm>
          <a:prstGeom prst="roundRect">
            <a:avLst>
              <a:gd name="adj" fmla="val 1429"/>
            </a:avLst>
          </a:prstGeom>
          <a:solidFill>
            <a:srgbClr val="F4F8FB"/>
          </a:solidFill>
          <a:ln w="12700">
            <a:solidFill>
              <a:srgbClr val="D5DEE7"/>
            </a:solidFill>
            <a:prstDash val="solid"/>
          </a:ln>
        </p:spPr>
      </p:sp>
      <p:sp>
        <p:nvSpPr>
          <p:cNvPr id="5" name="Text 3"/>
          <p:cNvSpPr/>
          <p:nvPr/>
        </p:nvSpPr>
        <p:spPr>
          <a:xfrm>
            <a:off x="91440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What the AI handles</a:t>
            </a:r>
            <a:endParaRPr lang="en-US" sz="1900" dirty="0"/>
          </a:p>
        </p:txBody>
      </p:sp>
      <p:sp>
        <p:nvSpPr>
          <p:cNvPr id="6" name="Text 4"/>
          <p:cNvSpPr/>
          <p:nvPr/>
        </p:nvSpPr>
        <p:spPr>
          <a:xfrm>
            <a:off x="914400" y="2103120"/>
            <a:ext cx="4846320" cy="365760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The protocol summary, built from your PROJECT_CONTEXT file.</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The consent document, in plain language at the right reading level.</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Recruitment text for email, class announcement, or Prolific.</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A mapping of every piece to the OneAegis smart-form sections.</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A list of every question it could not answer, so nothing is guessed.</a:t>
            </a:r>
            <a:endParaRPr lang="en-US" sz="1600" dirty="0"/>
          </a:p>
        </p:txBody>
      </p:sp>
      <p:sp>
        <p:nvSpPr>
          <p:cNvPr id="7" name="Shape 5"/>
          <p:cNvSpPr/>
          <p:nvPr/>
        </p:nvSpPr>
        <p:spPr>
          <a:xfrm>
            <a:off x="6217920" y="1417320"/>
            <a:ext cx="5349240" cy="4480560"/>
          </a:xfrm>
          <a:prstGeom prst="roundRect">
            <a:avLst>
              <a:gd name="adj" fmla="val 1429"/>
            </a:avLst>
          </a:prstGeom>
          <a:solidFill>
            <a:srgbClr val="002E5D"/>
          </a:solidFill>
          <a:ln w="12700">
            <a:solidFill>
              <a:srgbClr val="002E5D"/>
            </a:solidFill>
            <a:prstDash val="solid"/>
          </a:ln>
        </p:spPr>
      </p:sp>
      <p:sp>
        <p:nvSpPr>
          <p:cNvPr id="8" name="Text 6"/>
          <p:cNvSpPr/>
          <p:nvPr/>
        </p:nvSpPr>
        <p:spPr>
          <a:xfrm>
            <a:off x="6492240" y="1645920"/>
            <a:ext cx="484632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Say this</a:t>
            </a:r>
            <a:endParaRPr lang="en-US" sz="1900" dirty="0"/>
          </a:p>
        </p:txBody>
      </p:sp>
      <p:sp>
        <p:nvSpPr>
          <p:cNvPr id="9" name="Text 7"/>
          <p:cNvSpPr/>
          <p:nvPr/>
        </p:nvSpPr>
        <p:spPr>
          <a:xfrm>
            <a:off x="6492240" y="2148840"/>
            <a:ext cx="4846320" cy="2377440"/>
          </a:xfrm>
          <a:prstGeom prst="rect">
            <a:avLst/>
          </a:prstGeom>
          <a:noFill/>
          <a:ln/>
        </p:spPr>
        <p:txBody>
          <a:bodyPr wrap="square" lIns="0" tIns="0" rIns="0" bIns="0" rtlCol="0" anchor="ctr"/>
          <a:lstStyle/>
          <a:p>
            <a:pPr indent="0" marL="0">
              <a:buNone/>
            </a:pPr>
            <a:r>
              <a:rPr lang="en-US" sz="1500" i="1" dirty="0">
                <a:solidFill>
                  <a:srgbClr val="D6E2EE"/>
                </a:solidFill>
                <a:latin typeface="Calibri" pitchFamily="34" charset="0"/>
                <a:ea typeface="Calibri" pitchFamily="34" charset="-122"/>
                <a:cs typeface="Calibri" pitchFamily="34" charset="-120"/>
              </a:rPr>
              <a:t>“Run irb-drafter. My study: [two sentences on design, population, and measures]. Draft the protocol summary, consent document, and recruitment text for BYU's OneAegis form. End with the list of questions you could not answer from my description.”</a:t>
            </a:r>
            <a:endParaRPr lang="en-US" sz="1500" dirty="0"/>
          </a:p>
        </p:txBody>
      </p:sp>
      <p:sp>
        <p:nvSpPr>
          <p:cNvPr id="10" name="Text 8"/>
          <p:cNvSpPr/>
          <p:nvPr/>
        </p:nvSpPr>
        <p:spPr>
          <a:xfrm>
            <a:off x="6492240" y="4846320"/>
            <a:ext cx="4846320" cy="822960"/>
          </a:xfrm>
          <a:prstGeom prst="rect">
            <a:avLst/>
          </a:prstGeom>
          <a:noFill/>
          <a:ln/>
        </p:spPr>
        <p:txBody>
          <a:bodyPr wrap="square" lIns="0" tIns="0" rIns="0" bIns="0" rtlCol="0" anchor="ctr"/>
          <a:lstStyle/>
          <a:p>
            <a:pPr indent="0" marL="0">
              <a:buNone/>
            </a:pPr>
            <a:r>
              <a:rPr lang="en-US" sz="1600" b="1" dirty="0">
                <a:solidFill>
                  <a:srgbClr val="C28E2E"/>
                </a:solidFill>
                <a:latin typeface="Calibri" pitchFamily="34" charset="0"/>
                <a:ea typeface="Calibri" pitchFamily="34" charset="-122"/>
                <a:cs typeface="Calibri" pitchFamily="34" charset="-120"/>
              </a:rPr>
              <a:t>The unanswered-questions list is the safety rail: the skill asks instead of inventing.</a:t>
            </a:r>
            <a:endParaRPr lang="en-US" sz="1600" dirty="0"/>
          </a:p>
        </p:txBody>
      </p:sp>
      <p:sp>
        <p:nvSpPr>
          <p:cNvPr id="11" name="Text 9"/>
          <p:cNvSpPr/>
          <p:nvPr/>
        </p:nvSpPr>
        <p:spPr>
          <a:xfrm>
            <a:off x="640080" y="6080760"/>
            <a:ext cx="10927080" cy="41148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The AI drafts. You and the board decide. Nothing is submitted unread.</a:t>
            </a:r>
            <a:endParaRPr lang="en-US" sz="1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PREREGISTRATION + OSF</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paper trail, before the data exist</a:t>
            </a:r>
            <a:endParaRPr lang="en-US" sz="3300" dirty="0"/>
          </a:p>
        </p:txBody>
      </p:sp>
      <p:sp>
        <p:nvSpPr>
          <p:cNvPr id="4" name="Shape 2"/>
          <p:cNvSpPr/>
          <p:nvPr/>
        </p:nvSpPr>
        <p:spPr>
          <a:xfrm>
            <a:off x="640080" y="1417320"/>
            <a:ext cx="5349240" cy="4480560"/>
          </a:xfrm>
          <a:prstGeom prst="roundRect">
            <a:avLst>
              <a:gd name="adj" fmla="val 1429"/>
            </a:avLst>
          </a:prstGeom>
          <a:solidFill>
            <a:srgbClr val="F4F8FB"/>
          </a:solidFill>
          <a:ln w="12700">
            <a:solidFill>
              <a:srgbClr val="D5DEE7"/>
            </a:solidFill>
            <a:prstDash val="solid"/>
          </a:ln>
        </p:spPr>
      </p:sp>
      <p:sp>
        <p:nvSpPr>
          <p:cNvPr id="5" name="Text 3"/>
          <p:cNvSpPr/>
          <p:nvPr/>
        </p:nvSpPr>
        <p:spPr>
          <a:xfrm>
            <a:off x="91440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What the AI handles</a:t>
            </a:r>
            <a:endParaRPr lang="en-US" sz="1900" dirty="0"/>
          </a:p>
        </p:txBody>
      </p:sp>
      <p:sp>
        <p:nvSpPr>
          <p:cNvPr id="6" name="Text 4"/>
          <p:cNvSpPr/>
          <p:nvPr/>
        </p:nvSpPr>
        <p:spPr>
          <a:xfrm>
            <a:off x="914400" y="2103120"/>
            <a:ext cx="4846320" cy="365760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The registration text: hypotheses, measures, sampling plan, analysis plan, exclusion rules, in AsPredicted or OSF format, from PROJECT_CONTEXT.md.</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The upload bundle: instruments, analysis code, deidentified data, README.</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The folder structure OSF expects, with a checklist to tick off.</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A flag on anything in your plan too vague to preregister.</a:t>
            </a:r>
            <a:endParaRPr lang="en-US" sz="1600" dirty="0"/>
          </a:p>
        </p:txBody>
      </p:sp>
      <p:sp>
        <p:nvSpPr>
          <p:cNvPr id="7" name="Shape 5"/>
          <p:cNvSpPr/>
          <p:nvPr/>
        </p:nvSpPr>
        <p:spPr>
          <a:xfrm>
            <a:off x="6217920" y="1417320"/>
            <a:ext cx="5349240" cy="4480560"/>
          </a:xfrm>
          <a:prstGeom prst="roundRect">
            <a:avLst>
              <a:gd name="adj" fmla="val 1429"/>
            </a:avLst>
          </a:prstGeom>
          <a:solidFill>
            <a:srgbClr val="002E5D"/>
          </a:solidFill>
          <a:ln w="12700">
            <a:solidFill>
              <a:srgbClr val="002E5D"/>
            </a:solidFill>
            <a:prstDash val="solid"/>
          </a:ln>
        </p:spPr>
      </p:sp>
      <p:sp>
        <p:nvSpPr>
          <p:cNvPr id="8" name="Text 6"/>
          <p:cNvSpPr/>
          <p:nvPr/>
        </p:nvSpPr>
        <p:spPr>
          <a:xfrm>
            <a:off x="6492240" y="1645920"/>
            <a:ext cx="484632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Say this</a:t>
            </a:r>
            <a:endParaRPr lang="en-US" sz="1900" dirty="0"/>
          </a:p>
        </p:txBody>
      </p:sp>
      <p:sp>
        <p:nvSpPr>
          <p:cNvPr id="9" name="Text 7"/>
          <p:cNvSpPr/>
          <p:nvPr/>
        </p:nvSpPr>
        <p:spPr>
          <a:xfrm>
            <a:off x="6492240" y="2148840"/>
            <a:ext cx="4846320" cy="2377440"/>
          </a:xfrm>
          <a:prstGeom prst="rect">
            <a:avLst/>
          </a:prstGeom>
          <a:noFill/>
          <a:ln/>
        </p:spPr>
        <p:txBody>
          <a:bodyPr wrap="square" lIns="0" tIns="0" rIns="0" bIns="0" rtlCol="0" anchor="ctr"/>
          <a:lstStyle/>
          <a:p>
            <a:pPr indent="0" marL="0">
              <a:buNone/>
            </a:pPr>
            <a:r>
              <a:rPr lang="en-US" sz="1500" i="1" dirty="0">
                <a:solidFill>
                  <a:srgbClr val="D6E2EE"/>
                </a:solidFill>
                <a:latin typeface="Calibri" pitchFamily="34" charset="0"/>
                <a:ea typeface="Calibri" pitchFamily="34" charset="-122"/>
                <a:cs typeface="Calibri" pitchFamily="34" charset="-120"/>
              </a:rPr>
              <a:t>“Run preregistration-writer on PROJECT_CONTEXT.md. Produce the OSF registration text, then the upload checklist: materials, instruments, analysis code, and deidentified data, each with its target folder. Flag anything too vague to preregister.”</a:t>
            </a:r>
            <a:endParaRPr lang="en-US" sz="1500" dirty="0"/>
          </a:p>
        </p:txBody>
      </p:sp>
      <p:sp>
        <p:nvSpPr>
          <p:cNvPr id="10" name="Text 8"/>
          <p:cNvSpPr/>
          <p:nvPr/>
        </p:nvSpPr>
        <p:spPr>
          <a:xfrm>
            <a:off x="6492240" y="4846320"/>
            <a:ext cx="4846320" cy="822960"/>
          </a:xfrm>
          <a:prstGeom prst="rect">
            <a:avLst/>
          </a:prstGeom>
          <a:noFill/>
          <a:ln/>
        </p:spPr>
        <p:txBody>
          <a:bodyPr wrap="square" lIns="0" tIns="0" rIns="0" bIns="0" rtlCol="0" anchor="ctr"/>
          <a:lstStyle/>
          <a:p>
            <a:pPr indent="0" marL="0">
              <a:buNone/>
            </a:pPr>
            <a:r>
              <a:rPr lang="en-US" sz="1600" b="1" dirty="0">
                <a:solidFill>
                  <a:srgbClr val="C28E2E"/>
                </a:solidFill>
                <a:latin typeface="Calibri" pitchFamily="34" charset="0"/>
                <a:ea typeface="Calibri" pitchFamily="34" charset="-122"/>
                <a:cs typeface="Calibri" pitchFamily="34" charset="-120"/>
              </a:rPr>
              <a:t>You stay signed in to OSF; the AI prepares, you upload and register.</a:t>
            </a:r>
            <a:endParaRPr lang="en-US" sz="1600" dirty="0"/>
          </a:p>
        </p:txBody>
      </p:sp>
      <p:sp>
        <p:nvSpPr>
          <p:cNvPr id="11" name="Text 9"/>
          <p:cNvSpPr/>
          <p:nvPr/>
        </p:nvSpPr>
        <p:spPr>
          <a:xfrm>
            <a:off x="640080" y="6080760"/>
            <a:ext cx="10927080" cy="41148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The timestamp is the point: registered before the data exist, cited in the paper.</a:t>
            </a:r>
            <a:endParaRPr lang="en-US" sz="1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QUALTRICS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survey, generated through the API</a:t>
            </a:r>
            <a:endParaRPr lang="en-US" sz="3300" dirty="0"/>
          </a:p>
        </p:txBody>
      </p:sp>
      <p:sp>
        <p:nvSpPr>
          <p:cNvPr id="4" name="Shape 2"/>
          <p:cNvSpPr/>
          <p:nvPr/>
        </p:nvSpPr>
        <p:spPr>
          <a:xfrm>
            <a:off x="640080" y="1417320"/>
            <a:ext cx="5349240" cy="4480560"/>
          </a:xfrm>
          <a:prstGeom prst="roundRect">
            <a:avLst>
              <a:gd name="adj" fmla="val 1429"/>
            </a:avLst>
          </a:prstGeom>
          <a:solidFill>
            <a:srgbClr val="F4F8FB"/>
          </a:solidFill>
          <a:ln w="12700">
            <a:solidFill>
              <a:srgbClr val="D5DEE7"/>
            </a:solidFill>
            <a:prstDash val="solid"/>
          </a:ln>
        </p:spPr>
      </p:sp>
      <p:sp>
        <p:nvSpPr>
          <p:cNvPr id="5" name="Text 3"/>
          <p:cNvSpPr/>
          <p:nvPr/>
        </p:nvSpPr>
        <p:spPr>
          <a:xfrm>
            <a:off x="91440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What the AI handles</a:t>
            </a:r>
            <a:endParaRPr lang="en-US" sz="1900" dirty="0"/>
          </a:p>
        </p:txBody>
      </p:sp>
      <p:sp>
        <p:nvSpPr>
          <p:cNvPr id="6" name="Text 4"/>
          <p:cNvSpPr/>
          <p:nvPr/>
        </p:nvSpPr>
        <p:spPr>
          <a:xfrm>
            <a:off x="914400" y="2103120"/>
            <a:ext cx="4846320" cy="365760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Builds the survey from your instrument table: one block per construct, your exact item wording.</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Sets export tags to your item codes, so data arrive analysis-ready.</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Embedded data, randomization, attention checks, and survey flow.</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Pulls the export back and hands it to data-cleaner.</a:t>
            </a:r>
            <a:endParaRPr lang="en-US" sz="1600" dirty="0"/>
          </a:p>
        </p:txBody>
      </p:sp>
      <p:sp>
        <p:nvSpPr>
          <p:cNvPr id="7" name="Shape 5"/>
          <p:cNvSpPr/>
          <p:nvPr/>
        </p:nvSpPr>
        <p:spPr>
          <a:xfrm>
            <a:off x="6217920" y="1417320"/>
            <a:ext cx="5349240" cy="4480560"/>
          </a:xfrm>
          <a:prstGeom prst="roundRect">
            <a:avLst>
              <a:gd name="adj" fmla="val 1429"/>
            </a:avLst>
          </a:prstGeom>
          <a:solidFill>
            <a:srgbClr val="002E5D"/>
          </a:solidFill>
          <a:ln w="12700">
            <a:solidFill>
              <a:srgbClr val="002E5D"/>
            </a:solidFill>
            <a:prstDash val="solid"/>
          </a:ln>
        </p:spPr>
      </p:sp>
      <p:sp>
        <p:nvSpPr>
          <p:cNvPr id="8" name="Text 6"/>
          <p:cNvSpPr/>
          <p:nvPr/>
        </p:nvSpPr>
        <p:spPr>
          <a:xfrm>
            <a:off x="6492240" y="1645920"/>
            <a:ext cx="484632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One-time setup, then say this</a:t>
            </a:r>
            <a:endParaRPr lang="en-US" sz="1900" dirty="0"/>
          </a:p>
        </p:txBody>
      </p:sp>
      <p:sp>
        <p:nvSpPr>
          <p:cNvPr id="9" name="Text 7"/>
          <p:cNvSpPr/>
          <p:nvPr/>
        </p:nvSpPr>
        <p:spPr>
          <a:xfrm>
            <a:off x="6492240" y="2103120"/>
            <a:ext cx="4846320" cy="868680"/>
          </a:xfrm>
          <a:prstGeom prst="rect">
            <a:avLst/>
          </a:prstGeom>
          <a:noFill/>
          <a:ln/>
        </p:spPr>
        <p:txBody>
          <a:bodyPr wrap="square" lIns="0" tIns="0" rIns="0" bIns="0" rtlCol="0" anchor="ctr"/>
          <a:lstStyle/>
          <a:p>
            <a:pPr indent="0" marL="0">
              <a:buNone/>
            </a:pPr>
            <a:r>
              <a:rPr lang="en-US" sz="1600" dirty="0">
                <a:solidFill>
                  <a:srgbClr val="D6E2EE"/>
                </a:solidFill>
                <a:latin typeface="Calibri" pitchFamily="34" charset="0"/>
                <a:ea typeface="Calibri" pitchFamily="34" charset="-122"/>
                <a:cs typeface="Calibri" pitchFamily="34" charset="-120"/>
              </a:rPr>
              <a:t>Qualtrics: Account Settings → Qualtrics IDs → generate API token. Store it in your AI's connector settings, once.</a:t>
            </a:r>
            <a:endParaRPr lang="en-US" sz="1600" dirty="0"/>
          </a:p>
        </p:txBody>
      </p:sp>
      <p:sp>
        <p:nvSpPr>
          <p:cNvPr id="10" name="Text 8"/>
          <p:cNvSpPr/>
          <p:nvPr/>
        </p:nvSpPr>
        <p:spPr>
          <a:xfrm>
            <a:off x="6492240" y="3063240"/>
            <a:ext cx="4846320" cy="1737360"/>
          </a:xfrm>
          <a:prstGeom prst="rect">
            <a:avLst/>
          </a:prstGeom>
          <a:noFill/>
          <a:ln/>
        </p:spPr>
        <p:txBody>
          <a:bodyPr wrap="square" lIns="0" tIns="0" rIns="0" bIns="0" rtlCol="0" anchor="ctr"/>
          <a:lstStyle/>
          <a:p>
            <a:pPr indent="0" marL="0">
              <a:buNone/>
            </a:pPr>
            <a:r>
              <a:rPr lang="en-US" sz="1500" i="1" dirty="0">
                <a:solidFill>
                  <a:srgbClr val="D6E2EE"/>
                </a:solidFill>
                <a:latin typeface="Calibri" pitchFamily="34" charset="0"/>
                <a:ea typeface="Calibri" pitchFamily="34" charset="-122"/>
                <a:cs typeface="Calibri" pitchFamily="34" charset="-120"/>
              </a:rPr>
              <a:t>“Run qualtrics-manager. Here is my instrument table. Create the survey: one block per construct, 7-point Likert, export tags matching the item codes, attention checks in blocks 2 and 4.”</a:t>
            </a:r>
            <a:endParaRPr lang="en-US" sz="1500" dirty="0"/>
          </a:p>
        </p:txBody>
      </p:sp>
      <p:sp>
        <p:nvSpPr>
          <p:cNvPr id="11" name="Text 9"/>
          <p:cNvSpPr/>
          <p:nvPr/>
        </p:nvSpPr>
        <p:spPr>
          <a:xfrm>
            <a:off x="6492240" y="4937760"/>
            <a:ext cx="4846320" cy="731520"/>
          </a:xfrm>
          <a:prstGeom prst="rect">
            <a:avLst/>
          </a:prstGeom>
          <a:noFill/>
          <a:ln/>
        </p:spPr>
        <p:txBody>
          <a:bodyPr wrap="square" lIns="0" tIns="0" rIns="0" bIns="0" rtlCol="0" anchor="ctr"/>
          <a:lstStyle/>
          <a:p>
            <a:pPr indent="0" marL="0">
              <a:buNone/>
            </a:pPr>
            <a:r>
              <a:rPr lang="en-US" sz="1600" b="1" dirty="0">
                <a:solidFill>
                  <a:srgbClr val="C28E2E"/>
                </a:solidFill>
                <a:latin typeface="Calibri" pitchFamily="34" charset="0"/>
                <a:ea typeface="Calibri" pitchFamily="34" charset="-122"/>
                <a:cs typeface="Calibri" pitchFamily="34" charset="-120"/>
              </a:rPr>
              <a:t>Treat the token like a password: settings, never a shared doc.</a:t>
            </a:r>
            <a:endParaRPr lang="en-US" sz="1600" dirty="0"/>
          </a:p>
        </p:txBody>
      </p:sp>
      <p:sp>
        <p:nvSpPr>
          <p:cNvPr id="12" name="Text 10"/>
          <p:cNvSpPr/>
          <p:nvPr/>
        </p:nvSpPr>
        <p:spPr>
          <a:xfrm>
            <a:off x="640080" y="6080760"/>
            <a:ext cx="10927080" cy="41148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An afternoon of clicking becomes two minutes of review. You still proofread every item.</a:t>
            </a:r>
            <a:endParaRPr lang="en-US" sz="1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YOUR TONE CARD</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Your voice, extracted into rules</a:t>
            </a:r>
            <a:endParaRPr lang="en-US" sz="3300" dirty="0"/>
          </a:p>
        </p:txBody>
      </p:sp>
      <p:sp>
        <p:nvSpPr>
          <p:cNvPr id="4" name="Shape 2"/>
          <p:cNvSpPr/>
          <p:nvPr/>
        </p:nvSpPr>
        <p:spPr>
          <a:xfrm>
            <a:off x="640080" y="1417320"/>
            <a:ext cx="5349240" cy="4480560"/>
          </a:xfrm>
          <a:prstGeom prst="roundRect">
            <a:avLst>
              <a:gd name="adj" fmla="val 1429"/>
            </a:avLst>
          </a:prstGeom>
          <a:solidFill>
            <a:srgbClr val="F4F8FB"/>
          </a:solidFill>
          <a:ln w="12700">
            <a:solidFill>
              <a:srgbClr val="D5DEE7"/>
            </a:solidFill>
            <a:prstDash val="solid"/>
          </a:ln>
        </p:spPr>
      </p:sp>
      <p:sp>
        <p:nvSpPr>
          <p:cNvPr id="5" name="Text 3"/>
          <p:cNvSpPr/>
          <p:nvPr/>
        </p:nvSpPr>
        <p:spPr>
          <a:xfrm>
            <a:off x="91440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What the AI handles</a:t>
            </a:r>
            <a:endParaRPr lang="en-US" sz="1900" dirty="0"/>
          </a:p>
        </p:txBody>
      </p:sp>
      <p:sp>
        <p:nvSpPr>
          <p:cNvPr id="6" name="Text 4"/>
          <p:cNvSpPr/>
          <p:nvPr/>
        </p:nvSpPr>
        <p:spPr>
          <a:xfrm>
            <a:off x="914400" y="2103120"/>
            <a:ext cx="4846320" cy="365760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Reads three papers you wrote alone, before AI.</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Extracts your voice as 12 to 15 explicit rules: sentence rhythm, hedging habits, transitions, vocabulary you favor and avoid, how you open and close sections.</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Writes TONE_CARD.md into your project folder.</a:t>
            </a:r>
            <a:endParaRPr lang="en-US" sz="1600" dirty="0"/>
          </a:p>
          <a:p>
            <a:pPr indent="0" marL="0">
              <a:buNone/>
            </a:pPr>
            <a:endParaRPr lang="en-US" sz="1600" dirty="0"/>
          </a:p>
          <a:p>
            <a:pPr indent="0" marL="0">
              <a:buNone/>
            </a:pPr>
            <a:r>
              <a:rPr lang="en-US" sz="1600" dirty="0">
                <a:solidFill>
                  <a:srgbClr val="1A2732"/>
                </a:solidFill>
                <a:latin typeface="Calibri" pitchFamily="34" charset="0"/>
                <a:ea typeface="Calibri" pitchFamily="34" charset="-122"/>
                <a:cs typeface="Calibri" pitchFamily="34" charset="-120"/>
              </a:rPr>
              <a:t>Applies it at revision, so drafts sound like you, not like the model.</a:t>
            </a:r>
            <a:endParaRPr lang="en-US" sz="1600" dirty="0"/>
          </a:p>
        </p:txBody>
      </p:sp>
      <p:sp>
        <p:nvSpPr>
          <p:cNvPr id="7" name="Shape 5"/>
          <p:cNvSpPr/>
          <p:nvPr/>
        </p:nvSpPr>
        <p:spPr>
          <a:xfrm>
            <a:off x="6217920" y="1417320"/>
            <a:ext cx="5349240" cy="4480560"/>
          </a:xfrm>
          <a:prstGeom prst="roundRect">
            <a:avLst>
              <a:gd name="adj" fmla="val 1429"/>
            </a:avLst>
          </a:prstGeom>
          <a:solidFill>
            <a:srgbClr val="002E5D"/>
          </a:solidFill>
          <a:ln w="12700">
            <a:solidFill>
              <a:srgbClr val="002E5D"/>
            </a:solidFill>
            <a:prstDash val="solid"/>
          </a:ln>
        </p:spPr>
      </p:sp>
      <p:sp>
        <p:nvSpPr>
          <p:cNvPr id="8" name="Text 6"/>
          <p:cNvSpPr/>
          <p:nvPr/>
        </p:nvSpPr>
        <p:spPr>
          <a:xfrm>
            <a:off x="6492240" y="1645920"/>
            <a:ext cx="484632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Say this</a:t>
            </a:r>
            <a:endParaRPr lang="en-US" sz="1900" dirty="0"/>
          </a:p>
        </p:txBody>
      </p:sp>
      <p:sp>
        <p:nvSpPr>
          <p:cNvPr id="9" name="Text 7"/>
          <p:cNvSpPr/>
          <p:nvPr/>
        </p:nvSpPr>
        <p:spPr>
          <a:xfrm>
            <a:off x="6492240" y="2148840"/>
            <a:ext cx="4846320" cy="2651760"/>
          </a:xfrm>
          <a:prstGeom prst="rect">
            <a:avLst/>
          </a:prstGeom>
          <a:noFill/>
          <a:ln/>
        </p:spPr>
        <p:txBody>
          <a:bodyPr wrap="square" lIns="0" tIns="0" rIns="0" bIns="0" rtlCol="0" anchor="ctr"/>
          <a:lstStyle/>
          <a:p>
            <a:pPr indent="0" marL="0">
              <a:buNone/>
            </a:pPr>
            <a:r>
              <a:rPr lang="en-US" sz="1600" i="1" dirty="0">
                <a:solidFill>
                  <a:srgbClr val="D6E2EE"/>
                </a:solidFill>
                <a:latin typeface="Calibri" pitchFamily="34" charset="0"/>
                <a:ea typeface="Calibri" pitchFamily="34" charset="-122"/>
                <a:cs typeface="Calibri" pitchFamily="34" charset="-120"/>
              </a:rPr>
              <a:t>“Read these three papers I wrote without AI. Extract 12 to 15 rules that describe my voice: sentence rhythm, hedging, transitions, vocabulary I favor and avoid, how I open and close sections. Write them to TONE_CARD.md. Then rewrite one paragraph of my current draft twice, with and without the card, so I can correct the rules.”</a:t>
            </a:r>
            <a:endParaRPr lang="en-US" sz="1600" dirty="0"/>
          </a:p>
        </p:txBody>
      </p:sp>
      <p:sp>
        <p:nvSpPr>
          <p:cNvPr id="10" name="Text 8"/>
          <p:cNvSpPr/>
          <p:nvPr/>
        </p:nvSpPr>
        <p:spPr>
          <a:xfrm>
            <a:off x="6492240" y="4846320"/>
            <a:ext cx="4846320" cy="868680"/>
          </a:xfrm>
          <a:prstGeom prst="rect">
            <a:avLst/>
          </a:prstGeom>
          <a:noFill/>
          <a:ln/>
        </p:spPr>
        <p:txBody>
          <a:bodyPr wrap="square" lIns="0" tIns="0" rIns="0" bIns="0" rtlCol="0" anchor="ctr"/>
          <a:lstStyle/>
          <a:p>
            <a:pPr indent="0" marL="0">
              <a:buNone/>
            </a:pPr>
            <a:r>
              <a:rPr lang="en-US" sz="1600" b="1" dirty="0">
                <a:solidFill>
                  <a:srgbClr val="C28E2E"/>
                </a:solidFill>
                <a:latin typeface="Calibri" pitchFamily="34" charset="0"/>
                <a:ea typeface="Calibri" pitchFamily="34" charset="-122"/>
                <a:cs typeface="Calibri" pitchFamily="34" charset="-120"/>
              </a:rPr>
              <a:t>The with-and-without comparison is the check: correct the rules until the with version is unmistakably you.</a:t>
            </a:r>
            <a:endParaRPr lang="en-US" sz="1600" dirty="0"/>
          </a:p>
        </p:txBody>
      </p:sp>
      <p:sp>
        <p:nvSpPr>
          <p:cNvPr id="11" name="Text 9"/>
          <p:cNvSpPr/>
          <p:nvPr/>
        </p:nvSpPr>
        <p:spPr>
          <a:xfrm>
            <a:off x="640080" y="6080760"/>
            <a:ext cx="10927080" cy="41148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Your voice is data. Extract it once, and every draft after starts from it.</a:t>
            </a:r>
            <a:endParaRPr lang="en-US" sz="1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BENCHMARK AGAINST THE BEST</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Your draft vs. the closest published papers</a:t>
            </a:r>
            <a:endParaRPr lang="en-US" sz="3300" dirty="0"/>
          </a:p>
        </p:txBody>
      </p:sp>
      <p:sp>
        <p:nvSpPr>
          <p:cNvPr id="4" name="Shape 2"/>
          <p:cNvSpPr/>
          <p:nvPr/>
        </p:nvSpPr>
        <p:spPr>
          <a:xfrm>
            <a:off x="640080" y="1417320"/>
            <a:ext cx="5349240" cy="4480560"/>
          </a:xfrm>
          <a:prstGeom prst="roundRect">
            <a:avLst>
              <a:gd name="adj" fmla="val 1429"/>
            </a:avLst>
          </a:prstGeom>
          <a:solidFill>
            <a:srgbClr val="F4F8FB"/>
          </a:solidFill>
          <a:ln w="12700">
            <a:solidFill>
              <a:srgbClr val="D5DEE7"/>
            </a:solidFill>
            <a:prstDash val="solid"/>
          </a:ln>
        </p:spPr>
      </p:sp>
      <p:sp>
        <p:nvSpPr>
          <p:cNvPr id="5" name="Text 3"/>
          <p:cNvSpPr/>
          <p:nvPr/>
        </p:nvSpPr>
        <p:spPr>
          <a:xfrm>
            <a:off x="91440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What the AI handles</a:t>
            </a:r>
            <a:endParaRPr lang="en-US" sz="1900" dirty="0"/>
          </a:p>
        </p:txBody>
      </p:sp>
      <p:sp>
        <p:nvSpPr>
          <p:cNvPr id="6" name="Text 4"/>
          <p:cNvSpPr/>
          <p:nvPr/>
        </p:nvSpPr>
        <p:spPr>
          <a:xfrm>
            <a:off x="914400" y="2103120"/>
            <a:ext cx="4846320" cy="3657600"/>
          </a:xfrm>
          <a:prstGeom prst="rect">
            <a:avLst/>
          </a:prstGeom>
          <a:noFill/>
          <a:ln/>
        </p:spPr>
        <p:txBody>
          <a:bodyPr wrap="square" lIns="0" tIns="0" rIns="0" bIns="0" rtlCol="0" anchor="ctr"/>
          <a:lstStyle/>
          <a:p>
            <a:pPr indent="0" marL="0">
              <a:buNone/>
            </a:pPr>
            <a:r>
              <a:rPr lang="en-US" sz="1500" dirty="0">
                <a:solidFill>
                  <a:srgbClr val="1A2732"/>
                </a:solidFill>
                <a:latin typeface="Calibri" pitchFamily="34" charset="0"/>
                <a:ea typeface="Calibri" pitchFamily="34" charset="-122"/>
                <a:cs typeface="Calibri" pitchFamily="34" charset="-120"/>
              </a:rPr>
              <a:t>Finds the 3 to 5 published papers closest to yours at the target journal and the discipline's best, and downloads the full text.</a:t>
            </a:r>
            <a:endParaRPr lang="en-US" sz="1500" dirty="0"/>
          </a:p>
          <a:p>
            <a:pPr indent="0" marL="0">
              <a:buNone/>
            </a:pPr>
            <a:endParaRPr lang="en-US" sz="1500" dirty="0"/>
          </a:p>
          <a:p>
            <a:pPr indent="0" marL="0">
              <a:buNone/>
            </a:pPr>
            <a:r>
              <a:rPr lang="en-US" sz="1500" dirty="0">
                <a:solidFill>
                  <a:srgbClr val="1A2732"/>
                </a:solidFill>
                <a:latin typeface="Calibri" pitchFamily="34" charset="0"/>
                <a:ea typeface="Calibri" pitchFamily="34" charset="-122"/>
                <a:cs typeface="Calibri" pitchFamily="34" charset="-120"/>
              </a:rPr>
              <a:t>Reads them completely, then scores your draft against them on six dimensions: motivation, literature review, theoretical support and building, methodology, completeness of analysis, implications and limitations.</a:t>
            </a:r>
            <a:endParaRPr lang="en-US" sz="1500" dirty="0"/>
          </a:p>
          <a:p>
            <a:pPr indent="0" marL="0">
              <a:buNone/>
            </a:pPr>
            <a:endParaRPr lang="en-US" sz="1500" dirty="0"/>
          </a:p>
          <a:p>
            <a:pPr indent="0" marL="0">
              <a:buNone/>
            </a:pPr>
            <a:r>
              <a:rPr lang="en-US" sz="1500" dirty="0">
                <a:solidFill>
                  <a:srgbClr val="1A2732"/>
                </a:solidFill>
                <a:latin typeface="Calibri" pitchFamily="34" charset="0"/>
                <a:ea typeface="Calibri" pitchFamily="34" charset="-122"/>
                <a:cs typeface="Calibri" pitchFamily="34" charset="-120"/>
              </a:rPr>
              <a:t>Returns a gap table: where you clear the bar, where you fall short, and the published example that sets the standard.</a:t>
            </a:r>
            <a:endParaRPr lang="en-US" sz="1500" dirty="0"/>
          </a:p>
        </p:txBody>
      </p:sp>
      <p:sp>
        <p:nvSpPr>
          <p:cNvPr id="7" name="Shape 5"/>
          <p:cNvSpPr/>
          <p:nvPr/>
        </p:nvSpPr>
        <p:spPr>
          <a:xfrm>
            <a:off x="6217920" y="1417320"/>
            <a:ext cx="5349240" cy="4480560"/>
          </a:xfrm>
          <a:prstGeom prst="roundRect">
            <a:avLst>
              <a:gd name="adj" fmla="val 1429"/>
            </a:avLst>
          </a:prstGeom>
          <a:solidFill>
            <a:srgbClr val="002E5D"/>
          </a:solidFill>
          <a:ln w="12700">
            <a:solidFill>
              <a:srgbClr val="002E5D"/>
            </a:solidFill>
            <a:prstDash val="solid"/>
          </a:ln>
        </p:spPr>
      </p:sp>
      <p:sp>
        <p:nvSpPr>
          <p:cNvPr id="8" name="Text 6"/>
          <p:cNvSpPr/>
          <p:nvPr/>
        </p:nvSpPr>
        <p:spPr>
          <a:xfrm>
            <a:off x="6492240" y="1645920"/>
            <a:ext cx="484632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Say this</a:t>
            </a:r>
            <a:endParaRPr lang="en-US" sz="1900" dirty="0"/>
          </a:p>
        </p:txBody>
      </p:sp>
      <p:sp>
        <p:nvSpPr>
          <p:cNvPr id="9" name="Text 7"/>
          <p:cNvSpPr/>
          <p:nvPr/>
        </p:nvSpPr>
        <p:spPr>
          <a:xfrm>
            <a:off x="6492240" y="2148840"/>
            <a:ext cx="4846320" cy="2606040"/>
          </a:xfrm>
          <a:prstGeom prst="rect">
            <a:avLst/>
          </a:prstGeom>
          <a:noFill/>
          <a:ln/>
        </p:spPr>
        <p:txBody>
          <a:bodyPr wrap="square" lIns="0" tIns="0" rIns="0" bIns="0" rtlCol="0" anchor="ctr"/>
          <a:lstStyle/>
          <a:p>
            <a:pPr indent="0" marL="0">
              <a:buNone/>
            </a:pPr>
            <a:r>
              <a:rPr lang="en-US" sz="1450" i="1" dirty="0">
                <a:solidFill>
                  <a:srgbClr val="D6E2EE"/>
                </a:solidFill>
                <a:latin typeface="Calibri" pitchFamily="34" charset="0"/>
                <a:ea typeface="Calibri" pitchFamily="34" charset="-122"/>
                <a:cs typeface="Calibri" pitchFamily="34" charset="-120"/>
              </a:rPr>
              <a:t>“Run paper-benchmarker. Target journal: [journal]. Find the three to five published papers closest to my draft, there and in the field's top journals, download the full text, and read them completely. Compare my draft to them on motivation, literature review, theoretical support and building, methodology quality, completeness of analysis, and implications and limitations. Give me a gap table with the published example that sets the bar for each gap.”</a:t>
            </a:r>
            <a:endParaRPr lang="en-US" sz="1450" dirty="0"/>
          </a:p>
        </p:txBody>
      </p:sp>
      <p:sp>
        <p:nvSpPr>
          <p:cNvPr id="10" name="Text 8"/>
          <p:cNvSpPr/>
          <p:nvPr/>
        </p:nvSpPr>
        <p:spPr>
          <a:xfrm>
            <a:off x="6492240" y="4892040"/>
            <a:ext cx="4846320" cy="822960"/>
          </a:xfrm>
          <a:prstGeom prst="rect">
            <a:avLst/>
          </a:prstGeom>
          <a:noFill/>
          <a:ln/>
        </p:spPr>
        <p:txBody>
          <a:bodyPr wrap="square" lIns="0" tIns="0" rIns="0" bIns="0" rtlCol="0" anchor="ctr"/>
          <a:lstStyle/>
          <a:p>
            <a:pPr indent="0" marL="0">
              <a:buNone/>
            </a:pPr>
            <a:r>
              <a:rPr lang="en-US" sz="1500" b="1" dirty="0">
                <a:solidFill>
                  <a:srgbClr val="C28E2E"/>
                </a:solidFill>
                <a:latin typeface="Calibri" pitchFamily="34" charset="0"/>
                <a:ea typeface="Calibri" pitchFamily="34" charset="-122"/>
                <a:cs typeface="Calibri" pitchFamily="34" charset="-120"/>
              </a:rPr>
              <a:t>The comparison set is real and read in full. No standards invented from memory.</a:t>
            </a:r>
            <a:endParaRPr lang="en-US" sz="1500" dirty="0"/>
          </a:p>
        </p:txBody>
      </p:sp>
      <p:sp>
        <p:nvSpPr>
          <p:cNvPr id="11" name="Text 9"/>
          <p:cNvSpPr/>
          <p:nvPr/>
        </p:nvSpPr>
        <p:spPr>
          <a:xfrm>
            <a:off x="640080" y="6080760"/>
            <a:ext cx="10927080" cy="41148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Reviewer 2 will compare you to the best they have read. Do it first, on your terms.</a:t>
            </a:r>
            <a:endParaRPr lang="en-US" sz="1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THE CALIBRATION PASSES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Overstated and over-hedged, often in the same paper</a:t>
            </a:r>
            <a:endParaRPr lang="en-US" sz="3300" dirty="0"/>
          </a:p>
        </p:txBody>
      </p:sp>
      <p:sp>
        <p:nvSpPr>
          <p:cNvPr id="4" name="Shape 2"/>
          <p:cNvSpPr/>
          <p:nvPr/>
        </p:nvSpPr>
        <p:spPr>
          <a:xfrm>
            <a:off x="640080" y="1417320"/>
            <a:ext cx="5349240" cy="4480560"/>
          </a:xfrm>
          <a:prstGeom prst="roundRect">
            <a:avLst>
              <a:gd name="adj" fmla="val 1429"/>
            </a:avLst>
          </a:prstGeom>
          <a:solidFill>
            <a:srgbClr val="F4F8FB"/>
          </a:solidFill>
          <a:ln w="12700">
            <a:solidFill>
              <a:srgbClr val="D5DEE7"/>
            </a:solidFill>
            <a:prstDash val="solid"/>
          </a:ln>
        </p:spPr>
      </p:sp>
      <p:sp>
        <p:nvSpPr>
          <p:cNvPr id="5" name="Text 3"/>
          <p:cNvSpPr/>
          <p:nvPr/>
        </p:nvSpPr>
        <p:spPr>
          <a:xfrm>
            <a:off x="914400" y="1645920"/>
            <a:ext cx="4846320" cy="365760"/>
          </a:xfrm>
          <a:prstGeom prst="rect">
            <a:avLst/>
          </a:prstGeom>
          <a:noFill/>
          <a:ln/>
        </p:spPr>
        <p:txBody>
          <a:bodyPr wrap="square" lIns="0" tIns="0" rIns="0" bIns="0" rtlCol="0" anchor="ctr"/>
          <a:lstStyle/>
          <a:p>
            <a:pPr indent="0" marL="0">
              <a:buNone/>
            </a:pPr>
            <a:r>
              <a:rPr lang="en-US" sz="1900" b="1" dirty="0">
                <a:solidFill>
                  <a:srgbClr val="002E5D"/>
                </a:solidFill>
                <a:latin typeface="Cambria" pitchFamily="34" charset="0"/>
                <a:ea typeface="Cambria" pitchFamily="34" charset="-122"/>
                <a:cs typeface="Cambria" pitchFamily="34" charset="-120"/>
              </a:rPr>
              <a:t>Two AI tendencies to audit</a:t>
            </a:r>
            <a:endParaRPr lang="en-US" sz="1900" dirty="0"/>
          </a:p>
        </p:txBody>
      </p:sp>
      <p:sp>
        <p:nvSpPr>
          <p:cNvPr id="6" name="Text 4"/>
          <p:cNvSpPr/>
          <p:nvPr/>
        </p:nvSpPr>
        <p:spPr>
          <a:xfrm>
            <a:off x="914400" y="2103120"/>
            <a:ext cx="4846320" cy="3657600"/>
          </a:xfrm>
          <a:prstGeom prst="rect">
            <a:avLst/>
          </a:prstGeom>
          <a:noFill/>
          <a:ln/>
        </p:spPr>
        <p:txBody>
          <a:bodyPr wrap="square" lIns="0" tIns="0" rIns="0" bIns="0" rtlCol="0" anchor="ctr"/>
          <a:lstStyle/>
          <a:p>
            <a:pPr indent="0" marL="0">
              <a:buNone/>
            </a:pPr>
            <a:r>
              <a:rPr lang="en-US" sz="1500" b="1" dirty="0">
                <a:solidFill>
                  <a:srgbClr val="A83E32"/>
                </a:solidFill>
                <a:latin typeface="Calibri" pitchFamily="34" charset="0"/>
                <a:ea typeface="Calibri" pitchFamily="34" charset="-122"/>
                <a:cs typeface="Calibri" pitchFamily="34" charset="-120"/>
              </a:rPr>
              <a:t>Overstatement. </a:t>
            </a:r>
            <a:pPr indent="0" marL="0">
              <a:buNone/>
            </a:pPr>
            <a:r>
              <a:rPr lang="en-US" sz="1500" dirty="0">
                <a:solidFill>
                  <a:srgbClr val="1A2732"/>
                </a:solidFill>
                <a:latin typeface="Calibri" pitchFamily="34" charset="0"/>
                <a:ea typeface="Calibri" pitchFamily="34" charset="-122"/>
                <a:cs typeface="Calibri" pitchFamily="34" charset="-120"/>
              </a:rPr>
              <a:t>Contributions inflated past what the design can carry: “demonstrates” where the data say “suggests.”
</a:t>
            </a:r>
            <a:endParaRPr lang="en-US" sz="1500" dirty="0"/>
          </a:p>
          <a:p>
            <a:pPr indent="0" marL="0">
              <a:buNone/>
            </a:pPr>
            <a:r>
              <a:rPr lang="en-US" sz="1500" b="1" dirty="0">
                <a:solidFill>
                  <a:srgbClr val="B07818"/>
                </a:solidFill>
                <a:latin typeface="Calibri" pitchFamily="34" charset="0"/>
                <a:ea typeface="Calibri" pitchFamily="34" charset="-122"/>
                <a:cs typeface="Calibri" pitchFamily="34" charset="-120"/>
              </a:rPr>
              <a:t>Over-correction. </a:t>
            </a:r>
            <a:pPr indent="0" marL="0">
              <a:buNone/>
            </a:pPr>
            <a:r>
              <a:rPr lang="en-US" sz="1500" dirty="0">
                <a:solidFill>
                  <a:srgbClr val="1A2732"/>
                </a:solidFill>
                <a:latin typeface="Calibri" pitchFamily="34" charset="0"/>
                <a:ea typeface="Calibri" pitchFamily="34" charset="-122"/>
                <a:cs typeface="Calibri" pitchFamily="34" charset="-120"/>
              </a:rPr>
              <a:t>Hedges sprinkled through every paragraph, may-might-could stacked three deep, the argument apologizing for itself.
</a:t>
            </a:r>
            <a:endParaRPr lang="en-US" sz="1500" dirty="0"/>
          </a:p>
          <a:p>
            <a:pPr indent="0" marL="0">
              <a:buNone/>
            </a:pPr>
            <a:r>
              <a:rPr lang="en-US" sz="1500" b="1" dirty="0">
                <a:solidFill>
                  <a:srgbClr val="002E5D"/>
                </a:solidFill>
                <a:latin typeface="Calibri" pitchFamily="34" charset="0"/>
                <a:ea typeface="Calibri" pitchFamily="34" charset="-122"/>
                <a:cs typeface="Calibri" pitchFamily="34" charset="-120"/>
              </a:rPr>
              <a:t>Both at once is common: </a:t>
            </a:r>
            <a:pPr indent="0" marL="0">
              <a:buNone/>
            </a:pPr>
            <a:r>
              <a:rPr lang="en-US" sz="1500" dirty="0">
                <a:solidFill>
                  <a:srgbClr val="1A2732"/>
                </a:solidFill>
                <a:latin typeface="Calibri" pitchFamily="34" charset="0"/>
                <a:ea typeface="Calibri" pitchFamily="34" charset="-122"/>
                <a:cs typeface="Calibri" pitchFamily="34" charset="-120"/>
              </a:rPr>
              <a:t>bold in the abstract, timid in the results.</a:t>
            </a:r>
            <a:endParaRPr lang="en-US" sz="1500" dirty="0"/>
          </a:p>
        </p:txBody>
      </p:sp>
      <p:sp>
        <p:nvSpPr>
          <p:cNvPr id="7" name="Shape 5"/>
          <p:cNvSpPr/>
          <p:nvPr/>
        </p:nvSpPr>
        <p:spPr>
          <a:xfrm>
            <a:off x="6217920" y="1417320"/>
            <a:ext cx="5349240" cy="4480560"/>
          </a:xfrm>
          <a:prstGeom prst="roundRect">
            <a:avLst>
              <a:gd name="adj" fmla="val 1429"/>
            </a:avLst>
          </a:prstGeom>
          <a:solidFill>
            <a:srgbClr val="002E5D"/>
          </a:solidFill>
          <a:ln w="12700">
            <a:solidFill>
              <a:srgbClr val="002E5D"/>
            </a:solidFill>
            <a:prstDash val="solid"/>
          </a:ln>
        </p:spPr>
      </p:sp>
      <p:sp>
        <p:nvSpPr>
          <p:cNvPr id="8" name="Text 6"/>
          <p:cNvSpPr/>
          <p:nvPr/>
        </p:nvSpPr>
        <p:spPr>
          <a:xfrm>
            <a:off x="6492240" y="1645920"/>
            <a:ext cx="484632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The two passes, in order</a:t>
            </a:r>
            <a:endParaRPr lang="en-US" sz="1900" dirty="0"/>
          </a:p>
        </p:txBody>
      </p:sp>
      <p:sp>
        <p:nvSpPr>
          <p:cNvPr id="9" name="Text 7"/>
          <p:cNvSpPr/>
          <p:nvPr/>
        </p:nvSpPr>
        <p:spPr>
          <a:xfrm>
            <a:off x="6492240" y="2148840"/>
            <a:ext cx="4846320" cy="2651760"/>
          </a:xfrm>
          <a:prstGeom prst="rect">
            <a:avLst/>
          </a:prstGeom>
          <a:noFill/>
          <a:ln/>
        </p:spPr>
        <p:txBody>
          <a:bodyPr wrap="square" lIns="0" tIns="0" rIns="0" bIns="0" rtlCol="0" anchor="ctr"/>
          <a:lstStyle/>
          <a:p>
            <a:pPr indent="0" marL="0">
              <a:buNone/>
            </a:pPr>
            <a:r>
              <a:rPr lang="en-US" sz="1450" b="1" dirty="0">
                <a:solidFill>
                  <a:srgbClr val="C28E2E"/>
                </a:solidFill>
                <a:latin typeface="Calibri" pitchFamily="34" charset="0"/>
                <a:ea typeface="Calibri" pitchFamily="34" charset="-122"/>
                <a:cs typeface="Calibri" pitchFamily="34" charset="-120"/>
              </a:rPr>
              <a:t>1  </a:t>
            </a:r>
            <a:pPr indent="0" marL="0">
              <a:buNone/>
            </a:pPr>
            <a:r>
              <a:rPr lang="en-US" sz="1450" i="1" dirty="0">
                <a:solidFill>
                  <a:srgbClr val="D6E2EE"/>
                </a:solidFill>
                <a:latin typeface="Calibri" pitchFamily="34" charset="0"/>
                <a:ea typeface="Calibri" pitchFamily="34" charset="-122"/>
                <a:cs typeface="Calibri" pitchFamily="34" charset="-120"/>
              </a:rPr>
              <a:t>“Audit the manuscript for overstatements: list every claim stated more strongly than the evidence supports, and soften each to what the design can carry.”
</a:t>
            </a:r>
            <a:endParaRPr lang="en-US" sz="1450" dirty="0"/>
          </a:p>
          <a:p>
            <a:pPr indent="0" marL="0">
              <a:buNone/>
            </a:pPr>
            <a:r>
              <a:rPr lang="en-US" sz="1450" b="1" dirty="0">
                <a:solidFill>
                  <a:srgbClr val="C28E2E"/>
                </a:solidFill>
                <a:latin typeface="Calibri" pitchFamily="34" charset="0"/>
                <a:ea typeface="Calibri" pitchFamily="34" charset="-122"/>
                <a:cs typeface="Calibri" pitchFamily="34" charset="-120"/>
              </a:rPr>
              <a:t>2  </a:t>
            </a:r>
            <a:pPr indent="0" marL="0">
              <a:buNone/>
            </a:pPr>
            <a:r>
              <a:rPr lang="en-US" sz="1450" i="1" dirty="0">
                <a:solidFill>
                  <a:srgbClr val="D6E2EE"/>
                </a:solidFill>
                <a:latin typeface="Calibri" pitchFamily="34" charset="0"/>
                <a:ea typeface="Calibri" pitchFamily="34" charset="-122"/>
                <a:cs typeface="Calibri" pitchFamily="34" charset="-120"/>
              </a:rPr>
              <a:t>“Now sweep the hedging: move the honest uncertainty into the limitations section, where it belongs, and everywhere else state the findings as boldly as the research can actually support.”</a:t>
            </a:r>
            <a:endParaRPr lang="en-US" sz="1450" dirty="0"/>
          </a:p>
        </p:txBody>
      </p:sp>
      <p:sp>
        <p:nvSpPr>
          <p:cNvPr id="10" name="Text 8"/>
          <p:cNvSpPr/>
          <p:nvPr/>
        </p:nvSpPr>
        <p:spPr>
          <a:xfrm>
            <a:off x="6492240" y="5029200"/>
            <a:ext cx="4846320" cy="640080"/>
          </a:xfrm>
          <a:prstGeom prst="rect">
            <a:avLst/>
          </a:prstGeom>
          <a:noFill/>
          <a:ln/>
        </p:spPr>
        <p:txBody>
          <a:bodyPr wrap="square" lIns="0" tIns="0" rIns="0" bIns="0" rtlCol="0" anchor="ctr"/>
          <a:lstStyle/>
          <a:p>
            <a:pPr indent="0" marL="0">
              <a:buNone/>
            </a:pPr>
            <a:r>
              <a:rPr lang="en-US" sz="1600" b="1" dirty="0">
                <a:solidFill>
                  <a:srgbClr val="C28E2E"/>
                </a:solidFill>
                <a:latin typeface="Calibri" pitchFamily="34" charset="0"/>
                <a:ea typeface="Calibri" pitchFamily="34" charset="-122"/>
                <a:cs typeface="Calibri" pitchFamily="34" charset="-120"/>
              </a:rPr>
              <a:t>Soften first, then be bold. The order matters.</a:t>
            </a:r>
            <a:endParaRPr lang="en-US" sz="1600" dirty="0"/>
          </a:p>
        </p:txBody>
      </p:sp>
      <p:sp>
        <p:nvSpPr>
          <p:cNvPr id="11" name="Text 9"/>
          <p:cNvSpPr/>
          <p:nvPr/>
        </p:nvSpPr>
        <p:spPr>
          <a:xfrm>
            <a:off x="640080" y="6080760"/>
            <a:ext cx="10927080" cy="41148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Calibration is not modesty. It is matching the claim to the evidence, sentence by sentence.</a:t>
            </a:r>
            <a:endParaRPr lang="en-US" sz="1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ROBUSTNESS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six-category robustness battery</a:t>
            </a:r>
            <a:endParaRPr lang="en-US" sz="3300" dirty="0"/>
          </a:p>
        </p:txBody>
      </p:sp>
      <p:sp>
        <p:nvSpPr>
          <p:cNvPr id="4" name="Shape 2"/>
          <p:cNvSpPr/>
          <p:nvPr/>
        </p:nvSpPr>
        <p:spPr>
          <a:xfrm>
            <a:off x="640080" y="1463040"/>
            <a:ext cx="5349240" cy="978408"/>
          </a:xfrm>
          <a:prstGeom prst="roundRect">
            <a:avLst>
              <a:gd name="adj" fmla="val 6542"/>
            </a:avLst>
          </a:prstGeom>
          <a:solidFill>
            <a:srgbClr val="F4F8FB"/>
          </a:solidFill>
          <a:ln w="12700">
            <a:solidFill>
              <a:srgbClr val="D5DEE7"/>
            </a:solidFill>
            <a:prstDash val="solid"/>
          </a:ln>
        </p:spPr>
      </p:sp>
      <p:sp>
        <p:nvSpPr>
          <p:cNvPr id="5" name="Shape 3"/>
          <p:cNvSpPr/>
          <p:nvPr/>
        </p:nvSpPr>
        <p:spPr>
          <a:xfrm>
            <a:off x="804672" y="1737360"/>
            <a:ext cx="384048" cy="384048"/>
          </a:xfrm>
          <a:prstGeom prst="ellipse">
            <a:avLst/>
          </a:prstGeom>
          <a:solidFill>
            <a:srgbClr val="002E5D"/>
          </a:solidFill>
          <a:ln w="12700">
            <a:solidFill>
              <a:srgbClr val="002E5D"/>
            </a:solidFill>
            <a:prstDash val="solid"/>
          </a:ln>
        </p:spPr>
      </p:sp>
      <p:sp>
        <p:nvSpPr>
          <p:cNvPr id="6" name="Text 4"/>
          <p:cNvSpPr/>
          <p:nvPr/>
        </p:nvSpPr>
        <p:spPr>
          <a:xfrm>
            <a:off x="713232" y="1737360"/>
            <a:ext cx="56692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p:nvPr/>
        </p:nvSpPr>
        <p:spPr>
          <a:xfrm>
            <a:off x="1353312" y="1536192"/>
            <a:ext cx="4526280" cy="868680"/>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Alternative operationalizations
</a:t>
            </a:r>
            <a:endParaRPr lang="en-US" sz="1600" dirty="0"/>
          </a:p>
          <a:p>
            <a:pPr indent="0" marL="0">
              <a:buNone/>
            </a:pPr>
            <a:r>
              <a:rPr lang="en-US" sz="1200" dirty="0">
                <a:solidFill>
                  <a:srgbClr val="5C6B7A"/>
                </a:solidFill>
                <a:latin typeface="Calibri" pitchFamily="34" charset="0"/>
                <a:ea typeface="Calibri" pitchFamily="34" charset="-122"/>
                <a:cs typeface="Calibri" pitchFamily="34" charset="-120"/>
              </a:rPr>
              <a:t>different measures, coding schemes, transformations</a:t>
            </a:r>
            <a:endParaRPr lang="en-US" sz="1600" dirty="0"/>
          </a:p>
        </p:txBody>
      </p:sp>
      <p:sp>
        <p:nvSpPr>
          <p:cNvPr id="8" name="Shape 6"/>
          <p:cNvSpPr/>
          <p:nvPr/>
        </p:nvSpPr>
        <p:spPr>
          <a:xfrm>
            <a:off x="6217920" y="1463040"/>
            <a:ext cx="5349240" cy="978408"/>
          </a:xfrm>
          <a:prstGeom prst="roundRect">
            <a:avLst>
              <a:gd name="adj" fmla="val 6542"/>
            </a:avLst>
          </a:prstGeom>
          <a:solidFill>
            <a:srgbClr val="F4F8FB"/>
          </a:solidFill>
          <a:ln w="12700">
            <a:solidFill>
              <a:srgbClr val="D5DEE7"/>
            </a:solidFill>
            <a:prstDash val="solid"/>
          </a:ln>
        </p:spPr>
      </p:sp>
      <p:sp>
        <p:nvSpPr>
          <p:cNvPr id="9" name="Shape 7"/>
          <p:cNvSpPr/>
          <p:nvPr/>
        </p:nvSpPr>
        <p:spPr>
          <a:xfrm>
            <a:off x="6382512" y="1737360"/>
            <a:ext cx="384048" cy="384048"/>
          </a:xfrm>
          <a:prstGeom prst="ellipse">
            <a:avLst/>
          </a:prstGeom>
          <a:solidFill>
            <a:srgbClr val="002E5D"/>
          </a:solidFill>
          <a:ln w="12700">
            <a:solidFill>
              <a:srgbClr val="002E5D"/>
            </a:solidFill>
            <a:prstDash val="solid"/>
          </a:ln>
        </p:spPr>
      </p:sp>
      <p:sp>
        <p:nvSpPr>
          <p:cNvPr id="10" name="Text 8"/>
          <p:cNvSpPr/>
          <p:nvPr/>
        </p:nvSpPr>
        <p:spPr>
          <a:xfrm>
            <a:off x="6291072" y="1737360"/>
            <a:ext cx="56692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1" name="Text 9"/>
          <p:cNvSpPr/>
          <p:nvPr/>
        </p:nvSpPr>
        <p:spPr>
          <a:xfrm>
            <a:off x="6931152" y="1536192"/>
            <a:ext cx="4526280" cy="868680"/>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Alternative model specifications
</a:t>
            </a:r>
            <a:endParaRPr lang="en-US" sz="1600" dirty="0"/>
          </a:p>
          <a:p>
            <a:pPr indent="0" marL="0">
              <a:buNone/>
            </a:pPr>
            <a:r>
              <a:rPr lang="en-US" sz="1200" dirty="0">
                <a:solidFill>
                  <a:srgbClr val="5C6B7A"/>
                </a:solidFill>
                <a:latin typeface="Calibri" pitchFamily="34" charset="0"/>
                <a:ea typeface="Calibri" pitchFamily="34" charset="-122"/>
                <a:cs typeface="Calibri" pitchFamily="34" charset="-120"/>
              </a:rPr>
              <a:t>controls in and out, functional form, interactions</a:t>
            </a:r>
            <a:endParaRPr lang="en-US" sz="1600" dirty="0"/>
          </a:p>
        </p:txBody>
      </p:sp>
      <p:sp>
        <p:nvSpPr>
          <p:cNvPr id="12" name="Shape 10"/>
          <p:cNvSpPr/>
          <p:nvPr/>
        </p:nvSpPr>
        <p:spPr>
          <a:xfrm>
            <a:off x="640080" y="2578608"/>
            <a:ext cx="5349240" cy="978408"/>
          </a:xfrm>
          <a:prstGeom prst="roundRect">
            <a:avLst>
              <a:gd name="adj" fmla="val 6542"/>
            </a:avLst>
          </a:prstGeom>
          <a:solidFill>
            <a:srgbClr val="F4F8FB"/>
          </a:solidFill>
          <a:ln w="12700">
            <a:solidFill>
              <a:srgbClr val="D5DEE7"/>
            </a:solidFill>
            <a:prstDash val="solid"/>
          </a:ln>
        </p:spPr>
      </p:sp>
      <p:sp>
        <p:nvSpPr>
          <p:cNvPr id="13" name="Shape 11"/>
          <p:cNvSpPr/>
          <p:nvPr/>
        </p:nvSpPr>
        <p:spPr>
          <a:xfrm>
            <a:off x="804672" y="2852928"/>
            <a:ext cx="384048" cy="384048"/>
          </a:xfrm>
          <a:prstGeom prst="ellipse">
            <a:avLst/>
          </a:prstGeom>
          <a:solidFill>
            <a:srgbClr val="002E5D"/>
          </a:solidFill>
          <a:ln w="12700">
            <a:solidFill>
              <a:srgbClr val="002E5D"/>
            </a:solidFill>
            <a:prstDash val="solid"/>
          </a:ln>
        </p:spPr>
      </p:sp>
      <p:sp>
        <p:nvSpPr>
          <p:cNvPr id="14" name="Text 12"/>
          <p:cNvSpPr/>
          <p:nvPr/>
        </p:nvSpPr>
        <p:spPr>
          <a:xfrm>
            <a:off x="713232" y="2852928"/>
            <a:ext cx="56692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5" name="Text 13"/>
          <p:cNvSpPr/>
          <p:nvPr/>
        </p:nvSpPr>
        <p:spPr>
          <a:xfrm>
            <a:off x="1353312" y="2651760"/>
            <a:ext cx="4526280" cy="868680"/>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Alternative estimation methods
</a:t>
            </a:r>
            <a:endParaRPr lang="en-US" sz="1600" dirty="0"/>
          </a:p>
          <a:p>
            <a:pPr indent="0" marL="0">
              <a:buNone/>
            </a:pPr>
            <a:r>
              <a:rPr lang="en-US" sz="1200" dirty="0">
                <a:solidFill>
                  <a:srgbClr val="5C6B7A"/>
                </a:solidFill>
                <a:latin typeface="Calibri" pitchFamily="34" charset="0"/>
                <a:ea typeface="Calibri" pitchFamily="34" charset="-122"/>
                <a:cs typeface="Calibri" pitchFamily="34" charset="-120"/>
              </a:rPr>
              <a:t>OLS vs. robust, link functions, Bayesian</a:t>
            </a:r>
            <a:endParaRPr lang="en-US" sz="1600" dirty="0"/>
          </a:p>
        </p:txBody>
      </p:sp>
      <p:sp>
        <p:nvSpPr>
          <p:cNvPr id="16" name="Shape 14"/>
          <p:cNvSpPr/>
          <p:nvPr/>
        </p:nvSpPr>
        <p:spPr>
          <a:xfrm>
            <a:off x="6217920" y="2578608"/>
            <a:ext cx="5349240" cy="978408"/>
          </a:xfrm>
          <a:prstGeom prst="roundRect">
            <a:avLst>
              <a:gd name="adj" fmla="val 6542"/>
            </a:avLst>
          </a:prstGeom>
          <a:solidFill>
            <a:srgbClr val="F4F8FB"/>
          </a:solidFill>
          <a:ln w="12700">
            <a:solidFill>
              <a:srgbClr val="D5DEE7"/>
            </a:solidFill>
            <a:prstDash val="solid"/>
          </a:ln>
        </p:spPr>
      </p:sp>
      <p:sp>
        <p:nvSpPr>
          <p:cNvPr id="17" name="Shape 15"/>
          <p:cNvSpPr/>
          <p:nvPr/>
        </p:nvSpPr>
        <p:spPr>
          <a:xfrm>
            <a:off x="6382512" y="2852928"/>
            <a:ext cx="384048" cy="384048"/>
          </a:xfrm>
          <a:prstGeom prst="ellipse">
            <a:avLst/>
          </a:prstGeom>
          <a:solidFill>
            <a:srgbClr val="002E5D"/>
          </a:solidFill>
          <a:ln w="12700">
            <a:solidFill>
              <a:srgbClr val="002E5D"/>
            </a:solidFill>
            <a:prstDash val="solid"/>
          </a:ln>
        </p:spPr>
      </p:sp>
      <p:sp>
        <p:nvSpPr>
          <p:cNvPr id="18" name="Text 16"/>
          <p:cNvSpPr/>
          <p:nvPr/>
        </p:nvSpPr>
        <p:spPr>
          <a:xfrm>
            <a:off x="6291072" y="2852928"/>
            <a:ext cx="56692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19" name="Text 17"/>
          <p:cNvSpPr/>
          <p:nvPr/>
        </p:nvSpPr>
        <p:spPr>
          <a:xfrm>
            <a:off x="6931152" y="2651760"/>
            <a:ext cx="4526280" cy="868680"/>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Sample restrictions
</a:t>
            </a:r>
            <a:endParaRPr lang="en-US" sz="1600" dirty="0"/>
          </a:p>
          <a:p>
            <a:pPr indent="0" marL="0">
              <a:buNone/>
            </a:pPr>
            <a:r>
              <a:rPr lang="en-US" sz="1200" dirty="0">
                <a:solidFill>
                  <a:srgbClr val="5C6B7A"/>
                </a:solidFill>
                <a:latin typeface="Calibri" pitchFamily="34" charset="0"/>
                <a:ea typeface="Calibri" pitchFamily="34" charset="-122"/>
                <a:cs typeface="Calibri" pitchFamily="34" charset="-120"/>
              </a:rPr>
              <a:t>outliers, subgroups, inclusion criteria</a:t>
            </a:r>
            <a:endParaRPr lang="en-US" sz="1600" dirty="0"/>
          </a:p>
        </p:txBody>
      </p:sp>
      <p:sp>
        <p:nvSpPr>
          <p:cNvPr id="20" name="Shape 18"/>
          <p:cNvSpPr/>
          <p:nvPr/>
        </p:nvSpPr>
        <p:spPr>
          <a:xfrm>
            <a:off x="640080" y="3694176"/>
            <a:ext cx="5349240" cy="978408"/>
          </a:xfrm>
          <a:prstGeom prst="roundRect">
            <a:avLst>
              <a:gd name="adj" fmla="val 6542"/>
            </a:avLst>
          </a:prstGeom>
          <a:solidFill>
            <a:srgbClr val="F4F8FB"/>
          </a:solidFill>
          <a:ln w="12700">
            <a:solidFill>
              <a:srgbClr val="D5DEE7"/>
            </a:solidFill>
            <a:prstDash val="solid"/>
          </a:ln>
        </p:spPr>
      </p:sp>
      <p:sp>
        <p:nvSpPr>
          <p:cNvPr id="21" name="Shape 19"/>
          <p:cNvSpPr/>
          <p:nvPr/>
        </p:nvSpPr>
        <p:spPr>
          <a:xfrm>
            <a:off x="804672" y="3968496"/>
            <a:ext cx="384048" cy="384048"/>
          </a:xfrm>
          <a:prstGeom prst="ellipse">
            <a:avLst/>
          </a:prstGeom>
          <a:solidFill>
            <a:srgbClr val="002E5D"/>
          </a:solidFill>
          <a:ln w="12700">
            <a:solidFill>
              <a:srgbClr val="002E5D"/>
            </a:solidFill>
            <a:prstDash val="solid"/>
          </a:ln>
        </p:spPr>
      </p:sp>
      <p:sp>
        <p:nvSpPr>
          <p:cNvPr id="22" name="Text 20"/>
          <p:cNvSpPr/>
          <p:nvPr/>
        </p:nvSpPr>
        <p:spPr>
          <a:xfrm>
            <a:off x="713232" y="3968496"/>
            <a:ext cx="56692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23" name="Text 21"/>
          <p:cNvSpPr/>
          <p:nvPr/>
        </p:nvSpPr>
        <p:spPr>
          <a:xfrm>
            <a:off x="1353312" y="3767328"/>
            <a:ext cx="4526280" cy="868680"/>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Missing data treatment
</a:t>
            </a:r>
            <a:endParaRPr lang="en-US" sz="1600" dirty="0"/>
          </a:p>
          <a:p>
            <a:pPr indent="0" marL="0">
              <a:buNone/>
            </a:pPr>
            <a:r>
              <a:rPr lang="en-US" sz="1200" dirty="0">
                <a:solidFill>
                  <a:srgbClr val="5C6B7A"/>
                </a:solidFill>
                <a:latin typeface="Calibri" pitchFamily="34" charset="0"/>
                <a:ea typeface="Calibri" pitchFamily="34" charset="-122"/>
                <a:cs typeface="Calibri" pitchFamily="34" charset="-120"/>
              </a:rPr>
              <a:t>listwise vs. imputation, and which imputation</a:t>
            </a:r>
            <a:endParaRPr lang="en-US" sz="1600" dirty="0"/>
          </a:p>
        </p:txBody>
      </p:sp>
      <p:sp>
        <p:nvSpPr>
          <p:cNvPr id="24" name="Shape 22"/>
          <p:cNvSpPr/>
          <p:nvPr/>
        </p:nvSpPr>
        <p:spPr>
          <a:xfrm>
            <a:off x="6217920" y="3694176"/>
            <a:ext cx="5349240" cy="978408"/>
          </a:xfrm>
          <a:prstGeom prst="roundRect">
            <a:avLst>
              <a:gd name="adj" fmla="val 6542"/>
            </a:avLst>
          </a:prstGeom>
          <a:solidFill>
            <a:srgbClr val="F4F8FB"/>
          </a:solidFill>
          <a:ln w="12700">
            <a:solidFill>
              <a:srgbClr val="D5DEE7"/>
            </a:solidFill>
            <a:prstDash val="solid"/>
          </a:ln>
        </p:spPr>
      </p:sp>
      <p:sp>
        <p:nvSpPr>
          <p:cNvPr id="25" name="Shape 23"/>
          <p:cNvSpPr/>
          <p:nvPr/>
        </p:nvSpPr>
        <p:spPr>
          <a:xfrm>
            <a:off x="6382512" y="3968496"/>
            <a:ext cx="384048" cy="384048"/>
          </a:xfrm>
          <a:prstGeom prst="ellipse">
            <a:avLst/>
          </a:prstGeom>
          <a:solidFill>
            <a:srgbClr val="002E5D"/>
          </a:solidFill>
          <a:ln w="12700">
            <a:solidFill>
              <a:srgbClr val="002E5D"/>
            </a:solidFill>
            <a:prstDash val="solid"/>
          </a:ln>
        </p:spPr>
      </p:sp>
      <p:sp>
        <p:nvSpPr>
          <p:cNvPr id="26" name="Text 24"/>
          <p:cNvSpPr/>
          <p:nvPr/>
        </p:nvSpPr>
        <p:spPr>
          <a:xfrm>
            <a:off x="6291072" y="3968496"/>
            <a:ext cx="56692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6</a:t>
            </a:r>
            <a:endParaRPr lang="en-US" sz="1500" dirty="0"/>
          </a:p>
        </p:txBody>
      </p:sp>
      <p:sp>
        <p:nvSpPr>
          <p:cNvPr id="27" name="Text 25"/>
          <p:cNvSpPr/>
          <p:nvPr/>
        </p:nvSpPr>
        <p:spPr>
          <a:xfrm>
            <a:off x="6931152" y="3767328"/>
            <a:ext cx="4526280" cy="868680"/>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Endogeneity
</a:t>
            </a:r>
            <a:endParaRPr lang="en-US" sz="1600" dirty="0"/>
          </a:p>
          <a:p>
            <a:pPr indent="0" marL="0">
              <a:buNone/>
            </a:pPr>
            <a:r>
              <a:rPr lang="en-US" sz="1200" dirty="0">
                <a:solidFill>
                  <a:srgbClr val="5C6B7A"/>
                </a:solidFill>
                <a:latin typeface="Calibri" pitchFamily="34" charset="0"/>
                <a:ea typeface="Calibri" pitchFamily="34" charset="-122"/>
                <a:cs typeface="Calibri" pitchFamily="34" charset="-120"/>
              </a:rPr>
              <a:t>IV, matching, difference-in-differences, Heckman</a:t>
            </a:r>
            <a:endParaRPr lang="en-US" sz="1600" dirty="0"/>
          </a:p>
        </p:txBody>
      </p:sp>
      <p:sp>
        <p:nvSpPr>
          <p:cNvPr id="28" name="Shape 26"/>
          <p:cNvSpPr/>
          <p:nvPr/>
        </p:nvSpPr>
        <p:spPr>
          <a:xfrm>
            <a:off x="640080" y="5029200"/>
            <a:ext cx="10927080" cy="1371600"/>
          </a:xfrm>
          <a:prstGeom prst="roundRect">
            <a:avLst>
              <a:gd name="adj" fmla="val 4667"/>
            </a:avLst>
          </a:prstGeom>
          <a:solidFill>
            <a:srgbClr val="E8EFF6"/>
          </a:solidFill>
          <a:ln w="12700">
            <a:solidFill>
              <a:srgbClr val="E8EFF6"/>
            </a:solidFill>
            <a:prstDash val="solid"/>
          </a:ln>
        </p:spPr>
      </p:sp>
      <p:sp>
        <p:nvSpPr>
          <p:cNvPr id="29" name="Text 27"/>
          <p:cNvSpPr/>
          <p:nvPr/>
        </p:nvSpPr>
        <p:spPr>
          <a:xfrm>
            <a:off x="960120" y="5120640"/>
            <a:ext cx="10332720" cy="1188720"/>
          </a:xfrm>
          <a:prstGeom prst="rect">
            <a:avLst/>
          </a:prstGeom>
          <a:noFill/>
          <a:ln/>
        </p:spPr>
        <p:txBody>
          <a:bodyPr wrap="square" lIns="0" tIns="0" rIns="0" bIns="0" rtlCol="0" anchor="ctr"/>
          <a:lstStyle/>
          <a:p>
            <a:pPr indent="0" marL="0">
              <a:buNone/>
            </a:pPr>
            <a:r>
              <a:rPr lang="en-US" sz="1600" b="1" dirty="0">
                <a:solidFill>
                  <a:srgbClr val="002E5D"/>
                </a:solidFill>
                <a:latin typeface="Calibri" pitchFamily="34" charset="0"/>
                <a:ea typeface="Calibri" pitchFamily="34" charset="-122"/>
                <a:cs typeface="Calibri" pitchFamily="34" charset="-120"/>
              </a:rPr>
              <a:t>Run them early, not as a revision-stage afterthought. </a:t>
            </a:r>
            <a:pPr indent="0" marL="0">
              <a:buNone/>
            </a:pPr>
            <a:r>
              <a:rPr lang="en-US" sz="1600" dirty="0">
                <a:solidFill>
                  <a:srgbClr val="002E5D"/>
                </a:solidFill>
                <a:latin typeface="Calibri" pitchFamily="34" charset="0"/>
                <a:ea typeface="Calibri" pitchFamily="34" charset="-122"/>
                <a:cs typeface="Calibri" pitchFamily="34" charset="-120"/>
              </a:rPr>
              <a:t>I have substantially rewritten papers because a check I should have run at the start showed the finding was sensitive to one operationalization. Requirement: one notebook regenerates every number in the paper. And treat AI-generated results tables as structural templates. The model will populate them with plausible numbers that are not your data.</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02E5D"/>
        </a:solidFill>
      </p:bgPr>
    </p:bg>
    <p:spTree>
      <p:nvGrpSpPr>
        <p:cNvPr id="1" name=""/>
        <p:cNvGrpSpPr/>
        <p:nvPr/>
      </p:nvGrpSpPr>
      <p:grpSpPr>
        <a:xfrm>
          <a:off x="0" y="0"/>
          <a:ext cx="0" cy="0"/>
          <a:chOff x="0" y="0"/>
          <a:chExt cx="0" cy="0"/>
        </a:xfrm>
      </p:grpSpPr>
      <p:sp>
        <p:nvSpPr>
          <p:cNvPr id="2" name="Text 0"/>
          <p:cNvSpPr/>
          <p:nvPr/>
        </p:nvSpPr>
        <p:spPr>
          <a:xfrm>
            <a:off x="822960" y="640080"/>
            <a:ext cx="10515600" cy="365760"/>
          </a:xfrm>
          <a:prstGeom prst="rect">
            <a:avLst/>
          </a:prstGeom>
          <a:noFill/>
          <a:ln/>
        </p:spPr>
        <p:txBody>
          <a:bodyPr wrap="square" lIns="0" tIns="0" rIns="0" bIns="0" rtlCol="0" anchor="ctr"/>
          <a:lstStyle/>
          <a:p>
            <a:pPr indent="0" marL="0">
              <a:buNone/>
            </a:pPr>
            <a:r>
              <a:rPr lang="en-US" sz="1500" b="1" spc="200" kern="0" dirty="0">
                <a:solidFill>
                  <a:srgbClr val="8FB3D4"/>
                </a:solidFill>
                <a:latin typeface="Calibri" pitchFamily="34" charset="0"/>
                <a:ea typeface="Calibri" pitchFamily="34" charset="-122"/>
                <a:cs typeface="Calibri" pitchFamily="34" charset="-120"/>
              </a:rPr>
              <a:t>MENU · MODELS REVIEWING EACH OTHER</a:t>
            </a:r>
            <a:endParaRPr lang="en-US" sz="1500" dirty="0"/>
          </a:p>
        </p:txBody>
      </p:sp>
      <p:sp>
        <p:nvSpPr>
          <p:cNvPr id="3" name="Text 1"/>
          <p:cNvSpPr/>
          <p:nvPr/>
        </p:nvSpPr>
        <p:spPr>
          <a:xfrm>
            <a:off x="822960" y="1188720"/>
            <a:ext cx="10515600" cy="1463040"/>
          </a:xfrm>
          <a:prstGeom prst="rect">
            <a:avLst/>
          </a:prstGeom>
          <a:noFill/>
          <a:ln/>
        </p:spPr>
        <p:txBody>
          <a:bodyPr wrap="square" lIns="0" tIns="0" rIns="0" bIns="0" rtlCol="0" anchor="ctr"/>
          <a:lstStyle/>
          <a:p>
            <a:pPr indent="0" marL="0">
              <a:buNone/>
            </a:pPr>
            <a:r>
              <a:rPr lang="en-US" sz="2050" b="1" dirty="0">
                <a:solidFill>
                  <a:srgbClr val="FFFFFF"/>
                </a:solidFill>
                <a:latin typeface="Calibri" pitchFamily="34" charset="0"/>
                <a:ea typeface="Calibri" pitchFamily="34" charset="-122"/>
                <a:cs typeface="Calibri" pitchFamily="34" charset="-120"/>
              </a:rPr>
              <a:t>Say you want AI to code your qualitative data. </a:t>
            </a:r>
            <a:pPr indent="0" marL="0">
              <a:buNone/>
            </a:pPr>
            <a:r>
              <a:rPr lang="en-US" sz="2050" dirty="0">
                <a:solidFill>
                  <a:srgbClr val="C9D8E8"/>
                </a:solidFill>
                <a:latin typeface="Calibri" pitchFamily="34" charset="0"/>
                <a:ea typeface="Calibri" pitchFamily="34" charset="-122"/>
                <a:cs typeface="Calibri" pitchFamily="34" charset="-120"/>
              </a:rPr>
              <a:t>The old way: two RAs code independently for a semester, then you calculate interrater reliability. The new way: two LLMs code the whole corpus in an afternoon, and published studies report it can be done reliably.</a:t>
            </a:r>
            <a:endParaRPr lang="en-US" sz="2050" dirty="0"/>
          </a:p>
        </p:txBody>
      </p:sp>
      <p:sp>
        <p:nvSpPr>
          <p:cNvPr id="4" name="Text 2"/>
          <p:cNvSpPr/>
          <p:nvPr/>
        </p:nvSpPr>
        <p:spPr>
          <a:xfrm>
            <a:off x="0" y="2971800"/>
            <a:ext cx="12188952" cy="777240"/>
          </a:xfrm>
          <a:prstGeom prst="rect">
            <a:avLst/>
          </a:prstGeom>
          <a:noFill/>
          <a:ln/>
        </p:spPr>
        <p:txBody>
          <a:bodyPr wrap="square" lIns="0" tIns="0" rIns="0" bIns="0" rtlCol="0" anchor="ctr"/>
          <a:lstStyle/>
          <a:p>
            <a:pPr algn="ctr" indent="0" marL="0">
              <a:buNone/>
            </a:pPr>
            <a:r>
              <a:rPr lang="en-US" sz="3600" b="1" dirty="0">
                <a:solidFill>
                  <a:srgbClr val="FFFFFF"/>
                </a:solidFill>
                <a:latin typeface="Cambria" pitchFamily="34" charset="0"/>
                <a:ea typeface="Cambria" pitchFamily="34" charset="-122"/>
                <a:cs typeface="Cambria" pitchFamily="34" charset="-120"/>
              </a:rPr>
              <a:t>So when two different models independently agree,</a:t>
            </a:r>
            <a:endParaRPr lang="en-US" sz="3600" dirty="0"/>
          </a:p>
        </p:txBody>
      </p:sp>
      <p:sp>
        <p:nvSpPr>
          <p:cNvPr id="5" name="Text 3"/>
          <p:cNvSpPr/>
          <p:nvPr/>
        </p:nvSpPr>
        <p:spPr>
          <a:xfrm>
            <a:off x="0" y="3794760"/>
            <a:ext cx="12188952" cy="777240"/>
          </a:xfrm>
          <a:prstGeom prst="rect">
            <a:avLst/>
          </a:prstGeom>
          <a:noFill/>
          <a:ln/>
        </p:spPr>
        <p:txBody>
          <a:bodyPr wrap="square" lIns="0" tIns="0" rIns="0" bIns="0" rtlCol="0" anchor="ctr"/>
          <a:lstStyle/>
          <a:p>
            <a:pPr algn="ctr" indent="0" marL="0">
              <a:buNone/>
            </a:pPr>
            <a:r>
              <a:rPr lang="en-US" sz="3600" b="1" dirty="0">
                <a:solidFill>
                  <a:srgbClr val="C28E2E"/>
                </a:solidFill>
                <a:latin typeface="Cambria" pitchFamily="34" charset="0"/>
                <a:ea typeface="Cambria" pitchFamily="34" charset="-122"/>
                <a:cs typeface="Cambria" pitchFamily="34" charset="-120"/>
              </a:rPr>
              <a:t>how much more confident should you be?</a:t>
            </a:r>
            <a:endParaRPr lang="en-US" sz="3600" dirty="0"/>
          </a:p>
        </p:txBody>
      </p:sp>
      <p:sp>
        <p:nvSpPr>
          <p:cNvPr id="6" name="Text 4"/>
          <p:cNvSpPr/>
          <p:nvPr/>
        </p:nvSpPr>
        <p:spPr>
          <a:xfrm>
            <a:off x="0" y="4800600"/>
            <a:ext cx="12188952" cy="457200"/>
          </a:xfrm>
          <a:prstGeom prst="rect">
            <a:avLst/>
          </a:prstGeom>
          <a:noFill/>
          <a:ln/>
        </p:spPr>
        <p:txBody>
          <a:bodyPr wrap="square" lIns="0" tIns="0" rIns="0" bIns="0" rtlCol="0" anchor="ctr"/>
          <a:lstStyle/>
          <a:p>
            <a:pPr algn="ctr" indent="0" marL="0">
              <a:buNone/>
            </a:pPr>
            <a:r>
              <a:rPr lang="en-US" sz="1900" dirty="0">
                <a:solidFill>
                  <a:srgbClr val="8FB3D4"/>
                </a:solidFill>
                <a:latin typeface="Calibri" pitchFamily="34" charset="0"/>
                <a:ea typeface="Calibri" pitchFamily="34" charset="-122"/>
                <a:cs typeface="Calibri" pitchFamily="34" charset="-120"/>
              </a:rPr>
              <a:t>1 = no more confident   ·   5 = much more confident</a:t>
            </a:r>
            <a:endParaRPr lang="en-US" sz="1900" dirty="0"/>
          </a:p>
        </p:txBody>
      </p:sp>
      <p:sp>
        <p:nvSpPr>
          <p:cNvPr id="7" name="Text 5"/>
          <p:cNvSpPr/>
          <p:nvPr/>
        </p:nvSpPr>
        <p:spPr>
          <a:xfrm>
            <a:off x="0" y="5760720"/>
            <a:ext cx="12188952" cy="411480"/>
          </a:xfrm>
          <a:prstGeom prst="rect">
            <a:avLst/>
          </a:prstGeom>
          <a:noFill/>
          <a:ln/>
        </p:spPr>
        <p:txBody>
          <a:bodyPr wrap="square" lIns="0" tIns="0" rIns="0" bIns="0" rtlCol="0" anchor="ctr"/>
          <a:lstStyle/>
          <a:p>
            <a:pPr algn="ctr" indent="0" marL="0">
              <a:buNone/>
            </a:pPr>
            <a:r>
              <a:rPr lang="en-US" sz="1600" i="1" dirty="0">
                <a:solidFill>
                  <a:srgbClr val="8FA9C4"/>
                </a:solidFill>
                <a:latin typeface="Calibri" pitchFamily="34" charset="0"/>
                <a:ea typeface="Calibri" pitchFamily="34" charset="-122"/>
                <a:cs typeface="Calibri" pitchFamily="34" charset="-120"/>
              </a:rPr>
              <a:t>Hold your number. The next slide is my own test of exactly this.</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MY OWN INSTRUMENT, MY OWN LOG</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five-model panel that failed</a:t>
            </a:r>
            <a:endParaRPr lang="en-US" sz="3300" dirty="0"/>
          </a:p>
        </p:txBody>
      </p:sp>
      <p:sp>
        <p:nvSpPr>
          <p:cNvPr id="4" name="Text 2"/>
          <p:cNvSpPr/>
          <p:nvPr/>
        </p:nvSpPr>
        <p:spPr>
          <a:xfrm>
            <a:off x="640080" y="1371600"/>
            <a:ext cx="10927080" cy="548640"/>
          </a:xfrm>
          <a:prstGeom prst="rect">
            <a:avLst/>
          </a:prstGeom>
          <a:noFill/>
          <a:ln/>
        </p:spPr>
        <p:txBody>
          <a:bodyPr wrap="square" lIns="0" tIns="0" rIns="0" bIns="0" rtlCol="0" anchor="ctr"/>
          <a:lstStyle/>
          <a:p>
            <a:pPr indent="0" marL="0">
              <a:buNone/>
            </a:pPr>
            <a:r>
              <a:rPr lang="en-US" sz="1750" dirty="0">
                <a:solidFill>
                  <a:srgbClr val="1A2732"/>
                </a:solidFill>
                <a:latin typeface="Calibri" pitchFamily="34" charset="0"/>
                <a:ea typeface="Calibri" pitchFamily="34" charset="-122"/>
                <a:cs typeface="Calibri" pitchFamily="34" charset="-120"/>
              </a:rPr>
              <a:t>Grok · GPT · Gemini · DeepSeek · Kimi  ·  temperature 0, structured output, 863 calls, about $5. Built as a reliability instrument for a coding task.</a:t>
            </a:r>
            <a:endParaRPr lang="en-US" sz="1750" dirty="0"/>
          </a:p>
        </p:txBody>
      </p:sp>
      <p:sp>
        <p:nvSpPr>
          <p:cNvPr id="5" name="Text 3"/>
          <p:cNvSpPr/>
          <p:nvPr/>
        </p:nvSpPr>
        <p:spPr>
          <a:xfrm>
            <a:off x="640080" y="2103120"/>
            <a:ext cx="3291840" cy="777240"/>
          </a:xfrm>
          <a:prstGeom prst="rect">
            <a:avLst/>
          </a:prstGeom>
          <a:noFill/>
          <a:ln/>
        </p:spPr>
        <p:txBody>
          <a:bodyPr wrap="square" lIns="0" tIns="0" rIns="0" bIns="0" rtlCol="0" anchor="ctr"/>
          <a:lstStyle/>
          <a:p>
            <a:pPr algn="l" indent="0" marL="0">
              <a:buNone/>
            </a:pPr>
            <a:r>
              <a:rPr lang="en-US" sz="3400" b="1" dirty="0">
                <a:solidFill>
                  <a:srgbClr val="A83E32"/>
                </a:solidFill>
                <a:latin typeface="Cambria" pitchFamily="34" charset="0"/>
                <a:ea typeface="Cambria" pitchFamily="34" charset="-122"/>
                <a:cs typeface="Cambria" pitchFamily="34" charset="-120"/>
              </a:rPr>
              <a:t>α = .36–.63</a:t>
            </a:r>
            <a:endParaRPr lang="en-US" sz="3400" dirty="0"/>
          </a:p>
        </p:txBody>
      </p:sp>
      <p:sp>
        <p:nvSpPr>
          <p:cNvPr id="6" name="Text 4"/>
          <p:cNvSpPr/>
          <p:nvPr/>
        </p:nvSpPr>
        <p:spPr>
          <a:xfrm>
            <a:off x="640080" y="2834640"/>
            <a:ext cx="3291840" cy="868680"/>
          </a:xfrm>
          <a:prstGeom prst="rect">
            <a:avLst/>
          </a:prstGeom>
          <a:noFill/>
          <a:ln/>
        </p:spPr>
        <p:txBody>
          <a:bodyPr wrap="square" lIns="0" tIns="0" rIns="0" bIns="0" rtlCol="0" anchor="ctr"/>
          <a:lstStyle/>
          <a:p>
            <a:pPr algn="l" indent="0" marL="0">
              <a:buNone/>
            </a:pPr>
            <a:r>
              <a:rPr lang="en-US" sz="1600" dirty="0">
                <a:solidFill>
                  <a:srgbClr val="5C6B7A"/>
                </a:solidFill>
                <a:latin typeface="Calibri" pitchFamily="34" charset="0"/>
                <a:ea typeface="Calibri" pitchFamily="34" charset="-122"/>
                <a:cs typeface="Calibri" pitchFamily="34" charset="-120"/>
              </a:rPr>
              <a:t>Krippendorff's alpha across constructs. Every value below the .70 threshold.</a:t>
            </a:r>
            <a:endParaRPr lang="en-US" sz="1600" dirty="0"/>
          </a:p>
        </p:txBody>
      </p:sp>
      <p:sp>
        <p:nvSpPr>
          <p:cNvPr id="7" name="Text 5"/>
          <p:cNvSpPr/>
          <p:nvPr/>
        </p:nvSpPr>
        <p:spPr>
          <a:xfrm>
            <a:off x="4480560" y="2103120"/>
            <a:ext cx="3291840" cy="777240"/>
          </a:xfrm>
          <a:prstGeom prst="rect">
            <a:avLst/>
          </a:prstGeom>
          <a:noFill/>
          <a:ln/>
        </p:spPr>
        <p:txBody>
          <a:bodyPr wrap="square" lIns="0" tIns="0" rIns="0" bIns="0" rtlCol="0" anchor="ctr"/>
          <a:lstStyle/>
          <a:p>
            <a:pPr algn="l" indent="0" marL="0">
              <a:buNone/>
            </a:pPr>
            <a:r>
              <a:rPr lang="en-US" sz="3400" b="1" dirty="0">
                <a:solidFill>
                  <a:srgbClr val="A83E32"/>
                </a:solidFill>
                <a:latin typeface="Cambria" pitchFamily="34" charset="0"/>
                <a:ea typeface="Cambria" pitchFamily="34" charset="-122"/>
                <a:cs typeface="Cambria" pitchFamily="34" charset="-120"/>
              </a:rPr>
              <a:t>66%</a:t>
            </a:r>
            <a:endParaRPr lang="en-US" sz="3400" dirty="0"/>
          </a:p>
        </p:txBody>
      </p:sp>
      <p:sp>
        <p:nvSpPr>
          <p:cNvPr id="8" name="Text 6"/>
          <p:cNvSpPr/>
          <p:nvPr/>
        </p:nvSpPr>
        <p:spPr>
          <a:xfrm>
            <a:off x="4480560" y="2834640"/>
            <a:ext cx="3291840" cy="868680"/>
          </a:xfrm>
          <a:prstGeom prst="rect">
            <a:avLst/>
          </a:prstGeom>
          <a:noFill/>
          <a:ln/>
        </p:spPr>
        <p:txBody>
          <a:bodyPr wrap="square" lIns="0" tIns="0" rIns="0" bIns="0" rtlCol="0" anchor="ctr"/>
          <a:lstStyle/>
          <a:p>
            <a:pPr algn="l" indent="0" marL="0">
              <a:buNone/>
            </a:pPr>
            <a:r>
              <a:rPr lang="en-US" sz="1600" dirty="0">
                <a:solidFill>
                  <a:srgbClr val="5C6B7A"/>
                </a:solidFill>
                <a:latin typeface="Calibri" pitchFamily="34" charset="0"/>
                <a:ea typeface="Calibri" pitchFamily="34" charset="-122"/>
                <a:cs typeface="Calibri" pitchFamily="34" charset="-120"/>
              </a:rPr>
              <a:t>majority-vote match against prior careful human-supervised codes</a:t>
            </a:r>
            <a:endParaRPr lang="en-US" sz="1600" dirty="0"/>
          </a:p>
        </p:txBody>
      </p:sp>
      <p:sp>
        <p:nvSpPr>
          <p:cNvPr id="9" name="Text 7"/>
          <p:cNvSpPr/>
          <p:nvPr/>
        </p:nvSpPr>
        <p:spPr>
          <a:xfrm>
            <a:off x="8321040" y="2103120"/>
            <a:ext cx="3200400" cy="777240"/>
          </a:xfrm>
          <a:prstGeom prst="rect">
            <a:avLst/>
          </a:prstGeom>
          <a:noFill/>
          <a:ln/>
        </p:spPr>
        <p:txBody>
          <a:bodyPr wrap="square" lIns="0" tIns="0" rIns="0" bIns="0" rtlCol="0" anchor="ctr"/>
          <a:lstStyle/>
          <a:p>
            <a:pPr algn="l" indent="0" marL="0">
              <a:buNone/>
            </a:pPr>
            <a:r>
              <a:rPr lang="en-US" sz="3400" b="1" dirty="0">
                <a:solidFill>
                  <a:srgbClr val="A83E32"/>
                </a:solidFill>
                <a:latin typeface="Cambria" pitchFamily="34" charset="0"/>
                <a:ea typeface="Cambria" pitchFamily="34" charset="-122"/>
                <a:cs typeface="Cambria" pitchFamily="34" charset="-120"/>
              </a:rPr>
              <a:t>FAILED</a:t>
            </a:r>
            <a:endParaRPr lang="en-US" sz="3400" dirty="0"/>
          </a:p>
        </p:txBody>
      </p:sp>
      <p:sp>
        <p:nvSpPr>
          <p:cNvPr id="10" name="Text 8"/>
          <p:cNvSpPr/>
          <p:nvPr/>
        </p:nvSpPr>
        <p:spPr>
          <a:xfrm>
            <a:off x="8321040" y="2834640"/>
            <a:ext cx="3200400" cy="868680"/>
          </a:xfrm>
          <a:prstGeom prst="rect">
            <a:avLst/>
          </a:prstGeom>
          <a:noFill/>
          <a:ln/>
        </p:spPr>
        <p:txBody>
          <a:bodyPr wrap="square" lIns="0" tIns="0" rIns="0" bIns="0" rtlCol="0" anchor="ctr"/>
          <a:lstStyle/>
          <a:p>
            <a:pPr algn="l" indent="0" marL="0">
              <a:buNone/>
            </a:pPr>
            <a:r>
              <a:rPr lang="en-US" sz="1600" dirty="0">
                <a:solidFill>
                  <a:srgbClr val="5C6B7A"/>
                </a:solidFill>
                <a:latin typeface="Calibri" pitchFamily="34" charset="0"/>
                <a:ea typeface="Calibri" pitchFamily="34" charset="-122"/>
                <a:cs typeface="Calibri" pitchFamily="34" charset="-120"/>
              </a:rPr>
              <a:t>the logged verdict: not adequate as a reliability pass</a:t>
            </a:r>
            <a:endParaRPr lang="en-US" sz="1600" dirty="0"/>
          </a:p>
        </p:txBody>
      </p:sp>
      <p:sp>
        <p:nvSpPr>
          <p:cNvPr id="11" name="Shape 9"/>
          <p:cNvSpPr/>
          <p:nvPr/>
        </p:nvSpPr>
        <p:spPr>
          <a:xfrm>
            <a:off x="640080" y="3794760"/>
            <a:ext cx="10927080" cy="1920240"/>
          </a:xfrm>
          <a:prstGeom prst="roundRect">
            <a:avLst>
              <a:gd name="adj" fmla="val 3333"/>
            </a:avLst>
          </a:prstGeom>
          <a:solidFill>
            <a:srgbClr val="002E5D"/>
          </a:solidFill>
          <a:ln w="12700">
            <a:solidFill>
              <a:srgbClr val="002E5D"/>
            </a:solidFill>
            <a:prstDash val="solid"/>
          </a:ln>
        </p:spPr>
      </p:sp>
      <p:sp>
        <p:nvSpPr>
          <p:cNvPr id="12" name="Text 10"/>
          <p:cNvSpPr/>
          <p:nvPr/>
        </p:nvSpPr>
        <p:spPr>
          <a:xfrm>
            <a:off x="960120" y="3977640"/>
            <a:ext cx="10332720" cy="1600200"/>
          </a:xfrm>
          <a:prstGeom prst="rect">
            <a:avLst/>
          </a:prstGeom>
          <a:noFill/>
          <a:ln/>
        </p:spPr>
        <p:txBody>
          <a:bodyPr wrap="square" lIns="0" tIns="0" rIns="0" bIns="0" rtlCol="0" anchor="ctr"/>
          <a:lstStyle/>
          <a:p>
            <a:pPr indent="0" marL="0">
              <a:buNone/>
            </a:pPr>
            <a:r>
              <a:rPr lang="en-US" sz="2050" b="1" dirty="0">
                <a:solidFill>
                  <a:srgbClr val="FFFFFF"/>
                </a:solidFill>
                <a:latin typeface="Cambria" pitchFamily="34" charset="0"/>
                <a:ea typeface="Cambria" pitchFamily="34" charset="-122"/>
                <a:cs typeface="Cambria" pitchFamily="34" charset="-120"/>
              </a:rPr>
              <a:t>Delegated verification inherits the reliability problem it was meant to solve.
</a:t>
            </a:r>
            <a:endParaRPr lang="en-US" sz="2050" dirty="0"/>
          </a:p>
          <a:p>
            <a:pPr indent="0" marL="0">
              <a:buNone/>
            </a:pPr>
            <a:r>
              <a:rPr lang="en-US" sz="1700" dirty="0">
                <a:solidFill>
                  <a:srgbClr val="D6E2EE"/>
                </a:solidFill>
                <a:latin typeface="Cambria" pitchFamily="34" charset="0"/>
                <a:ea typeface="Cambria" pitchFamily="34" charset="-122"/>
                <a:cs typeface="Cambria" pitchFamily="34" charset="-120"/>
              </a:rPr>
              <a:t>Frontier models share training corpora, architecture lineage, and alignment regimes. Their agreement is correlated, not independent. Correlated agreement read as convergent evidence is exactly how confident errors survive.</a:t>
            </a:r>
            <a:endParaRPr lang="en-US" sz="2050" dirty="0"/>
          </a:p>
        </p:txBody>
      </p:sp>
      <p:sp>
        <p:nvSpPr>
          <p:cNvPr id="13" name="Text 11"/>
          <p:cNvSpPr/>
          <p:nvPr/>
        </p:nvSpPr>
        <p:spPr>
          <a:xfrm>
            <a:off x="640080" y="5897880"/>
            <a:ext cx="10927080" cy="50292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Cross-checking is still worth doing: second model, adversarial brief, critiques back to the first, you decide. It is a critique generator, not a truth machine.</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NAME THE TRAP, THEN RUN THE RULE</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Seven ways verification fools you</a:t>
            </a:r>
            <a:endParaRPr lang="en-US" sz="3300" dirty="0"/>
          </a:p>
        </p:txBody>
      </p:sp>
      <p:sp>
        <p:nvSpPr>
          <p:cNvPr id="4" name="Text 2"/>
          <p:cNvSpPr/>
          <p:nvPr/>
        </p:nvSpPr>
        <p:spPr>
          <a:xfrm>
            <a:off x="640080" y="1371600"/>
            <a:ext cx="4572000" cy="621792"/>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Absence-of-error fallacy
</a:t>
            </a:r>
            <a:endParaRPr lang="en-US" sz="1500" dirty="0"/>
          </a:p>
          <a:p>
            <a:pPr indent="0" marL="0">
              <a:buNone/>
            </a:pPr>
            <a:r>
              <a:rPr lang="en-US" sz="1350" dirty="0">
                <a:solidFill>
                  <a:srgbClr val="5C6B7A"/>
                </a:solidFill>
                <a:latin typeface="Calibri" pitchFamily="34" charset="0"/>
                <a:ea typeface="Calibri" pitchFamily="34" charset="-122"/>
                <a:cs typeface="Calibri" pitchFamily="34" charset="-120"/>
              </a:rPr>
              <a:t>no error found, so no error present</a:t>
            </a:r>
            <a:endParaRPr lang="en-US" sz="1500" dirty="0"/>
          </a:p>
        </p:txBody>
      </p:sp>
      <p:sp>
        <p:nvSpPr>
          <p:cNvPr id="5" name="Text 3"/>
          <p:cNvSpPr/>
          <p:nvPr/>
        </p:nvSpPr>
        <p:spPr>
          <a:xfrm>
            <a:off x="5394960" y="1389888"/>
            <a:ext cx="6172200" cy="603504"/>
          </a:xfrm>
          <a:prstGeom prst="rect">
            <a:avLst/>
          </a:prstGeom>
          <a:noFill/>
          <a:ln/>
        </p:spPr>
        <p:txBody>
          <a:bodyPr wrap="square" lIns="0" tIns="0" rIns="0" bIns="0" rtlCol="0" anchor="ctr"/>
          <a:lstStyle/>
          <a:p>
            <a:pPr indent="0" marL="0">
              <a:buNone/>
            </a:pPr>
            <a:r>
              <a:rPr lang="en-US" sz="1450" dirty="0">
                <a:solidFill>
                  <a:srgbClr val="1E6B52"/>
                </a:solidFill>
                <a:latin typeface="Calibri" pitchFamily="34" charset="0"/>
                <a:ea typeface="Calibri" pitchFamily="34" charset="-122"/>
                <a:cs typeface="Calibri" pitchFamily="34" charset="-120"/>
              </a:rPr>
              <a:t>Ask what was checked and what was not. No-errors-found describes the search, not the paper.</a:t>
            </a:r>
            <a:endParaRPr lang="en-US" sz="1450" dirty="0"/>
          </a:p>
        </p:txBody>
      </p:sp>
      <p:sp>
        <p:nvSpPr>
          <p:cNvPr id="6" name="Shape 4"/>
          <p:cNvSpPr/>
          <p:nvPr/>
        </p:nvSpPr>
        <p:spPr>
          <a:xfrm>
            <a:off x="640080" y="2011680"/>
            <a:ext cx="10927080" cy="0"/>
          </a:xfrm>
          <a:prstGeom prst="line">
            <a:avLst/>
          </a:prstGeom>
          <a:noFill/>
          <a:ln w="9525">
            <a:solidFill>
              <a:srgbClr val="D5DEE7"/>
            </a:solidFill>
            <a:prstDash val="solid"/>
          </a:ln>
        </p:spPr>
      </p:sp>
      <p:sp>
        <p:nvSpPr>
          <p:cNvPr id="7" name="Text 5"/>
          <p:cNvSpPr/>
          <p:nvPr/>
        </p:nvSpPr>
        <p:spPr>
          <a:xfrm>
            <a:off x="640080" y="2103120"/>
            <a:ext cx="4572000" cy="621792"/>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Verification theater
</a:t>
            </a:r>
            <a:endParaRPr lang="en-US" sz="1500" dirty="0"/>
          </a:p>
          <a:p>
            <a:pPr indent="0" marL="0">
              <a:buNone/>
            </a:pPr>
            <a:r>
              <a:rPr lang="en-US" sz="1350" dirty="0">
                <a:solidFill>
                  <a:srgbClr val="5C6B7A"/>
                </a:solidFill>
                <a:latin typeface="Calibri" pitchFamily="34" charset="0"/>
                <a:ea typeface="Calibri" pitchFamily="34" charset="-122"/>
                <a:cs typeface="Calibri" pitchFamily="34" charset="-120"/>
              </a:rPr>
              <a:t>the model double-checks itself, flatters you</a:t>
            </a:r>
            <a:endParaRPr lang="en-US" sz="1500" dirty="0"/>
          </a:p>
        </p:txBody>
      </p:sp>
      <p:sp>
        <p:nvSpPr>
          <p:cNvPr id="8" name="Text 6"/>
          <p:cNvSpPr/>
          <p:nvPr/>
        </p:nvSpPr>
        <p:spPr>
          <a:xfrm>
            <a:off x="5394960" y="2121408"/>
            <a:ext cx="6172200" cy="603504"/>
          </a:xfrm>
          <a:prstGeom prst="rect">
            <a:avLst/>
          </a:prstGeom>
          <a:noFill/>
          <a:ln/>
        </p:spPr>
        <p:txBody>
          <a:bodyPr wrap="square" lIns="0" tIns="0" rIns="0" bIns="0" rtlCol="0" anchor="ctr"/>
          <a:lstStyle/>
          <a:p>
            <a:pPr indent="0" marL="0">
              <a:buNone/>
            </a:pPr>
            <a:r>
              <a:rPr lang="en-US" sz="1450" dirty="0">
                <a:solidFill>
                  <a:srgbClr val="1E6B52"/>
                </a:solidFill>
                <a:latin typeface="Calibri" pitchFamily="34" charset="0"/>
                <a:ea typeface="Calibri" pitchFamily="34" charset="-122"/>
                <a:cs typeface="Calibri" pitchFamily="34" charset="-120"/>
              </a:rPr>
              <a:t>A real check names the source it checked against. No source named, no check happened.</a:t>
            </a:r>
            <a:endParaRPr lang="en-US" sz="1450" dirty="0"/>
          </a:p>
        </p:txBody>
      </p:sp>
      <p:sp>
        <p:nvSpPr>
          <p:cNvPr id="9" name="Shape 7"/>
          <p:cNvSpPr/>
          <p:nvPr/>
        </p:nvSpPr>
        <p:spPr>
          <a:xfrm>
            <a:off x="640080" y="2743200"/>
            <a:ext cx="10927080" cy="0"/>
          </a:xfrm>
          <a:prstGeom prst="line">
            <a:avLst/>
          </a:prstGeom>
          <a:noFill/>
          <a:ln w="9525">
            <a:solidFill>
              <a:srgbClr val="D5DEE7"/>
            </a:solidFill>
            <a:prstDash val="solid"/>
          </a:ln>
        </p:spPr>
      </p:sp>
      <p:sp>
        <p:nvSpPr>
          <p:cNvPr id="10" name="Text 8"/>
          <p:cNvSpPr/>
          <p:nvPr/>
        </p:nvSpPr>
        <p:spPr>
          <a:xfrm>
            <a:off x="640080" y="2834640"/>
            <a:ext cx="4572000" cy="621792"/>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False consensus
</a:t>
            </a:r>
            <a:endParaRPr lang="en-US" sz="1500" dirty="0"/>
          </a:p>
          <a:p>
            <a:pPr indent="0" marL="0">
              <a:buNone/>
            </a:pPr>
            <a:r>
              <a:rPr lang="en-US" sz="1350" dirty="0">
                <a:solidFill>
                  <a:srgbClr val="5C6B7A"/>
                </a:solidFill>
                <a:latin typeface="Calibri" pitchFamily="34" charset="0"/>
                <a:ea typeface="Calibri" pitchFamily="34" charset="-122"/>
                <a:cs typeface="Calibri" pitchFamily="34" charset="-120"/>
              </a:rPr>
              <a:t>models agree, errors correlated</a:t>
            </a:r>
            <a:endParaRPr lang="en-US" sz="1500" dirty="0"/>
          </a:p>
        </p:txBody>
      </p:sp>
      <p:sp>
        <p:nvSpPr>
          <p:cNvPr id="11" name="Text 9"/>
          <p:cNvSpPr/>
          <p:nvPr/>
        </p:nvSpPr>
        <p:spPr>
          <a:xfrm>
            <a:off x="5394960" y="2852928"/>
            <a:ext cx="6172200" cy="603504"/>
          </a:xfrm>
          <a:prstGeom prst="rect">
            <a:avLst/>
          </a:prstGeom>
          <a:noFill/>
          <a:ln/>
        </p:spPr>
        <p:txBody>
          <a:bodyPr wrap="square" lIns="0" tIns="0" rIns="0" bIns="0" rtlCol="0" anchor="ctr"/>
          <a:lstStyle/>
          <a:p>
            <a:pPr indent="0" marL="0">
              <a:buNone/>
            </a:pPr>
            <a:r>
              <a:rPr lang="en-US" sz="1450" dirty="0">
                <a:solidFill>
                  <a:srgbClr val="1E6B52"/>
                </a:solidFill>
                <a:latin typeface="Calibri" pitchFamily="34" charset="0"/>
                <a:ea typeface="Calibri" pitchFamily="34" charset="-122"/>
                <a:cs typeface="Calibri" pitchFamily="34" charset="-120"/>
              </a:rPr>
              <a:t>Count agreement as one vote. Independence comes from different evidence, not different logos.</a:t>
            </a:r>
            <a:endParaRPr lang="en-US" sz="1450" dirty="0"/>
          </a:p>
        </p:txBody>
      </p:sp>
      <p:sp>
        <p:nvSpPr>
          <p:cNvPr id="12" name="Shape 10"/>
          <p:cNvSpPr/>
          <p:nvPr/>
        </p:nvSpPr>
        <p:spPr>
          <a:xfrm>
            <a:off x="640080" y="3474720"/>
            <a:ext cx="10927080" cy="0"/>
          </a:xfrm>
          <a:prstGeom prst="line">
            <a:avLst/>
          </a:prstGeom>
          <a:noFill/>
          <a:ln w="9525">
            <a:solidFill>
              <a:srgbClr val="D5DEE7"/>
            </a:solidFill>
            <a:prstDash val="solid"/>
          </a:ln>
        </p:spPr>
      </p:sp>
      <p:sp>
        <p:nvSpPr>
          <p:cNvPr id="13" name="Text 11"/>
          <p:cNvSpPr/>
          <p:nvPr/>
        </p:nvSpPr>
        <p:spPr>
          <a:xfrm>
            <a:off x="640080" y="3566160"/>
            <a:ext cx="4572000" cy="621792"/>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Misplaced arbiter
</a:t>
            </a:r>
            <a:endParaRPr lang="en-US" sz="1500" dirty="0"/>
          </a:p>
          <a:p>
            <a:pPr indent="0" marL="0">
              <a:buNone/>
            </a:pPr>
            <a:r>
              <a:rPr lang="en-US" sz="1350" dirty="0">
                <a:solidFill>
                  <a:srgbClr val="5C6B7A"/>
                </a:solidFill>
                <a:latin typeface="Calibri" pitchFamily="34" charset="0"/>
                <a:ea typeface="Calibri" pitchFamily="34" charset="-122"/>
                <a:cs typeface="Calibri" pitchFamily="34" charset="-120"/>
              </a:rPr>
              <a:t>polling a model when a record exists</a:t>
            </a:r>
            <a:endParaRPr lang="en-US" sz="1500" dirty="0"/>
          </a:p>
        </p:txBody>
      </p:sp>
      <p:sp>
        <p:nvSpPr>
          <p:cNvPr id="14" name="Text 12"/>
          <p:cNvSpPr/>
          <p:nvPr/>
        </p:nvSpPr>
        <p:spPr>
          <a:xfrm>
            <a:off x="5394960" y="3584448"/>
            <a:ext cx="6172200" cy="603504"/>
          </a:xfrm>
          <a:prstGeom prst="rect">
            <a:avLst/>
          </a:prstGeom>
          <a:noFill/>
          <a:ln/>
        </p:spPr>
        <p:txBody>
          <a:bodyPr wrap="square" lIns="0" tIns="0" rIns="0" bIns="0" rtlCol="0" anchor="ctr"/>
          <a:lstStyle/>
          <a:p>
            <a:pPr indent="0" marL="0">
              <a:buNone/>
            </a:pPr>
            <a:r>
              <a:rPr lang="en-US" sz="1450" dirty="0">
                <a:solidFill>
                  <a:srgbClr val="1E6B52"/>
                </a:solidFill>
                <a:latin typeface="Calibri" pitchFamily="34" charset="0"/>
                <a:ea typeface="Calibri" pitchFamily="34" charset="-122"/>
                <a:cs typeface="Calibri" pitchFamily="34" charset="-120"/>
              </a:rPr>
              <a:t>If an authoritative record exists (the DOI, the registry, your data), check it, not another model.</a:t>
            </a:r>
            <a:endParaRPr lang="en-US" sz="1450" dirty="0"/>
          </a:p>
        </p:txBody>
      </p:sp>
      <p:sp>
        <p:nvSpPr>
          <p:cNvPr id="15" name="Shape 13"/>
          <p:cNvSpPr/>
          <p:nvPr/>
        </p:nvSpPr>
        <p:spPr>
          <a:xfrm>
            <a:off x="640080" y="4206240"/>
            <a:ext cx="10927080" cy="0"/>
          </a:xfrm>
          <a:prstGeom prst="line">
            <a:avLst/>
          </a:prstGeom>
          <a:noFill/>
          <a:ln w="9525">
            <a:solidFill>
              <a:srgbClr val="D5DEE7"/>
            </a:solidFill>
            <a:prstDash val="solid"/>
          </a:ln>
        </p:spPr>
      </p:sp>
      <p:sp>
        <p:nvSpPr>
          <p:cNvPr id="16" name="Text 14"/>
          <p:cNvSpPr/>
          <p:nvPr/>
        </p:nvSpPr>
        <p:spPr>
          <a:xfrm>
            <a:off x="640080" y="4297680"/>
            <a:ext cx="4572000" cy="621792"/>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Ease-chasing
</a:t>
            </a:r>
            <a:endParaRPr lang="en-US" sz="1500" dirty="0"/>
          </a:p>
          <a:p>
            <a:pPr indent="0" marL="0">
              <a:buNone/>
            </a:pPr>
            <a:r>
              <a:rPr lang="en-US" sz="1350" dirty="0">
                <a:solidFill>
                  <a:srgbClr val="5C6B7A"/>
                </a:solidFill>
                <a:latin typeface="Calibri" pitchFamily="34" charset="0"/>
                <a:ea typeface="Calibri" pitchFamily="34" charset="-122"/>
                <a:cs typeface="Calibri" pitchFamily="34" charset="-120"/>
              </a:rPr>
              <a:t>verifying what is cheap, not what matters</a:t>
            </a:r>
            <a:endParaRPr lang="en-US" sz="1500" dirty="0"/>
          </a:p>
        </p:txBody>
      </p:sp>
      <p:sp>
        <p:nvSpPr>
          <p:cNvPr id="17" name="Text 15"/>
          <p:cNvSpPr/>
          <p:nvPr/>
        </p:nvSpPr>
        <p:spPr>
          <a:xfrm>
            <a:off x="5394960" y="4315968"/>
            <a:ext cx="6172200" cy="603504"/>
          </a:xfrm>
          <a:prstGeom prst="rect">
            <a:avLst/>
          </a:prstGeom>
          <a:noFill/>
          <a:ln/>
        </p:spPr>
        <p:txBody>
          <a:bodyPr wrap="square" lIns="0" tIns="0" rIns="0" bIns="0" rtlCol="0" anchor="ctr"/>
          <a:lstStyle/>
          <a:p>
            <a:pPr indent="0" marL="0">
              <a:buNone/>
            </a:pPr>
            <a:r>
              <a:rPr lang="en-US" sz="1450" dirty="0">
                <a:solidFill>
                  <a:srgbClr val="1E6B52"/>
                </a:solidFill>
                <a:latin typeface="Calibri" pitchFamily="34" charset="0"/>
                <a:ea typeface="Calibri" pitchFamily="34" charset="-122"/>
                <a:cs typeface="Calibri" pitchFamily="34" charset="-120"/>
              </a:rPr>
              <a:t>List the claims that would sink the paper if wrong. Verify those first, whatever they cost.</a:t>
            </a:r>
            <a:endParaRPr lang="en-US" sz="1450" dirty="0"/>
          </a:p>
        </p:txBody>
      </p:sp>
      <p:sp>
        <p:nvSpPr>
          <p:cNvPr id="18" name="Shape 16"/>
          <p:cNvSpPr/>
          <p:nvPr/>
        </p:nvSpPr>
        <p:spPr>
          <a:xfrm>
            <a:off x="640080" y="4937760"/>
            <a:ext cx="10927080" cy="0"/>
          </a:xfrm>
          <a:prstGeom prst="line">
            <a:avLst/>
          </a:prstGeom>
          <a:noFill/>
          <a:ln w="9525">
            <a:solidFill>
              <a:srgbClr val="D5DEE7"/>
            </a:solidFill>
            <a:prstDash val="solid"/>
          </a:ln>
        </p:spPr>
      </p:sp>
      <p:sp>
        <p:nvSpPr>
          <p:cNvPr id="19" name="Text 17"/>
          <p:cNvSpPr/>
          <p:nvPr/>
        </p:nvSpPr>
        <p:spPr>
          <a:xfrm>
            <a:off x="640080" y="5029200"/>
            <a:ext cx="4572000" cy="621792"/>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Skepticism without procedure
</a:t>
            </a:r>
            <a:endParaRPr lang="en-US" sz="1500" dirty="0"/>
          </a:p>
          <a:p>
            <a:pPr indent="0" marL="0">
              <a:buNone/>
            </a:pPr>
            <a:r>
              <a:rPr lang="en-US" sz="1350" dirty="0">
                <a:solidFill>
                  <a:srgbClr val="5C6B7A"/>
                </a:solidFill>
                <a:latin typeface="Calibri" pitchFamily="34" charset="0"/>
                <a:ea typeface="Calibri" pitchFamily="34" charset="-122"/>
                <a:cs typeface="Calibri" pitchFamily="34" charset="-120"/>
              </a:rPr>
              <a:t>declared doubt, no verification act</a:t>
            </a:r>
            <a:endParaRPr lang="en-US" sz="1500" dirty="0"/>
          </a:p>
        </p:txBody>
      </p:sp>
      <p:sp>
        <p:nvSpPr>
          <p:cNvPr id="20" name="Text 18"/>
          <p:cNvSpPr/>
          <p:nvPr/>
        </p:nvSpPr>
        <p:spPr>
          <a:xfrm>
            <a:off x="5394960" y="5047488"/>
            <a:ext cx="6172200" cy="603504"/>
          </a:xfrm>
          <a:prstGeom prst="rect">
            <a:avLst/>
          </a:prstGeom>
          <a:noFill/>
          <a:ln/>
        </p:spPr>
        <p:txBody>
          <a:bodyPr wrap="square" lIns="0" tIns="0" rIns="0" bIns="0" rtlCol="0" anchor="ctr"/>
          <a:lstStyle/>
          <a:p>
            <a:pPr indent="0" marL="0">
              <a:buNone/>
            </a:pPr>
            <a:r>
              <a:rPr lang="en-US" sz="1450" dirty="0">
                <a:solidFill>
                  <a:srgbClr val="1E6B52"/>
                </a:solidFill>
                <a:latin typeface="Calibri" pitchFamily="34" charset="0"/>
                <a:ea typeface="Calibri" pitchFamily="34" charset="-122"/>
                <a:cs typeface="Calibri" pitchFamily="34" charset="-120"/>
              </a:rPr>
              <a:t>Turn every doubt into an act: a lookup, a rerun, a test. Doubt without an act is decoration.</a:t>
            </a:r>
            <a:endParaRPr lang="en-US" sz="1450" dirty="0"/>
          </a:p>
        </p:txBody>
      </p:sp>
      <p:sp>
        <p:nvSpPr>
          <p:cNvPr id="21" name="Shape 19"/>
          <p:cNvSpPr/>
          <p:nvPr/>
        </p:nvSpPr>
        <p:spPr>
          <a:xfrm>
            <a:off x="640080" y="5669280"/>
            <a:ext cx="10927080" cy="0"/>
          </a:xfrm>
          <a:prstGeom prst="line">
            <a:avLst/>
          </a:prstGeom>
          <a:noFill/>
          <a:ln w="9525">
            <a:solidFill>
              <a:srgbClr val="D5DEE7"/>
            </a:solidFill>
            <a:prstDash val="solid"/>
          </a:ln>
        </p:spPr>
      </p:sp>
      <p:sp>
        <p:nvSpPr>
          <p:cNvPr id="22" name="Text 20"/>
          <p:cNvSpPr/>
          <p:nvPr/>
        </p:nvSpPr>
        <p:spPr>
          <a:xfrm>
            <a:off x="640080" y="5760720"/>
            <a:ext cx="4572000" cy="621792"/>
          </a:xfrm>
          <a:prstGeom prst="rect">
            <a:avLst/>
          </a:prstGeom>
          <a:noFill/>
          <a:ln/>
        </p:spPr>
        <p:txBody>
          <a:bodyPr wrap="square" lIns="0" tIns="0" rIns="0" bIns="0" rtlCol="0" anchor="ctr"/>
          <a:lstStyle/>
          <a:p>
            <a:pPr indent="0" marL="0">
              <a:buNone/>
            </a:pPr>
            <a:r>
              <a:rPr lang="en-US" sz="1500" b="1" dirty="0">
                <a:solidFill>
                  <a:srgbClr val="002E5D"/>
                </a:solidFill>
                <a:latin typeface="Calibri" pitchFamily="34" charset="0"/>
                <a:ea typeface="Calibri" pitchFamily="34" charset="-122"/>
                <a:cs typeface="Calibri" pitchFamily="34" charset="-120"/>
              </a:rPr>
              <a:t>Confirmation shopping
</a:t>
            </a:r>
            <a:endParaRPr lang="en-US" sz="1500" dirty="0"/>
          </a:p>
          <a:p>
            <a:pPr indent="0" marL="0">
              <a:buNone/>
            </a:pPr>
            <a:r>
              <a:rPr lang="en-US" sz="1350" dirty="0">
                <a:solidFill>
                  <a:srgbClr val="5C6B7A"/>
                </a:solidFill>
                <a:latin typeface="Calibri" pitchFamily="34" charset="0"/>
                <a:ea typeface="Calibri" pitchFamily="34" charset="-122"/>
                <a:cs typeface="Calibri" pitchFamily="34" charset="-120"/>
              </a:rPr>
              <a:t>keeping the verifier that agrees with you</a:t>
            </a:r>
            <a:endParaRPr lang="en-US" sz="1500" dirty="0"/>
          </a:p>
        </p:txBody>
      </p:sp>
      <p:sp>
        <p:nvSpPr>
          <p:cNvPr id="23" name="Text 21"/>
          <p:cNvSpPr/>
          <p:nvPr/>
        </p:nvSpPr>
        <p:spPr>
          <a:xfrm>
            <a:off x="5394960" y="5779008"/>
            <a:ext cx="6172200" cy="603504"/>
          </a:xfrm>
          <a:prstGeom prst="rect">
            <a:avLst/>
          </a:prstGeom>
          <a:noFill/>
          <a:ln/>
        </p:spPr>
        <p:txBody>
          <a:bodyPr wrap="square" lIns="0" tIns="0" rIns="0" bIns="0" rtlCol="0" anchor="ctr"/>
          <a:lstStyle/>
          <a:p>
            <a:pPr indent="0" marL="0">
              <a:buNone/>
            </a:pPr>
            <a:r>
              <a:rPr lang="en-US" sz="1450" dirty="0">
                <a:solidFill>
                  <a:srgbClr val="1E6B52"/>
                </a:solidFill>
                <a:latin typeface="Calibri" pitchFamily="34" charset="0"/>
                <a:ea typeface="Calibri" pitchFamily="34" charset="-122"/>
                <a:cs typeface="Calibri" pitchFamily="34" charset="-120"/>
              </a:rPr>
              <a:t>Set the verification standard before you see the verdict. Then keep the verdict you get.</a:t>
            </a:r>
            <a:endParaRPr lang="en-US" sz="1450" dirty="0"/>
          </a:p>
        </p:txBody>
      </p:sp>
      <p:sp>
        <p:nvSpPr>
          <p:cNvPr id="24" name="Shape 22"/>
          <p:cNvSpPr/>
          <p:nvPr/>
        </p:nvSpPr>
        <p:spPr>
          <a:xfrm>
            <a:off x="640080" y="6400800"/>
            <a:ext cx="10927080" cy="0"/>
          </a:xfrm>
          <a:prstGeom prst="line">
            <a:avLst/>
          </a:prstGeom>
          <a:noFill/>
          <a:ln w="9525">
            <a:solidFill>
              <a:srgbClr val="D5DEE7"/>
            </a:solidFill>
            <a:prstDash val="solid"/>
          </a:ln>
        </p:spPr>
      </p:sp>
      <p:sp>
        <p:nvSpPr>
          <p:cNvPr id="25" name="Text 23"/>
          <p:cNvSpPr/>
          <p:nvPr/>
        </p:nvSpPr>
        <p:spPr>
          <a:xfrm>
            <a:off x="640080" y="6400800"/>
            <a:ext cx="10927080" cy="438912"/>
          </a:xfrm>
          <a:prstGeom prst="rect">
            <a:avLst/>
          </a:prstGeom>
          <a:noFill/>
          <a:ln/>
        </p:spPr>
        <p:txBody>
          <a:bodyPr wrap="square" lIns="0" tIns="0" rIns="0" bIns="0" rtlCol="0" anchor="ctr"/>
          <a:lstStyle/>
          <a:p>
            <a:pPr indent="0" marL="0">
              <a:buNone/>
            </a:pPr>
            <a:r>
              <a:rPr lang="en-US" sz="1500" b="1" dirty="0">
                <a:solidFill>
                  <a:srgbClr val="002E5D"/>
                </a:solidFill>
                <a:latin typeface="Cambria" pitchFamily="34" charset="0"/>
                <a:ea typeface="Cambria" pitchFamily="34" charset="-122"/>
                <a:cs typeface="Cambria" pitchFamily="34" charset="-120"/>
              </a:rPr>
              <a:t>The one habit behind all seven: every check must name its evidence. Then escalate: independent record → reproduce it → try to break it.</a:t>
            </a:r>
            <a:endParaRPr lang="en-US"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MENU · RESEARCH WHILE YOU SLEEP</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Research that runs while you sleep</a:t>
            </a:r>
            <a:endParaRPr lang="en-US" sz="3300" dirty="0"/>
          </a:p>
        </p:txBody>
      </p:sp>
      <p:sp>
        <p:nvSpPr>
          <p:cNvPr id="4" name="Shape 2"/>
          <p:cNvSpPr/>
          <p:nvPr/>
        </p:nvSpPr>
        <p:spPr>
          <a:xfrm>
            <a:off x="640080" y="1463040"/>
            <a:ext cx="10927080" cy="1234440"/>
          </a:xfrm>
          <a:prstGeom prst="roundRect">
            <a:avLst>
              <a:gd name="adj" fmla="val 5185"/>
            </a:avLst>
          </a:prstGeom>
          <a:solidFill>
            <a:srgbClr val="F4F8FB"/>
          </a:solidFill>
          <a:ln w="12700">
            <a:solidFill>
              <a:srgbClr val="D5DEE7"/>
            </a:solidFill>
            <a:prstDash val="solid"/>
          </a:ln>
        </p:spPr>
      </p:sp>
      <p:sp>
        <p:nvSpPr>
          <p:cNvPr id="5" name="Text 3"/>
          <p:cNvSpPr/>
          <p:nvPr/>
        </p:nvSpPr>
        <p:spPr>
          <a:xfrm>
            <a:off x="914400" y="1572768"/>
            <a:ext cx="2926080" cy="100584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Scheduled collection</a:t>
            </a:r>
            <a:endParaRPr lang="en-US" sz="1750" dirty="0"/>
          </a:p>
        </p:txBody>
      </p:sp>
      <p:sp>
        <p:nvSpPr>
          <p:cNvPr id="6" name="Text 4"/>
          <p:cNvSpPr/>
          <p:nvPr/>
        </p:nvSpPr>
        <p:spPr>
          <a:xfrm>
            <a:off x="3977640" y="1554480"/>
            <a:ext cx="7315200" cy="105156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A daily task collects new data into a logged pipeline. My X-corpus scan has gathered and coded ~20,000 posts this way, every batch and every model decision logged.</a:t>
            </a:r>
            <a:endParaRPr lang="en-US" sz="1600" dirty="0"/>
          </a:p>
        </p:txBody>
      </p:sp>
      <p:sp>
        <p:nvSpPr>
          <p:cNvPr id="7" name="Shape 5"/>
          <p:cNvSpPr/>
          <p:nvPr/>
        </p:nvSpPr>
        <p:spPr>
          <a:xfrm>
            <a:off x="640080" y="2880360"/>
            <a:ext cx="10927080" cy="1234440"/>
          </a:xfrm>
          <a:prstGeom prst="roundRect">
            <a:avLst>
              <a:gd name="adj" fmla="val 5185"/>
            </a:avLst>
          </a:prstGeom>
          <a:solidFill>
            <a:srgbClr val="F4F8FB"/>
          </a:solidFill>
          <a:ln w="12700">
            <a:solidFill>
              <a:srgbClr val="D5DEE7"/>
            </a:solidFill>
            <a:prstDash val="solid"/>
          </a:ln>
        </p:spPr>
      </p:sp>
      <p:sp>
        <p:nvSpPr>
          <p:cNvPr id="8" name="Text 6"/>
          <p:cNvSpPr/>
          <p:nvPr/>
        </p:nvSpPr>
        <p:spPr>
          <a:xfrm>
            <a:off x="914400" y="2990088"/>
            <a:ext cx="2926080" cy="100584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Monitoring agents</a:t>
            </a:r>
            <a:endParaRPr lang="en-US" sz="1750" dirty="0"/>
          </a:p>
        </p:txBody>
      </p:sp>
      <p:sp>
        <p:nvSpPr>
          <p:cNvPr id="9" name="Text 7"/>
          <p:cNvSpPr/>
          <p:nvPr/>
        </p:nvSpPr>
        <p:spPr>
          <a:xfrm>
            <a:off x="3977640" y="2971800"/>
            <a:ext cx="7315200" cy="105156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An agent rescrapes a set of sources on schedule, diffs them against stored state, and messages me only when something actually changed.</a:t>
            </a:r>
            <a:endParaRPr lang="en-US" sz="1600" dirty="0"/>
          </a:p>
        </p:txBody>
      </p:sp>
      <p:sp>
        <p:nvSpPr>
          <p:cNvPr id="10" name="Shape 8"/>
          <p:cNvSpPr/>
          <p:nvPr/>
        </p:nvSpPr>
        <p:spPr>
          <a:xfrm>
            <a:off x="640080" y="4297680"/>
            <a:ext cx="10927080" cy="1234440"/>
          </a:xfrm>
          <a:prstGeom prst="roundRect">
            <a:avLst>
              <a:gd name="adj" fmla="val 5185"/>
            </a:avLst>
          </a:prstGeom>
          <a:solidFill>
            <a:srgbClr val="F4F8FB"/>
          </a:solidFill>
          <a:ln w="12700">
            <a:solidFill>
              <a:srgbClr val="D5DEE7"/>
            </a:solidFill>
            <a:prstDash val="solid"/>
          </a:ln>
        </p:spPr>
      </p:sp>
      <p:sp>
        <p:nvSpPr>
          <p:cNvPr id="11" name="Text 9"/>
          <p:cNvSpPr/>
          <p:nvPr/>
        </p:nvSpPr>
        <p:spPr>
          <a:xfrm>
            <a:off x="914400" y="4407408"/>
            <a:ext cx="2926080" cy="100584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Batch processing</a:t>
            </a:r>
            <a:endParaRPr lang="en-US" sz="1750" dirty="0"/>
          </a:p>
        </p:txBody>
      </p:sp>
      <p:sp>
        <p:nvSpPr>
          <p:cNvPr id="12" name="Text 10"/>
          <p:cNvSpPr/>
          <p:nvPr/>
        </p:nvSpPr>
        <p:spPr>
          <a:xfrm>
            <a:off x="3977640" y="4389120"/>
            <a:ext cx="7315200" cy="1051560"/>
          </a:xfrm>
          <a:prstGeom prst="rect">
            <a:avLst/>
          </a:prstGeom>
          <a:noFill/>
          <a:ln/>
        </p:spPr>
        <p:txBody>
          <a:bodyPr wrap="square" lIns="0" tIns="0" rIns="0" bIns="0" rtlCol="0" anchor="ctr"/>
          <a:lstStyle/>
          <a:p>
            <a:pPr indent="0" marL="0">
              <a:buNone/>
            </a:pPr>
            <a:r>
              <a:rPr lang="en-US" sz="1600" dirty="0">
                <a:solidFill>
                  <a:srgbClr val="1A2732"/>
                </a:solidFill>
                <a:latin typeface="Calibri" pitchFamily="34" charset="0"/>
                <a:ea typeface="Calibri" pitchFamily="34" charset="-122"/>
                <a:cs typeface="Calibri" pitchFamily="34" charset="-120"/>
              </a:rPr>
              <a:t>Large coding or scoring jobs run overnight through batch APIs at half price, with the audit trail written as they go.</a:t>
            </a:r>
            <a:endParaRPr lang="en-US" sz="1600" dirty="0"/>
          </a:p>
        </p:txBody>
      </p:sp>
      <p:sp>
        <p:nvSpPr>
          <p:cNvPr id="13" name="Text 11"/>
          <p:cNvSpPr/>
          <p:nvPr/>
        </p:nvSpPr>
        <p:spPr>
          <a:xfrm>
            <a:off x="640080" y="5806440"/>
            <a:ext cx="10927080" cy="502920"/>
          </a:xfrm>
          <a:prstGeom prst="rect">
            <a:avLst/>
          </a:prstGeom>
          <a:noFill/>
          <a:ln/>
        </p:spPr>
        <p:txBody>
          <a:bodyPr wrap="square" lIns="0" tIns="0" rIns="0" bIns="0" rtlCol="0" anchor="ctr"/>
          <a:lstStyle/>
          <a:p>
            <a:pPr indent="0" marL="0">
              <a:buNone/>
            </a:pPr>
            <a:r>
              <a:rPr lang="en-US" sz="1750" b="1" dirty="0">
                <a:solidFill>
                  <a:srgbClr val="002E5D"/>
                </a:solidFill>
                <a:latin typeface="Cambria" pitchFamily="34" charset="0"/>
                <a:ea typeface="Cambria" pitchFamily="34" charset="-122"/>
                <a:cs typeface="Cambria" pitchFamily="34" charset="-120"/>
              </a:rPr>
              <a:t>The entry requirement is exactly what this session taught: protocols in files, checks built in, logs you can hand a reviewer.</a:t>
            </a:r>
            <a:endParaRPr lang="en-US" sz="1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0:41 · BEFORE YOU LEAVE</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Take it home</a:t>
            </a:r>
            <a:endParaRPr lang="en-US" sz="3300" dirty="0"/>
          </a:p>
        </p:txBody>
      </p:sp>
      <p:sp>
        <p:nvSpPr>
          <p:cNvPr id="4" name="Shape 2"/>
          <p:cNvSpPr/>
          <p:nvPr/>
        </p:nvSpPr>
        <p:spPr>
          <a:xfrm>
            <a:off x="640080" y="1463040"/>
            <a:ext cx="5349240" cy="4572000"/>
          </a:xfrm>
          <a:prstGeom prst="roundRect">
            <a:avLst>
              <a:gd name="adj" fmla="val 1400"/>
            </a:avLst>
          </a:prstGeom>
          <a:solidFill>
            <a:srgbClr val="F4F8FB"/>
          </a:solidFill>
          <a:ln w="12700">
            <a:solidFill>
              <a:srgbClr val="D5DEE7"/>
            </a:solidFill>
            <a:prstDash val="solid"/>
          </a:ln>
        </p:spPr>
      </p:sp>
      <p:pic>
        <p:nvPicPr>
          <p:cNvPr id="5" name="Image 0" descr="QR_FGUIDE.png">    </p:cNvPr>
          <p:cNvPicPr>
            <a:picLocks noChangeAspect="1"/>
          </p:cNvPicPr>
          <p:nvPr/>
        </p:nvPicPr>
        <p:blipFill>
          <a:blip r:embed="rId1"/>
          <a:stretch>
            <a:fillRect/>
          </a:stretch>
        </p:blipFill>
        <p:spPr>
          <a:xfrm>
            <a:off x="1691640" y="1737360"/>
            <a:ext cx="3200400" cy="3200400"/>
          </a:xfrm>
          <a:prstGeom prst="rect">
            <a:avLst/>
          </a:prstGeom>
        </p:spPr>
      </p:pic>
      <p:sp>
        <p:nvSpPr>
          <p:cNvPr id="6" name="Text 3"/>
          <p:cNvSpPr/>
          <p:nvPr/>
        </p:nvSpPr>
        <p:spPr>
          <a:xfrm>
            <a:off x="914400" y="5029200"/>
            <a:ext cx="4800600" cy="365760"/>
          </a:xfrm>
          <a:prstGeom prst="rect">
            <a:avLst/>
          </a:prstGeom>
          <a:noFill/>
          <a:ln/>
        </p:spPr>
        <p:txBody>
          <a:bodyPr wrap="square" lIns="0" tIns="0" rIns="0" bIns="0" rtlCol="0" anchor="ctr"/>
          <a:lstStyle/>
          <a:p>
            <a:pPr algn="ctr" indent="0" marL="0">
              <a:buNone/>
            </a:pPr>
            <a:r>
              <a:rPr lang="en-US" sz="1800" b="1" dirty="0">
                <a:solidFill>
                  <a:srgbClr val="002E5D"/>
                </a:solidFill>
                <a:latin typeface="Cambria" pitchFamily="34" charset="0"/>
                <a:ea typeface="Cambria" pitchFamily="34" charset="-122"/>
                <a:cs typeface="Cambria" pitchFamily="34" charset="-120"/>
              </a:rPr>
              <a:t>The Faculty Guide to AI-Assisted Research</a:t>
            </a:r>
            <a:endParaRPr lang="en-US" sz="1800" dirty="0"/>
          </a:p>
        </p:txBody>
      </p:sp>
      <p:sp>
        <p:nvSpPr>
          <p:cNvPr id="7" name="Text 4"/>
          <p:cNvSpPr/>
          <p:nvPr/>
        </p:nvSpPr>
        <p:spPr>
          <a:xfrm>
            <a:off x="914400" y="5440680"/>
            <a:ext cx="4800600" cy="457200"/>
          </a:xfrm>
          <a:prstGeom prst="rect">
            <a:avLst/>
          </a:prstGeom>
          <a:noFill/>
          <a:ln/>
        </p:spPr>
        <p:txBody>
          <a:bodyPr wrap="square" lIns="0" tIns="0" rIns="0" bIns="0" rtlCol="0" anchor="ctr"/>
          <a:lstStyle/>
          <a:p>
            <a:pPr algn="ctr" indent="0" marL="0">
              <a:buNone/>
            </a:pPr>
            <a:r>
              <a:rPr lang="en-US" sz="1600" dirty="0">
                <a:solidFill>
                  <a:srgbClr val="5C6B7A"/>
                </a:solidFill>
                <a:latin typeface="Calibri" pitchFamily="34" charset="0"/>
                <a:ea typeface="Calibri" pitchFamily="34" charset="-122"/>
                <a:cs typeface="Calibri" pitchFamily="34" charset="-120"/>
              </a:rPr>
              <a:t>Every workflow from today, written down. 68 pages, prompts included.</a:t>
            </a:r>
            <a:endParaRPr lang="en-US" sz="1600" dirty="0"/>
          </a:p>
        </p:txBody>
      </p:sp>
      <p:sp>
        <p:nvSpPr>
          <p:cNvPr id="8" name="Shape 5"/>
          <p:cNvSpPr/>
          <p:nvPr/>
        </p:nvSpPr>
        <p:spPr>
          <a:xfrm>
            <a:off x="6217920" y="1463040"/>
            <a:ext cx="5349240" cy="4572000"/>
          </a:xfrm>
          <a:prstGeom prst="roundRect">
            <a:avLst>
              <a:gd name="adj" fmla="val 1400"/>
            </a:avLst>
          </a:prstGeom>
          <a:solidFill>
            <a:srgbClr val="F4F8FB"/>
          </a:solidFill>
          <a:ln w="12700">
            <a:solidFill>
              <a:srgbClr val="D5DEE7"/>
            </a:solidFill>
            <a:prstDash val="solid"/>
          </a:ln>
        </p:spPr>
      </p:sp>
      <p:pic>
        <p:nvPicPr>
          <p:cNvPr id="9" name="Image 1" descr="QR_FPLUGIN.png">    </p:cNvPr>
          <p:cNvPicPr>
            <a:picLocks noChangeAspect="1"/>
          </p:cNvPicPr>
          <p:nvPr/>
        </p:nvPicPr>
        <p:blipFill>
          <a:blip r:embed="rId2"/>
          <a:stretch>
            <a:fillRect/>
          </a:stretch>
        </p:blipFill>
        <p:spPr>
          <a:xfrm>
            <a:off x="7269480" y="1737360"/>
            <a:ext cx="3200400" cy="3200400"/>
          </a:xfrm>
          <a:prstGeom prst="rect">
            <a:avLst/>
          </a:prstGeom>
        </p:spPr>
      </p:pic>
      <p:sp>
        <p:nvSpPr>
          <p:cNvPr id="10" name="Text 6"/>
          <p:cNvSpPr/>
          <p:nvPr/>
        </p:nvSpPr>
        <p:spPr>
          <a:xfrm>
            <a:off x="6492240" y="5029200"/>
            <a:ext cx="4800600" cy="365760"/>
          </a:xfrm>
          <a:prstGeom prst="rect">
            <a:avLst/>
          </a:prstGeom>
          <a:noFill/>
          <a:ln/>
        </p:spPr>
        <p:txBody>
          <a:bodyPr wrap="square" lIns="0" tIns="0" rIns="0" bIns="0" rtlCol="0" anchor="ctr"/>
          <a:lstStyle/>
          <a:p>
            <a:pPr algn="ctr" indent="0" marL="0">
              <a:buNone/>
            </a:pPr>
            <a:r>
              <a:rPr lang="en-US" sz="1800" b="1" dirty="0">
                <a:solidFill>
                  <a:srgbClr val="002E5D"/>
                </a:solidFill>
                <a:latin typeface="Cambria" pitchFamily="34" charset="0"/>
                <a:ea typeface="Cambria" pitchFamily="34" charset="-122"/>
                <a:cs typeface="Cambria" pitchFamily="34" charset="-120"/>
              </a:rPr>
              <a:t>The Faculty Research Toolkit plugin</a:t>
            </a:r>
            <a:endParaRPr lang="en-US" sz="1800" dirty="0"/>
          </a:p>
        </p:txBody>
      </p:sp>
      <p:sp>
        <p:nvSpPr>
          <p:cNvPr id="11" name="Text 7"/>
          <p:cNvSpPr/>
          <p:nvPr/>
        </p:nvSpPr>
        <p:spPr>
          <a:xfrm>
            <a:off x="6492240" y="5440680"/>
            <a:ext cx="4800600" cy="502920"/>
          </a:xfrm>
          <a:prstGeom prst="rect">
            <a:avLst/>
          </a:prstGeom>
          <a:noFill/>
          <a:ln/>
        </p:spPr>
        <p:txBody>
          <a:bodyPr wrap="square" lIns="0" tIns="0" rIns="0" bIns="0" rtlCol="0" anchor="ctr"/>
          <a:lstStyle/>
          <a:p>
            <a:pPr algn="ctr" indent="0" marL="0">
              <a:buNone/>
            </a:pPr>
            <a:r>
              <a:rPr lang="en-US" sz="1350" dirty="0">
                <a:solidFill>
                  <a:srgbClr val="5C6B7A"/>
                </a:solidFill>
                <a:latin typeface="Calibri" pitchFamily="34" charset="0"/>
                <a:ea typeface="Calibri" pitchFamily="34" charset="-122"/>
                <a:cs typeface="Calibri" pitchFamily="34" charset="-120"/>
              </a:rPr>
              <a:t>49 skills. Claude: one-click plugin install. Codex: a zip for ~/.codex/skills. Both at aimodes.ai.</a:t>
            </a:r>
            <a:endParaRPr lang="en-US" sz="1350" dirty="0"/>
          </a:p>
        </p:txBody>
      </p:sp>
      <p:sp>
        <p:nvSpPr>
          <p:cNvPr id="12" name="Text 8"/>
          <p:cNvSpPr/>
          <p:nvPr/>
        </p:nvSpPr>
        <p:spPr>
          <a:xfrm>
            <a:off x="640080" y="6263640"/>
            <a:ext cx="10927080" cy="365760"/>
          </a:xfrm>
          <a:prstGeom prst="rect">
            <a:avLst/>
          </a:prstGeom>
          <a:noFill/>
          <a:ln/>
        </p:spPr>
        <p:txBody>
          <a:bodyPr wrap="square" lIns="0" tIns="0" rIns="0" bIns="0" rtlCol="0" anchor="ctr"/>
          <a:lstStyle/>
          <a:p>
            <a:pPr algn="ctr" indent="0" marL="0">
              <a:buNone/>
            </a:pPr>
            <a:r>
              <a:rPr lang="en-US" sz="1600" i="1" dirty="0">
                <a:solidFill>
                  <a:srgbClr val="5C6B7A"/>
                </a:solidFill>
                <a:latin typeface="Calibri" pitchFamily="34" charset="0"/>
                <a:ea typeface="Calibri" pitchFamily="34" charset="-122"/>
                <a:cs typeface="Calibri" pitchFamily="34" charset="-120"/>
              </a:rPr>
              <a:t>Both at aimodes.ai. Updates land at the same links; reinstall to get them.</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02E5D"/>
        </a:solidFill>
      </p:bgPr>
    </p:bg>
    <p:spTree>
      <p:nvGrpSpPr>
        <p:cNvPr id="1" name=""/>
        <p:cNvGrpSpPr/>
        <p:nvPr/>
      </p:nvGrpSpPr>
      <p:grpSpPr>
        <a:xfrm>
          <a:off x="0" y="0"/>
          <a:ext cx="0" cy="0"/>
          <a:chOff x="0" y="0"/>
          <a:chExt cx="0" cy="0"/>
        </a:xfrm>
      </p:grpSpPr>
      <p:sp>
        <p:nvSpPr>
          <p:cNvPr id="2" name="Text 0"/>
          <p:cNvSpPr/>
          <p:nvPr/>
        </p:nvSpPr>
        <p:spPr>
          <a:xfrm>
            <a:off x="822960" y="822960"/>
            <a:ext cx="10515600" cy="64008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packet</a:t>
            </a:r>
            <a:endParaRPr lang="en-US" sz="3400" dirty="0"/>
          </a:p>
        </p:txBody>
      </p:sp>
      <p:sp>
        <p:nvSpPr>
          <p:cNvPr id="3" name="Text 1"/>
          <p:cNvSpPr/>
          <p:nvPr/>
        </p:nvSpPr>
        <p:spPr>
          <a:xfrm>
            <a:off x="822960" y="1691640"/>
            <a:ext cx="10515600" cy="6858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The Faculty Guide to AI-Assisted Research (68 pp.):  </a:t>
            </a:r>
            <a:pPr indent="0" marL="0">
              <a:buNone/>
            </a:pPr>
            <a:r>
              <a:rPr lang="en-US" sz="1700" dirty="0">
                <a:solidFill>
                  <a:srgbClr val="C9D8E8"/>
                </a:solidFill>
                <a:latin typeface="Calibri" pitchFamily="34" charset="0"/>
                <a:ea typeface="Calibri" pitchFamily="34" charset="-122"/>
                <a:cs typeface="Calibri" pitchFamily="34" charset="-120"/>
              </a:rPr>
              <a:t>the complete prompt library, nine stages plus R&amp;R, IRB, tone-card template</a:t>
            </a:r>
            <a:endParaRPr lang="en-US" sz="1700" dirty="0"/>
          </a:p>
        </p:txBody>
      </p:sp>
      <p:sp>
        <p:nvSpPr>
          <p:cNvPr id="4" name="Text 2"/>
          <p:cNvSpPr/>
          <p:nvPr/>
        </p:nvSpPr>
        <p:spPr>
          <a:xfrm>
            <a:off x="822960" y="2441448"/>
            <a:ext cx="10515600" cy="6858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Starter skill pack:  </a:t>
            </a:r>
            <a:pPr indent="0" marL="0">
              <a:buNone/>
            </a:pPr>
            <a:r>
              <a:rPr lang="en-US" sz="1700" dirty="0">
                <a:solidFill>
                  <a:srgbClr val="C9D8E8"/>
                </a:solidFill>
                <a:latin typeface="Calibri" pitchFamily="34" charset="0"/>
                <a:ea typeface="Calibri" pitchFamily="34" charset="-122"/>
                <a:cs typeface="Calibri" pitchFamily="34" charset="-120"/>
              </a:rPr>
              <a:t>reference-audit · reviewer-simulator · robustness-check-planner · lit-review-scanner · irb-drafter</a:t>
            </a:r>
            <a:endParaRPr lang="en-US" sz="1700" dirty="0"/>
          </a:p>
        </p:txBody>
      </p:sp>
      <p:sp>
        <p:nvSpPr>
          <p:cNvPr id="5" name="Text 3"/>
          <p:cNvSpPr/>
          <p:nvPr/>
        </p:nvSpPr>
        <p:spPr>
          <a:xfrm>
            <a:off x="822960" y="3191256"/>
            <a:ext cx="10515600" cy="6858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One-page setup checklist:  </a:t>
            </a:r>
            <a:pPr indent="0" marL="0">
              <a:buNone/>
            </a:pPr>
            <a:r>
              <a:rPr lang="en-US" sz="1700" dirty="0">
                <a:solidFill>
                  <a:srgbClr val="C9D8E8"/>
                </a:solidFill>
                <a:latin typeface="Calibri" pitchFamily="34" charset="0"/>
                <a:ea typeface="Calibri" pitchFamily="34" charset="-122"/>
                <a:cs typeface="Calibri" pitchFamily="34" charset="-120"/>
              </a:rPr>
              <a:t>folder layout, the six files, database connections, first-session script</a:t>
            </a:r>
            <a:endParaRPr lang="en-US" sz="1700" dirty="0"/>
          </a:p>
        </p:txBody>
      </p:sp>
      <p:sp>
        <p:nvSpPr>
          <p:cNvPr id="6" name="Text 4"/>
          <p:cNvSpPr/>
          <p:nvPr/>
        </p:nvSpPr>
        <p:spPr>
          <a:xfrm>
            <a:off x="822960" y="3941064"/>
            <a:ext cx="10515600" cy="6858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16-item pre-submission checklist:  </a:t>
            </a:r>
            <a:pPr indent="0" marL="0">
              <a:buNone/>
            </a:pPr>
            <a:r>
              <a:rPr lang="en-US" sz="1700" dirty="0">
                <a:solidFill>
                  <a:srgbClr val="C9D8E8"/>
                </a:solidFill>
                <a:latin typeface="Calibri" pitchFamily="34" charset="0"/>
                <a:ea typeface="Calibri" pitchFamily="34" charset="-122"/>
                <a:cs typeface="Calibri" pitchFamily="34" charset="-120"/>
              </a:rPr>
              <a:t>citations verified through disclosure done</a:t>
            </a:r>
            <a:endParaRPr lang="en-US" sz="1700" dirty="0"/>
          </a:p>
        </p:txBody>
      </p:sp>
      <p:sp>
        <p:nvSpPr>
          <p:cNvPr id="7" name="Text 5"/>
          <p:cNvSpPr/>
          <p:nvPr/>
        </p:nvSpPr>
        <p:spPr>
          <a:xfrm>
            <a:off x="822960" y="4690872"/>
            <a:ext cx="10515600" cy="6858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Skill template card:  </a:t>
            </a:r>
            <a:pPr indent="0" marL="0">
              <a:buNone/>
            </a:pPr>
            <a:r>
              <a:rPr lang="en-US" sz="1700" dirty="0">
                <a:solidFill>
                  <a:srgbClr val="C9D8E8"/>
                </a:solidFill>
                <a:latin typeface="Calibri" pitchFamily="34" charset="0"/>
                <a:ea typeface="Calibri" pitchFamily="34" charset="-122"/>
                <a:cs typeface="Calibri" pitchFamily="34" charset="-120"/>
              </a:rPr>
              <a:t>the one you used today, blank, for the next four skills</a:t>
            </a:r>
            <a:endParaRPr lang="en-US" sz="1700" dirty="0"/>
          </a:p>
        </p:txBody>
      </p:sp>
      <p:sp>
        <p:nvSpPr>
          <p:cNvPr id="8" name="Text 6"/>
          <p:cNvSpPr/>
          <p:nvPr/>
        </p:nvSpPr>
        <p:spPr>
          <a:xfrm>
            <a:off x="822960" y="5486400"/>
            <a:ext cx="10515600" cy="548640"/>
          </a:xfrm>
          <a:prstGeom prst="rect">
            <a:avLst/>
          </a:prstGeom>
          <a:noFill/>
          <a:ln/>
        </p:spPr>
        <p:txBody>
          <a:bodyPr wrap="square" lIns="0" tIns="0" rIns="0" bIns="0" rtlCol="0" anchor="ctr"/>
          <a:lstStyle/>
          <a:p>
            <a:pPr indent="0" marL="0">
              <a:buNone/>
            </a:pPr>
            <a:r>
              <a:rPr lang="en-US" sz="2200" b="1" dirty="0">
                <a:solidFill>
                  <a:srgbClr val="C28E2E"/>
                </a:solidFill>
                <a:latin typeface="Cambria" pitchFamily="34" charset="0"/>
                <a:ea typeface="Cambria" pitchFamily="34" charset="-122"/>
                <a:cs typeface="Cambria" pitchFamily="34" charset="-120"/>
              </a:rPr>
              <a:t>Write the protocol once. Own it forever.</a:t>
            </a:r>
            <a:endParaRPr lang="en-US" sz="2200" dirty="0"/>
          </a:p>
        </p:txBody>
      </p:sp>
      <p:sp>
        <p:nvSpPr>
          <p:cNvPr id="9" name="Text 7"/>
          <p:cNvSpPr/>
          <p:nvPr/>
        </p:nvSpPr>
        <p:spPr>
          <a:xfrm>
            <a:off x="822960" y="6126480"/>
            <a:ext cx="10515600" cy="365760"/>
          </a:xfrm>
          <a:prstGeom prst="rect">
            <a:avLst/>
          </a:prstGeom>
          <a:noFill/>
          <a:ln/>
        </p:spPr>
        <p:txBody>
          <a:bodyPr wrap="square" lIns="0" tIns="0" rIns="0" bIns="0" rtlCol="0" anchor="ctr"/>
          <a:lstStyle/>
          <a:p>
            <a:pPr indent="0" marL="0">
              <a:buNone/>
            </a:pPr>
            <a:r>
              <a:rPr lang="en-US" sz="1700" dirty="0">
                <a:solidFill>
                  <a:srgbClr val="8FB3D4"/>
                </a:solidFill>
                <a:latin typeface="Calibri" pitchFamily="34" charset="0"/>
                <a:ea typeface="Calibri" pitchFamily="34" charset="-122"/>
                <a:cs typeface="Calibri" pitchFamily="34" charset="-120"/>
              </a:rPr>
              <a:t>Mark Keith  ·  mark.keith@byu.edu  ·  aimodes.ai</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AI in Academic Research</dc:title>
  <dc:subject>PptxGenJS Presentation</dc:subject>
  <dc:creator>Mark Keith</dc:creator>
  <cp:lastModifiedBy>Mark Keith</cp:lastModifiedBy>
  <cp:revision>1</cp:revision>
  <dcterms:created xsi:type="dcterms:W3CDTF">2026-08-31T16:14:56Z</dcterms:created>
  <dcterms:modified xsi:type="dcterms:W3CDTF">2026-08-31T16:14:56Z</dcterms:modified>
</cp:coreProperties>
</file>